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44"/>
  </p:notesMasterIdLst>
  <p:sldIdLst>
    <p:sldId id="283" r:id="rId2"/>
    <p:sldId id="292" r:id="rId3"/>
    <p:sldId id="284" r:id="rId4"/>
    <p:sldId id="293" r:id="rId5"/>
    <p:sldId id="286" r:id="rId6"/>
    <p:sldId id="294" r:id="rId7"/>
    <p:sldId id="285" r:id="rId8"/>
    <p:sldId id="291" r:id="rId9"/>
    <p:sldId id="295" r:id="rId10"/>
    <p:sldId id="296" r:id="rId11"/>
    <p:sldId id="297" r:id="rId12"/>
    <p:sldId id="298" r:id="rId13"/>
    <p:sldId id="288" r:id="rId14"/>
    <p:sldId id="303" r:id="rId15"/>
    <p:sldId id="304" r:id="rId16"/>
    <p:sldId id="290" r:id="rId17"/>
    <p:sldId id="310" r:id="rId18"/>
    <p:sldId id="311" r:id="rId19"/>
    <p:sldId id="312" r:id="rId20"/>
    <p:sldId id="313" r:id="rId21"/>
    <p:sldId id="305" r:id="rId22"/>
    <p:sldId id="314" r:id="rId23"/>
    <p:sldId id="315" r:id="rId24"/>
    <p:sldId id="262" r:id="rId25"/>
    <p:sldId id="306" r:id="rId26"/>
    <p:sldId id="316" r:id="rId27"/>
    <p:sldId id="317" r:id="rId28"/>
    <p:sldId id="318" r:id="rId29"/>
    <p:sldId id="319" r:id="rId30"/>
    <p:sldId id="320" r:id="rId31"/>
    <p:sldId id="307" r:id="rId32"/>
    <p:sldId id="321" r:id="rId33"/>
    <p:sldId id="322" r:id="rId34"/>
    <p:sldId id="323" r:id="rId35"/>
    <p:sldId id="324" r:id="rId36"/>
    <p:sldId id="325" r:id="rId37"/>
    <p:sldId id="326" r:id="rId38"/>
    <p:sldId id="327" r:id="rId39"/>
    <p:sldId id="328" r:id="rId40"/>
    <p:sldId id="329" r:id="rId41"/>
    <p:sldId id="330" r:id="rId42"/>
    <p:sldId id="331" r:id="rId4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6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B630"/>
    <a:srgbClr val="00AA48"/>
    <a:srgbClr val="0000FF"/>
    <a:srgbClr val="F18B19"/>
    <a:srgbClr val="00B5C8"/>
    <a:srgbClr val="2600A0"/>
    <a:srgbClr val="EE00B9"/>
    <a:srgbClr val="7ABC32"/>
    <a:srgbClr val="00E4FF"/>
    <a:srgbClr val="D68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656" y="32"/>
      </p:cViewPr>
      <p:guideLst>
        <p:guide orient="horz" pos="1963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-7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ECBF3C-CF50-49A4-A16B-3D679B59BAD6}" type="datetimeFigureOut">
              <a:rPr lang="zh-CN" altLang="en-US" smtClean="0"/>
              <a:pPr/>
              <a:t>2025/3/28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0700" y="685800"/>
            <a:ext cx="6096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EDFEDD-0F18-49D1-8AD2-82DCC6C1A48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3100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亮亮图文旗舰店</a:t>
            </a:r>
          </a:p>
          <a:p>
            <a:r>
              <a:rPr lang="en-US" altLang="zh-CN" dirty="0"/>
              <a:t>https://liangliangtuwen.tmall.com</a:t>
            </a:r>
          </a:p>
        </p:txBody>
      </p:sp>
    </p:spTree>
    <p:extLst>
      <p:ext uri="{BB962C8B-B14F-4D97-AF65-F5344CB8AC3E}">
        <p14:creationId xmlns:p14="http://schemas.microsoft.com/office/powerpoint/2010/main" val="801121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5634B-57A6-711B-480A-F6E953F867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8A37495-CAE3-54A0-3303-88837593C5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9182EA9-67AE-8A77-1521-4CFC7FE2CA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3A234E-F5CE-80A6-E03E-F4BFABE27A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036312-6A05-4643-B813-780AEBCA544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434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A036312-6A05-4643-B813-780AEBCA544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6424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150" y="1122363"/>
            <a:ext cx="91449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150" y="3602037"/>
            <a:ext cx="91449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E5B826-6809-49B3-9B4B-177D412235B0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2025/3/28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AD0B5-09AD-499F-88BC-01FCE55CDA7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E5B826-6809-49B3-9B4B-177D412235B0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2025/3/28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AD0B5-09AD-499F-88BC-01FCE55CDA7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933" y="1709739"/>
            <a:ext cx="1051663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933" y="4589464"/>
            <a:ext cx="1051663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E5B826-6809-49B3-9B4B-177D412235B0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2025/3/28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AD0B5-09AD-499F-88BC-01FCE55CDA7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83" y="1825625"/>
            <a:ext cx="5182110" cy="435133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808" y="1825625"/>
            <a:ext cx="5182110" cy="435133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E5B826-6809-49B3-9B4B-177D412235B0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2025/3/28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AD0B5-09AD-499F-88BC-01FCE55CDA7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365125"/>
            <a:ext cx="10516635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872" y="1681163"/>
            <a:ext cx="515829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872" y="2505075"/>
            <a:ext cx="5158295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808" y="1681163"/>
            <a:ext cx="518369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808" y="2505075"/>
            <a:ext cx="518369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E5B826-6809-49B3-9B4B-177D412235B0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2025/3/28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AD0B5-09AD-499F-88BC-01FCE55CDA7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E5B826-6809-49B3-9B4B-177D412235B0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2025/3/28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AD0B5-09AD-499F-88BC-01FCE55CDA7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E5B826-6809-49B3-9B4B-177D412235B0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2025/3/28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AD0B5-09AD-499F-88BC-01FCE55CDA7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457200"/>
            <a:ext cx="39326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698" y="987425"/>
            <a:ext cx="617280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871" y="2057400"/>
            <a:ext cx="39326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E5B826-6809-49B3-9B4B-177D412235B0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2025/3/28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AD0B5-09AD-499F-88BC-01FCE55CDA7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71" y="457200"/>
            <a:ext cx="393262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698" y="987425"/>
            <a:ext cx="6172808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871" y="2057400"/>
            <a:ext cx="39326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E5B826-6809-49B3-9B4B-177D412235B0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2025/3/28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AD0B5-09AD-499F-88BC-01FCE55CDA7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E5B826-6809-49B3-9B4B-177D412235B0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2025/3/28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AD0B5-09AD-499F-88BC-01FCE55CDA7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5759" y="365125"/>
            <a:ext cx="2629159" cy="581183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83" y="365125"/>
            <a:ext cx="7735062" cy="581183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E5B826-6809-49B3-9B4B-177D412235B0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2025/3/28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AD0B5-09AD-499F-88BC-01FCE55CDA7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83" y="365125"/>
            <a:ext cx="1051663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83" y="1825625"/>
            <a:ext cx="10516635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83" y="6356351"/>
            <a:ext cx="27434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9CE5B826-6809-49B3-9B4B-177D412235B0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2025/3/28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998" y="6356351"/>
            <a:ext cx="41152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448" y="6356351"/>
            <a:ext cx="27434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1AD0B5-09AD-499F-88BC-01FCE55CDA76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等线" panose="02010600030101010101" charset="-122"/>
                <a:ea typeface="微软雅黑" panose="020B0503020204020204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pic>
        <p:nvPicPr>
          <p:cNvPr id="86" name="图片 85"/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586"/>
          <a:stretch>
            <a:fillRect/>
          </a:stretch>
        </p:blipFill>
        <p:spPr>
          <a:xfrm>
            <a:off x="635" y="5065592"/>
            <a:ext cx="12192000" cy="22229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5" r:id="rId12"/>
    <p:sldLayoutId id="2147483676" r:id="rId13"/>
    <p:sldLayoutId id="2147483677" r:id="rId14"/>
    <p:sldLayoutId id="2147483678" r:id="rId15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switch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796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796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796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796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796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796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796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796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796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timer.onlinealarmkur.com/zh-tw/" TargetMode="Externa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timer.onlinealarmkur.com/zh-tw/" TargetMode="Externa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timer.onlinealarmkur.com/zh-tw/" TargetMode="External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webp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27848" y="2236238"/>
            <a:ext cx="7109639" cy="11927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ct val="150000"/>
              </a:lnSpc>
              <a:defRPr/>
            </a:pPr>
            <a:r>
              <a:rPr lang="zh-TW" altLang="en-US" sz="5400" b="1" dirty="0">
                <a:solidFill>
                  <a:schemeClr val="accen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誠信無形，養天地正氣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" name="With An Orchid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5444" y="-1134648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1541F-0316-C2C5-4B41-4C287CAE9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矩形 86">
            <a:extLst>
              <a:ext uri="{FF2B5EF4-FFF2-40B4-BE49-F238E27FC236}">
                <a16:creationId xmlns:a16="http://schemas.microsoft.com/office/drawing/2014/main" id="{402857F0-CD7A-1409-FA79-BAED4BCC07BE}"/>
              </a:ext>
            </a:extLst>
          </p:cNvPr>
          <p:cNvSpPr/>
          <p:nvPr/>
        </p:nvSpPr>
        <p:spPr>
          <a:xfrm>
            <a:off x="600" y="2389091"/>
            <a:ext cx="12192000" cy="1292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88" name="文本框 17">
            <a:extLst>
              <a:ext uri="{FF2B5EF4-FFF2-40B4-BE49-F238E27FC236}">
                <a16:creationId xmlns:a16="http://schemas.microsoft.com/office/drawing/2014/main" id="{39831967-2F3E-7F80-0245-A596C021BDCE}"/>
              </a:ext>
            </a:extLst>
          </p:cNvPr>
          <p:cNvSpPr txBox="1"/>
          <p:nvPr/>
        </p:nvSpPr>
        <p:spPr>
          <a:xfrm>
            <a:off x="4435093" y="2472339"/>
            <a:ext cx="56771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第一課時</a:t>
            </a:r>
            <a:endParaRPr kumimoji="0" lang="en-US" altLang="zh-CN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7335F470-E821-E2CE-5891-F454946774F6}"/>
              </a:ext>
            </a:extLst>
          </p:cNvPr>
          <p:cNvGrpSpPr/>
          <p:nvPr/>
        </p:nvGrpSpPr>
        <p:grpSpPr>
          <a:xfrm>
            <a:off x="4656440" y="1532163"/>
            <a:ext cx="552688" cy="552688"/>
            <a:chOff x="3543574" y="4265651"/>
            <a:chExt cx="414516" cy="414516"/>
          </a:xfrm>
        </p:grpSpPr>
        <p:sp>
          <p:nvSpPr>
            <p:cNvPr id="91" name="椭圆 90">
              <a:extLst>
                <a:ext uri="{FF2B5EF4-FFF2-40B4-BE49-F238E27FC236}">
                  <a16:creationId xmlns:a16="http://schemas.microsoft.com/office/drawing/2014/main" id="{E0778BE4-5CE3-B2CC-8F76-6EBA05D6CEE0}"/>
                </a:ext>
              </a:extLst>
            </p:cNvPr>
            <p:cNvSpPr/>
            <p:nvPr/>
          </p:nvSpPr>
          <p:spPr>
            <a:xfrm>
              <a:off x="3543574" y="4265651"/>
              <a:ext cx="414516" cy="414516"/>
            </a:xfrm>
            <a:prstGeom prst="ellipse">
              <a:avLst/>
            </a:prstGeom>
            <a:solidFill>
              <a:schemeClr val="accent1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92" name="组合 91">
              <a:extLst>
                <a:ext uri="{FF2B5EF4-FFF2-40B4-BE49-F238E27FC236}">
                  <a16:creationId xmlns:a16="http://schemas.microsoft.com/office/drawing/2014/main" id="{F1AEE2DF-7DD8-469C-F80E-2E3357E71E0C}"/>
                </a:ext>
              </a:extLst>
            </p:cNvPr>
            <p:cNvGrpSpPr/>
            <p:nvPr/>
          </p:nvGrpSpPr>
          <p:grpSpPr>
            <a:xfrm>
              <a:off x="3629640" y="4325788"/>
              <a:ext cx="259976" cy="261734"/>
              <a:chOff x="5042691" y="2273922"/>
              <a:chExt cx="702937" cy="707690"/>
            </a:xfrm>
            <a:solidFill>
              <a:schemeClr val="bg1"/>
            </a:solidFill>
          </p:grpSpPr>
          <p:sp>
            <p:nvSpPr>
              <p:cNvPr id="93" name="Freeform 12">
                <a:extLst>
                  <a:ext uri="{FF2B5EF4-FFF2-40B4-BE49-F238E27FC236}">
                    <a16:creationId xmlns:a16="http://schemas.microsoft.com/office/drawing/2014/main" id="{3BE45D66-E2A7-EC2C-ECD8-185E07E9DAB0}"/>
                  </a:ext>
                </a:extLst>
              </p:cNvPr>
              <p:cNvSpPr/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94" name="Freeform 13">
                <a:extLst>
                  <a:ext uri="{FF2B5EF4-FFF2-40B4-BE49-F238E27FC236}">
                    <a16:creationId xmlns:a16="http://schemas.microsoft.com/office/drawing/2014/main" id="{10746E0B-1258-316E-F4B2-DA2C7873E94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042691" y="2273922"/>
                <a:ext cx="529215" cy="655759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4F431A78-F204-5934-BC82-6D6BEA51C0F6}"/>
              </a:ext>
            </a:extLst>
          </p:cNvPr>
          <p:cNvGrpSpPr/>
          <p:nvPr/>
        </p:nvGrpSpPr>
        <p:grpSpPr>
          <a:xfrm>
            <a:off x="5401175" y="1532163"/>
            <a:ext cx="552688" cy="552688"/>
            <a:chOff x="4102125" y="4265651"/>
            <a:chExt cx="414516" cy="414516"/>
          </a:xfrm>
        </p:grpSpPr>
        <p:sp>
          <p:nvSpPr>
            <p:cNvPr id="96" name="椭圆 95">
              <a:extLst>
                <a:ext uri="{FF2B5EF4-FFF2-40B4-BE49-F238E27FC236}">
                  <a16:creationId xmlns:a16="http://schemas.microsoft.com/office/drawing/2014/main" id="{6BB49211-8995-1B43-C2BA-3A291BFFCCCB}"/>
                </a:ext>
              </a:extLst>
            </p:cNvPr>
            <p:cNvSpPr/>
            <p:nvPr/>
          </p:nvSpPr>
          <p:spPr>
            <a:xfrm>
              <a:off x="4102125" y="4265651"/>
              <a:ext cx="414516" cy="414516"/>
            </a:xfrm>
            <a:prstGeom prst="ellipse">
              <a:avLst/>
            </a:prstGeom>
            <a:solidFill>
              <a:schemeClr val="accent2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97" name="组合 96">
              <a:extLst>
                <a:ext uri="{FF2B5EF4-FFF2-40B4-BE49-F238E27FC236}">
                  <a16:creationId xmlns:a16="http://schemas.microsoft.com/office/drawing/2014/main" id="{69D87F0E-B053-DE27-4F4B-EF26C7E47E80}"/>
                </a:ext>
              </a:extLst>
            </p:cNvPr>
            <p:cNvGrpSpPr/>
            <p:nvPr/>
          </p:nvGrpSpPr>
          <p:grpSpPr>
            <a:xfrm>
              <a:off x="4199233" y="4358783"/>
              <a:ext cx="238761" cy="198211"/>
              <a:chOff x="3132963" y="3140191"/>
              <a:chExt cx="645573" cy="535933"/>
            </a:xfrm>
            <a:solidFill>
              <a:schemeClr val="bg1"/>
            </a:solidFill>
          </p:grpSpPr>
          <p:sp>
            <p:nvSpPr>
              <p:cNvPr id="98" name="Freeform 226">
                <a:extLst>
                  <a:ext uri="{FF2B5EF4-FFF2-40B4-BE49-F238E27FC236}">
                    <a16:creationId xmlns:a16="http://schemas.microsoft.com/office/drawing/2014/main" id="{BB457FBD-4E23-C0A8-4A91-83321EAE9D64}"/>
                  </a:ext>
                </a:extLst>
              </p:cNvPr>
              <p:cNvSpPr/>
              <p:nvPr/>
            </p:nvSpPr>
            <p:spPr bwMode="auto">
              <a:xfrm>
                <a:off x="3421629" y="3217854"/>
                <a:ext cx="356907" cy="392027"/>
              </a:xfrm>
              <a:custGeom>
                <a:avLst/>
                <a:gdLst>
                  <a:gd name="T0" fmla="*/ 0 w 529"/>
                  <a:gd name="T1" fmla="*/ 0 h 581"/>
                  <a:gd name="T2" fmla="*/ 2 w 529"/>
                  <a:gd name="T3" fmla="*/ 11 h 581"/>
                  <a:gd name="T4" fmla="*/ 25 w 529"/>
                  <a:gd name="T5" fmla="*/ 56 h 581"/>
                  <a:gd name="T6" fmla="*/ 473 w 529"/>
                  <a:gd name="T7" fmla="*/ 56 h 581"/>
                  <a:gd name="T8" fmla="*/ 473 w 529"/>
                  <a:gd name="T9" fmla="*/ 525 h 581"/>
                  <a:gd name="T10" fmla="*/ 127 w 529"/>
                  <a:gd name="T11" fmla="*/ 525 h 581"/>
                  <a:gd name="T12" fmla="*/ 127 w 529"/>
                  <a:gd name="T13" fmla="*/ 581 h 581"/>
                  <a:gd name="T14" fmla="*/ 529 w 529"/>
                  <a:gd name="T15" fmla="*/ 581 h 581"/>
                  <a:gd name="T16" fmla="*/ 529 w 529"/>
                  <a:gd name="T17" fmla="*/ 0 h 581"/>
                  <a:gd name="T18" fmla="*/ 0 w 529"/>
                  <a:gd name="T19" fmla="*/ 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9" h="581">
                    <a:moveTo>
                      <a:pt x="0" y="0"/>
                    </a:moveTo>
                    <a:cubicBezTo>
                      <a:pt x="1" y="4"/>
                      <a:pt x="2" y="7"/>
                      <a:pt x="2" y="11"/>
                    </a:cubicBezTo>
                    <a:cubicBezTo>
                      <a:pt x="14" y="22"/>
                      <a:pt x="22" y="38"/>
                      <a:pt x="25" y="56"/>
                    </a:cubicBezTo>
                    <a:cubicBezTo>
                      <a:pt x="473" y="56"/>
                      <a:pt x="473" y="56"/>
                      <a:pt x="473" y="56"/>
                    </a:cubicBezTo>
                    <a:cubicBezTo>
                      <a:pt x="473" y="525"/>
                      <a:pt x="473" y="525"/>
                      <a:pt x="473" y="525"/>
                    </a:cubicBezTo>
                    <a:cubicBezTo>
                      <a:pt x="127" y="525"/>
                      <a:pt x="127" y="525"/>
                      <a:pt x="127" y="525"/>
                    </a:cubicBezTo>
                    <a:cubicBezTo>
                      <a:pt x="127" y="581"/>
                      <a:pt x="127" y="581"/>
                      <a:pt x="127" y="581"/>
                    </a:cubicBezTo>
                    <a:cubicBezTo>
                      <a:pt x="529" y="581"/>
                      <a:pt x="529" y="581"/>
                      <a:pt x="529" y="581"/>
                    </a:cubicBezTo>
                    <a:cubicBezTo>
                      <a:pt x="529" y="0"/>
                      <a:pt x="529" y="0"/>
                      <a:pt x="5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99" name="Freeform 227">
                <a:extLst>
                  <a:ext uri="{FF2B5EF4-FFF2-40B4-BE49-F238E27FC236}">
                    <a16:creationId xmlns:a16="http://schemas.microsoft.com/office/drawing/2014/main" id="{E6225F43-DAA7-331D-6CB6-2915CB3AE5E2}"/>
                  </a:ext>
                </a:extLst>
              </p:cNvPr>
              <p:cNvSpPr/>
              <p:nvPr/>
            </p:nvSpPr>
            <p:spPr bwMode="auto">
              <a:xfrm>
                <a:off x="3198348" y="3140191"/>
                <a:ext cx="224709" cy="247551"/>
              </a:xfrm>
              <a:custGeom>
                <a:avLst/>
                <a:gdLst>
                  <a:gd name="T0" fmla="*/ 45 w 333"/>
                  <a:gd name="T1" fmla="*/ 243 h 367"/>
                  <a:gd name="T2" fmla="*/ 170 w 333"/>
                  <a:gd name="T3" fmla="*/ 367 h 367"/>
                  <a:gd name="T4" fmla="*/ 289 w 333"/>
                  <a:gd name="T5" fmla="*/ 243 h 367"/>
                  <a:gd name="T6" fmla="*/ 326 w 333"/>
                  <a:gd name="T7" fmla="*/ 203 h 367"/>
                  <a:gd name="T8" fmla="*/ 306 w 333"/>
                  <a:gd name="T9" fmla="*/ 142 h 367"/>
                  <a:gd name="T10" fmla="*/ 166 w 333"/>
                  <a:gd name="T11" fmla="*/ 0 h 367"/>
                  <a:gd name="T12" fmla="*/ 26 w 333"/>
                  <a:gd name="T13" fmla="*/ 142 h 367"/>
                  <a:gd name="T14" fmla="*/ 7 w 333"/>
                  <a:gd name="T15" fmla="*/ 203 h 367"/>
                  <a:gd name="T16" fmla="*/ 45 w 333"/>
                  <a:gd name="T17" fmla="*/ 243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367">
                    <a:moveTo>
                      <a:pt x="45" y="243"/>
                    </a:moveTo>
                    <a:cubicBezTo>
                      <a:pt x="71" y="308"/>
                      <a:pt x="118" y="367"/>
                      <a:pt x="170" y="367"/>
                    </a:cubicBezTo>
                    <a:cubicBezTo>
                      <a:pt x="222" y="367"/>
                      <a:pt x="266" y="308"/>
                      <a:pt x="289" y="243"/>
                    </a:cubicBezTo>
                    <a:cubicBezTo>
                      <a:pt x="305" y="242"/>
                      <a:pt x="320" y="226"/>
                      <a:pt x="326" y="203"/>
                    </a:cubicBezTo>
                    <a:cubicBezTo>
                      <a:pt x="333" y="176"/>
                      <a:pt x="324" y="149"/>
                      <a:pt x="306" y="142"/>
                    </a:cubicBezTo>
                    <a:cubicBezTo>
                      <a:pt x="302" y="63"/>
                      <a:pt x="241" y="0"/>
                      <a:pt x="166" y="0"/>
                    </a:cubicBezTo>
                    <a:cubicBezTo>
                      <a:pt x="92" y="0"/>
                      <a:pt x="31" y="63"/>
                      <a:pt x="26" y="142"/>
                    </a:cubicBezTo>
                    <a:cubicBezTo>
                      <a:pt x="9" y="149"/>
                      <a:pt x="0" y="176"/>
                      <a:pt x="7" y="203"/>
                    </a:cubicBezTo>
                    <a:cubicBezTo>
                      <a:pt x="13" y="227"/>
                      <a:pt x="29" y="243"/>
                      <a:pt x="45" y="2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0" name="Freeform 228">
                <a:extLst>
                  <a:ext uri="{FF2B5EF4-FFF2-40B4-BE49-F238E27FC236}">
                    <a16:creationId xmlns:a16="http://schemas.microsoft.com/office/drawing/2014/main" id="{A8A3306B-E1EA-1538-0504-E6302BEE7BE2}"/>
                  </a:ext>
                </a:extLst>
              </p:cNvPr>
              <p:cNvSpPr/>
              <p:nvPr/>
            </p:nvSpPr>
            <p:spPr bwMode="auto">
              <a:xfrm>
                <a:off x="3481875" y="3306367"/>
                <a:ext cx="233275" cy="180738"/>
              </a:xfrm>
              <a:custGeom>
                <a:avLst/>
                <a:gdLst>
                  <a:gd name="T0" fmla="*/ 41 w 346"/>
                  <a:gd name="T1" fmla="*/ 111 h 268"/>
                  <a:gd name="T2" fmla="*/ 0 w 346"/>
                  <a:gd name="T3" fmla="*/ 151 h 268"/>
                  <a:gd name="T4" fmla="*/ 90 w 346"/>
                  <a:gd name="T5" fmla="*/ 268 h 268"/>
                  <a:gd name="T6" fmla="*/ 254 w 346"/>
                  <a:gd name="T7" fmla="*/ 125 h 268"/>
                  <a:gd name="T8" fmla="*/ 284 w 346"/>
                  <a:gd name="T9" fmla="*/ 158 h 268"/>
                  <a:gd name="T10" fmla="*/ 346 w 346"/>
                  <a:gd name="T11" fmla="*/ 0 h 268"/>
                  <a:gd name="T12" fmla="*/ 184 w 346"/>
                  <a:gd name="T13" fmla="*/ 50 h 268"/>
                  <a:gd name="T14" fmla="*/ 218 w 346"/>
                  <a:gd name="T15" fmla="*/ 87 h 268"/>
                  <a:gd name="T16" fmla="*/ 99 w 346"/>
                  <a:gd name="T17" fmla="*/ 190 h 268"/>
                  <a:gd name="T18" fmla="*/ 41 w 346"/>
                  <a:gd name="T19" fmla="*/ 111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6" h="268">
                    <a:moveTo>
                      <a:pt x="41" y="111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12" y="165"/>
                      <a:pt x="90" y="268"/>
                      <a:pt x="90" y="268"/>
                    </a:cubicBezTo>
                    <a:cubicBezTo>
                      <a:pt x="254" y="125"/>
                      <a:pt x="254" y="125"/>
                      <a:pt x="254" y="125"/>
                    </a:cubicBezTo>
                    <a:cubicBezTo>
                      <a:pt x="284" y="158"/>
                      <a:pt x="284" y="158"/>
                      <a:pt x="284" y="158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218" y="87"/>
                      <a:pt x="218" y="87"/>
                      <a:pt x="218" y="87"/>
                    </a:cubicBezTo>
                    <a:cubicBezTo>
                      <a:pt x="99" y="190"/>
                      <a:pt x="99" y="190"/>
                      <a:pt x="99" y="190"/>
                    </a:cubicBezTo>
                    <a:lnTo>
                      <a:pt x="41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1" name="Freeform 229">
                <a:extLst>
                  <a:ext uri="{FF2B5EF4-FFF2-40B4-BE49-F238E27FC236}">
                    <a16:creationId xmlns:a16="http://schemas.microsoft.com/office/drawing/2014/main" id="{0E9EFFCD-4BBC-FA47-F7B7-266D92EE996E}"/>
                  </a:ext>
                </a:extLst>
              </p:cNvPr>
              <p:cNvSpPr/>
              <p:nvPr/>
            </p:nvSpPr>
            <p:spPr bwMode="auto">
              <a:xfrm>
                <a:off x="3132963" y="3377178"/>
                <a:ext cx="355480" cy="298946"/>
              </a:xfrm>
              <a:custGeom>
                <a:avLst/>
                <a:gdLst>
                  <a:gd name="T0" fmla="*/ 407 w 527"/>
                  <a:gd name="T1" fmla="*/ 0 h 443"/>
                  <a:gd name="T2" fmla="*/ 294 w 527"/>
                  <a:gd name="T3" fmla="*/ 190 h 443"/>
                  <a:gd name="T4" fmla="*/ 280 w 527"/>
                  <a:gd name="T5" fmla="*/ 105 h 443"/>
                  <a:gd name="T6" fmla="*/ 295 w 527"/>
                  <a:gd name="T7" fmla="*/ 77 h 443"/>
                  <a:gd name="T8" fmla="*/ 263 w 527"/>
                  <a:gd name="T9" fmla="*/ 44 h 443"/>
                  <a:gd name="T10" fmla="*/ 230 w 527"/>
                  <a:gd name="T11" fmla="*/ 77 h 443"/>
                  <a:gd name="T12" fmla="*/ 246 w 527"/>
                  <a:gd name="T13" fmla="*/ 105 h 443"/>
                  <a:gd name="T14" fmla="*/ 232 w 527"/>
                  <a:gd name="T15" fmla="*/ 189 h 443"/>
                  <a:gd name="T16" fmla="*/ 120 w 527"/>
                  <a:gd name="T17" fmla="*/ 0 h 443"/>
                  <a:gd name="T18" fmla="*/ 2 w 527"/>
                  <a:gd name="T19" fmla="*/ 125 h 443"/>
                  <a:gd name="T20" fmla="*/ 0 w 527"/>
                  <a:gd name="T21" fmla="*/ 125 h 443"/>
                  <a:gd name="T22" fmla="*/ 0 w 527"/>
                  <a:gd name="T23" fmla="*/ 402 h 443"/>
                  <a:gd name="T24" fmla="*/ 1 w 527"/>
                  <a:gd name="T25" fmla="*/ 402 h 443"/>
                  <a:gd name="T26" fmla="*/ 263 w 527"/>
                  <a:gd name="T27" fmla="*/ 443 h 443"/>
                  <a:gd name="T28" fmla="*/ 526 w 527"/>
                  <a:gd name="T29" fmla="*/ 402 h 443"/>
                  <a:gd name="T30" fmla="*/ 527 w 527"/>
                  <a:gd name="T31" fmla="*/ 402 h 443"/>
                  <a:gd name="T32" fmla="*/ 527 w 527"/>
                  <a:gd name="T33" fmla="*/ 125 h 443"/>
                  <a:gd name="T34" fmla="*/ 525 w 527"/>
                  <a:gd name="T35" fmla="*/ 125 h 443"/>
                  <a:gd name="T36" fmla="*/ 407 w 527"/>
                  <a:gd name="T37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7" h="443">
                    <a:moveTo>
                      <a:pt x="407" y="0"/>
                    </a:moveTo>
                    <a:cubicBezTo>
                      <a:pt x="294" y="190"/>
                      <a:pt x="294" y="190"/>
                      <a:pt x="294" y="190"/>
                    </a:cubicBezTo>
                    <a:cubicBezTo>
                      <a:pt x="280" y="105"/>
                      <a:pt x="280" y="105"/>
                      <a:pt x="280" y="105"/>
                    </a:cubicBezTo>
                    <a:cubicBezTo>
                      <a:pt x="289" y="99"/>
                      <a:pt x="295" y="89"/>
                      <a:pt x="295" y="77"/>
                    </a:cubicBezTo>
                    <a:cubicBezTo>
                      <a:pt x="295" y="59"/>
                      <a:pt x="281" y="44"/>
                      <a:pt x="263" y="44"/>
                    </a:cubicBezTo>
                    <a:cubicBezTo>
                      <a:pt x="245" y="44"/>
                      <a:pt x="230" y="59"/>
                      <a:pt x="230" y="77"/>
                    </a:cubicBezTo>
                    <a:cubicBezTo>
                      <a:pt x="230" y="89"/>
                      <a:pt x="237" y="99"/>
                      <a:pt x="246" y="105"/>
                    </a:cubicBezTo>
                    <a:cubicBezTo>
                      <a:pt x="232" y="189"/>
                      <a:pt x="232" y="189"/>
                      <a:pt x="232" y="189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56" y="27"/>
                      <a:pt x="12" y="72"/>
                      <a:pt x="2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4" y="425"/>
                      <a:pt x="126" y="443"/>
                      <a:pt x="263" y="443"/>
                    </a:cubicBezTo>
                    <a:cubicBezTo>
                      <a:pt x="401" y="443"/>
                      <a:pt x="513" y="425"/>
                      <a:pt x="526" y="402"/>
                    </a:cubicBezTo>
                    <a:cubicBezTo>
                      <a:pt x="527" y="402"/>
                      <a:pt x="527" y="402"/>
                      <a:pt x="527" y="402"/>
                    </a:cubicBezTo>
                    <a:cubicBezTo>
                      <a:pt x="527" y="125"/>
                      <a:pt x="527" y="125"/>
                      <a:pt x="527" y="125"/>
                    </a:cubicBezTo>
                    <a:cubicBezTo>
                      <a:pt x="525" y="125"/>
                      <a:pt x="525" y="125"/>
                      <a:pt x="525" y="125"/>
                    </a:cubicBezTo>
                    <a:cubicBezTo>
                      <a:pt x="515" y="72"/>
                      <a:pt x="471" y="27"/>
                      <a:pt x="40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2" name="Freeform 230">
                <a:extLst>
                  <a:ext uri="{FF2B5EF4-FFF2-40B4-BE49-F238E27FC236}">
                    <a16:creationId xmlns:a16="http://schemas.microsoft.com/office/drawing/2014/main" id="{3341C564-5793-5848-DFD3-54C9BFDA9023}"/>
                  </a:ext>
                </a:extLst>
              </p:cNvPr>
              <p:cNvSpPr/>
              <p:nvPr/>
            </p:nvSpPr>
            <p:spPr bwMode="auto">
              <a:xfrm>
                <a:off x="3598655" y="3487105"/>
                <a:ext cx="54536" cy="68241"/>
              </a:xfrm>
              <a:custGeom>
                <a:avLst/>
                <a:gdLst>
                  <a:gd name="T0" fmla="*/ 0 w 81"/>
                  <a:gd name="T1" fmla="*/ 0 h 101"/>
                  <a:gd name="T2" fmla="*/ 0 w 81"/>
                  <a:gd name="T3" fmla="*/ 55 h 101"/>
                  <a:gd name="T4" fmla="*/ 40 w 81"/>
                  <a:gd name="T5" fmla="*/ 101 h 101"/>
                  <a:gd name="T6" fmla="*/ 81 w 81"/>
                  <a:gd name="T7" fmla="*/ 56 h 101"/>
                  <a:gd name="T8" fmla="*/ 81 w 81"/>
                  <a:gd name="T9" fmla="*/ 0 h 101"/>
                  <a:gd name="T10" fmla="*/ 59 w 81"/>
                  <a:gd name="T11" fmla="*/ 0 h 101"/>
                  <a:gd name="T12" fmla="*/ 59 w 81"/>
                  <a:gd name="T13" fmla="*/ 57 h 101"/>
                  <a:gd name="T14" fmla="*/ 40 w 81"/>
                  <a:gd name="T15" fmla="*/ 83 h 101"/>
                  <a:gd name="T16" fmla="*/ 22 w 81"/>
                  <a:gd name="T17" fmla="*/ 57 h 101"/>
                  <a:gd name="T18" fmla="*/ 22 w 81"/>
                  <a:gd name="T19" fmla="*/ 0 h 101"/>
                  <a:gd name="T20" fmla="*/ 0 w 81"/>
                  <a:gd name="T2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101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87"/>
                      <a:pt x="15" y="101"/>
                      <a:pt x="40" y="101"/>
                    </a:cubicBezTo>
                    <a:cubicBezTo>
                      <a:pt x="65" y="101"/>
                      <a:pt x="81" y="86"/>
                      <a:pt x="81" y="5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9" y="75"/>
                      <a:pt x="52" y="83"/>
                      <a:pt x="40" y="83"/>
                    </a:cubicBezTo>
                    <a:cubicBezTo>
                      <a:pt x="29" y="83"/>
                      <a:pt x="22" y="74"/>
                      <a:pt x="22" y="57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3" name="Freeform 231">
                <a:extLst>
                  <a:ext uri="{FF2B5EF4-FFF2-40B4-BE49-F238E27FC236}">
                    <a16:creationId xmlns:a16="http://schemas.microsoft.com/office/drawing/2014/main" id="{4E32CE9A-C626-DE57-F2D2-FA80B3F999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666040" y="3486534"/>
                <a:ext cx="47968" cy="67384"/>
              </a:xfrm>
              <a:custGeom>
                <a:avLst/>
                <a:gdLst>
                  <a:gd name="T0" fmla="*/ 31 w 71"/>
                  <a:gd name="T1" fmla="*/ 0 h 100"/>
                  <a:gd name="T2" fmla="*/ 0 w 71"/>
                  <a:gd name="T3" fmla="*/ 2 h 100"/>
                  <a:gd name="T4" fmla="*/ 0 w 71"/>
                  <a:gd name="T5" fmla="*/ 100 h 100"/>
                  <a:gd name="T6" fmla="*/ 23 w 71"/>
                  <a:gd name="T7" fmla="*/ 100 h 100"/>
                  <a:gd name="T8" fmla="*/ 23 w 71"/>
                  <a:gd name="T9" fmla="*/ 65 h 100"/>
                  <a:gd name="T10" fmla="*/ 30 w 71"/>
                  <a:gd name="T11" fmla="*/ 65 h 100"/>
                  <a:gd name="T12" fmla="*/ 62 w 71"/>
                  <a:gd name="T13" fmla="*/ 55 h 100"/>
                  <a:gd name="T14" fmla="*/ 71 w 71"/>
                  <a:gd name="T15" fmla="*/ 31 h 100"/>
                  <a:gd name="T16" fmla="*/ 61 w 71"/>
                  <a:gd name="T17" fmla="*/ 8 h 100"/>
                  <a:gd name="T18" fmla="*/ 31 w 71"/>
                  <a:gd name="T19" fmla="*/ 0 h 100"/>
                  <a:gd name="T20" fmla="*/ 30 w 71"/>
                  <a:gd name="T21" fmla="*/ 48 h 100"/>
                  <a:gd name="T22" fmla="*/ 23 w 71"/>
                  <a:gd name="T23" fmla="*/ 47 h 100"/>
                  <a:gd name="T24" fmla="*/ 23 w 71"/>
                  <a:gd name="T25" fmla="*/ 18 h 100"/>
                  <a:gd name="T26" fmla="*/ 32 w 71"/>
                  <a:gd name="T27" fmla="*/ 17 h 100"/>
                  <a:gd name="T28" fmla="*/ 49 w 71"/>
                  <a:gd name="T29" fmla="*/ 32 h 100"/>
                  <a:gd name="T30" fmla="*/ 30 w 71"/>
                  <a:gd name="T31" fmla="*/ 4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100">
                    <a:moveTo>
                      <a:pt x="31" y="0"/>
                    </a:moveTo>
                    <a:cubicBezTo>
                      <a:pt x="17" y="0"/>
                      <a:pt x="7" y="1"/>
                      <a:pt x="0" y="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5" y="65"/>
                      <a:pt x="27" y="65"/>
                      <a:pt x="30" y="65"/>
                    </a:cubicBezTo>
                    <a:cubicBezTo>
                      <a:pt x="43" y="65"/>
                      <a:pt x="55" y="62"/>
                      <a:pt x="62" y="55"/>
                    </a:cubicBezTo>
                    <a:cubicBezTo>
                      <a:pt x="68" y="49"/>
                      <a:pt x="71" y="41"/>
                      <a:pt x="71" y="31"/>
                    </a:cubicBezTo>
                    <a:cubicBezTo>
                      <a:pt x="71" y="22"/>
                      <a:pt x="67" y="13"/>
                      <a:pt x="61" y="8"/>
                    </a:cubicBezTo>
                    <a:cubicBezTo>
                      <a:pt x="54" y="3"/>
                      <a:pt x="44" y="0"/>
                      <a:pt x="31" y="0"/>
                    </a:cubicBezTo>
                    <a:close/>
                    <a:moveTo>
                      <a:pt x="30" y="48"/>
                    </a:moveTo>
                    <a:cubicBezTo>
                      <a:pt x="27" y="48"/>
                      <a:pt x="24" y="48"/>
                      <a:pt x="23" y="47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8"/>
                      <a:pt x="27" y="17"/>
                      <a:pt x="32" y="17"/>
                    </a:cubicBezTo>
                    <a:cubicBezTo>
                      <a:pt x="43" y="17"/>
                      <a:pt x="49" y="23"/>
                      <a:pt x="49" y="32"/>
                    </a:cubicBezTo>
                    <a:cubicBezTo>
                      <a:pt x="49" y="42"/>
                      <a:pt x="42" y="48"/>
                      <a:pt x="3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279F703C-43FB-4D41-44A8-6FF5750AABBA}"/>
              </a:ext>
            </a:extLst>
          </p:cNvPr>
          <p:cNvGrpSpPr/>
          <p:nvPr/>
        </p:nvGrpSpPr>
        <p:grpSpPr>
          <a:xfrm>
            <a:off x="6840323" y="1532163"/>
            <a:ext cx="552688" cy="552688"/>
            <a:chOff x="5181486" y="4265651"/>
            <a:chExt cx="414516" cy="414516"/>
          </a:xfrm>
        </p:grpSpPr>
        <p:sp>
          <p:nvSpPr>
            <p:cNvPr id="105" name="椭圆 104">
              <a:extLst>
                <a:ext uri="{FF2B5EF4-FFF2-40B4-BE49-F238E27FC236}">
                  <a16:creationId xmlns:a16="http://schemas.microsoft.com/office/drawing/2014/main" id="{B3B0B504-0D80-D40D-645C-F52FCCBEE27B}"/>
                </a:ext>
              </a:extLst>
            </p:cNvPr>
            <p:cNvSpPr/>
            <p:nvPr/>
          </p:nvSpPr>
          <p:spPr>
            <a:xfrm>
              <a:off x="5181486" y="4265651"/>
              <a:ext cx="414516" cy="414516"/>
            </a:xfrm>
            <a:prstGeom prst="ellipse">
              <a:avLst/>
            </a:prstGeom>
            <a:solidFill>
              <a:schemeClr val="accent4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06" name="组合 105">
              <a:extLst>
                <a:ext uri="{FF2B5EF4-FFF2-40B4-BE49-F238E27FC236}">
                  <a16:creationId xmlns:a16="http://schemas.microsoft.com/office/drawing/2014/main" id="{EFB91504-2993-5A51-4918-07F2FCC03821}"/>
                </a:ext>
              </a:extLst>
            </p:cNvPr>
            <p:cNvGrpSpPr/>
            <p:nvPr/>
          </p:nvGrpSpPr>
          <p:grpSpPr>
            <a:xfrm>
              <a:off x="5287222" y="4375239"/>
              <a:ext cx="253419" cy="172633"/>
              <a:chOff x="4895160" y="4287159"/>
              <a:chExt cx="571418" cy="389258"/>
            </a:xfrm>
            <a:solidFill>
              <a:schemeClr val="bg1"/>
            </a:solidFill>
          </p:grpSpPr>
          <p:sp>
            <p:nvSpPr>
              <p:cNvPr id="107" name="Freeform 327">
                <a:extLst>
                  <a:ext uri="{FF2B5EF4-FFF2-40B4-BE49-F238E27FC236}">
                    <a16:creationId xmlns:a16="http://schemas.microsoft.com/office/drawing/2014/main" id="{ACBDE893-E5C0-BD55-EE21-31282C81C92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95160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5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5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4 w 171"/>
                  <a:gd name="T25" fmla="*/ 19 h 152"/>
                  <a:gd name="T26" fmla="*/ 132 w 171"/>
                  <a:gd name="T27" fmla="*/ 12 h 152"/>
                  <a:gd name="T28" fmla="*/ 110 w 171"/>
                  <a:gd name="T29" fmla="*/ 12 h 152"/>
                  <a:gd name="T30" fmla="*/ 118 w 171"/>
                  <a:gd name="T31" fmla="*/ 19 h 152"/>
                  <a:gd name="T32" fmla="*/ 110 w 171"/>
                  <a:gd name="T33" fmla="*/ 26 h 152"/>
                  <a:gd name="T34" fmla="*/ 103 w 171"/>
                  <a:gd name="T35" fmla="*/ 19 h 152"/>
                  <a:gd name="T36" fmla="*/ 110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2" y="152"/>
                      <a:pt x="5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4" y="23"/>
                      <a:pt x="124" y="19"/>
                    </a:cubicBezTo>
                    <a:cubicBezTo>
                      <a:pt x="124" y="15"/>
                      <a:pt x="128" y="12"/>
                      <a:pt x="132" y="12"/>
                    </a:cubicBezTo>
                    <a:close/>
                    <a:moveTo>
                      <a:pt x="110" y="12"/>
                    </a:moveTo>
                    <a:cubicBezTo>
                      <a:pt x="114" y="12"/>
                      <a:pt x="118" y="15"/>
                      <a:pt x="118" y="19"/>
                    </a:cubicBezTo>
                    <a:cubicBezTo>
                      <a:pt x="118" y="23"/>
                      <a:pt x="114" y="26"/>
                      <a:pt x="110" y="26"/>
                    </a:cubicBezTo>
                    <a:cubicBezTo>
                      <a:pt x="106" y="26"/>
                      <a:pt x="103" y="23"/>
                      <a:pt x="103" y="19"/>
                    </a:cubicBezTo>
                    <a:cubicBezTo>
                      <a:pt x="103" y="15"/>
                      <a:pt x="106" y="12"/>
                      <a:pt x="110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8" name="Rectangle 328">
                <a:extLst>
                  <a:ext uri="{FF2B5EF4-FFF2-40B4-BE49-F238E27FC236}">
                    <a16:creationId xmlns:a16="http://schemas.microsoft.com/office/drawing/2014/main" id="{EFA611B7-67B8-D336-BFB8-95E94D7D6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3712" y="4417273"/>
                <a:ext cx="315527" cy="596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09" name="Rectangle 329">
                <a:extLst>
                  <a:ext uri="{FF2B5EF4-FFF2-40B4-BE49-F238E27FC236}">
                    <a16:creationId xmlns:a16="http://schemas.microsoft.com/office/drawing/2014/main" id="{EB0257B8-F8FD-4B07-920C-C47E897D2B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3712" y="4501847"/>
                <a:ext cx="99754" cy="105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0" name="Rectangle 330">
                <a:extLst>
                  <a:ext uri="{FF2B5EF4-FFF2-40B4-BE49-F238E27FC236}">
                    <a16:creationId xmlns:a16="http://schemas.microsoft.com/office/drawing/2014/main" id="{1373846E-9C1D-7505-3A2F-B9B43951F9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1899" y="4505100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1" name="Rectangle 331">
                <a:extLst>
                  <a:ext uri="{FF2B5EF4-FFF2-40B4-BE49-F238E27FC236}">
                    <a16:creationId xmlns:a16="http://schemas.microsoft.com/office/drawing/2014/main" id="{E72C1D99-BD26-155E-7FFB-093D27A40E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1899" y="4548471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2" name="Rectangle 332">
                <a:extLst>
                  <a:ext uri="{FF2B5EF4-FFF2-40B4-BE49-F238E27FC236}">
                    <a16:creationId xmlns:a16="http://schemas.microsoft.com/office/drawing/2014/main" id="{C855BE9A-B099-D10E-29B4-8D2C046DA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71899" y="4589674"/>
                <a:ext cx="107344" cy="15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3" name="Freeform 333">
                <a:extLst>
                  <a:ext uri="{FF2B5EF4-FFF2-40B4-BE49-F238E27FC236}">
                    <a16:creationId xmlns:a16="http://schemas.microsoft.com/office/drawing/2014/main" id="{AF588019-59B3-7CA2-AB50-6D6AE2DB2891}"/>
                  </a:ext>
                </a:extLst>
              </p:cNvPr>
              <p:cNvSpPr/>
              <p:nvPr/>
            </p:nvSpPr>
            <p:spPr bwMode="auto">
              <a:xfrm>
                <a:off x="5225867" y="4569073"/>
                <a:ext cx="40119" cy="41203"/>
              </a:xfrm>
              <a:custGeom>
                <a:avLst/>
                <a:gdLst>
                  <a:gd name="T0" fmla="*/ 11 w 37"/>
                  <a:gd name="T1" fmla="*/ 0 h 38"/>
                  <a:gd name="T2" fmla="*/ 11 w 37"/>
                  <a:gd name="T3" fmla="*/ 2 h 38"/>
                  <a:gd name="T4" fmla="*/ 0 w 37"/>
                  <a:gd name="T5" fmla="*/ 38 h 38"/>
                  <a:gd name="T6" fmla="*/ 35 w 37"/>
                  <a:gd name="T7" fmla="*/ 26 h 38"/>
                  <a:gd name="T8" fmla="*/ 37 w 37"/>
                  <a:gd name="T9" fmla="*/ 26 h 38"/>
                  <a:gd name="T10" fmla="*/ 11 w 3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0"/>
                    </a:moveTo>
                    <a:lnTo>
                      <a:pt x="11" y="2"/>
                    </a:lnTo>
                    <a:lnTo>
                      <a:pt x="0" y="38"/>
                    </a:lnTo>
                    <a:lnTo>
                      <a:pt x="35" y="26"/>
                    </a:lnTo>
                    <a:lnTo>
                      <a:pt x="37" y="26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4" name="Freeform 334">
                <a:extLst>
                  <a:ext uri="{FF2B5EF4-FFF2-40B4-BE49-F238E27FC236}">
                    <a16:creationId xmlns:a16="http://schemas.microsoft.com/office/drawing/2014/main" id="{FDBEF9AC-A123-F379-6BC3-CB752C1C74A3}"/>
                  </a:ext>
                </a:extLst>
              </p:cNvPr>
              <p:cNvSpPr/>
              <p:nvPr/>
            </p:nvSpPr>
            <p:spPr bwMode="auto">
              <a:xfrm>
                <a:off x="5389594" y="4366311"/>
                <a:ext cx="76984" cy="79153"/>
              </a:xfrm>
              <a:custGeom>
                <a:avLst/>
                <a:gdLst>
                  <a:gd name="T0" fmla="*/ 23 w 30"/>
                  <a:gd name="T1" fmla="*/ 31 h 31"/>
                  <a:gd name="T2" fmla="*/ 28 w 30"/>
                  <a:gd name="T3" fmla="*/ 25 h 31"/>
                  <a:gd name="T4" fmla="*/ 28 w 30"/>
                  <a:gd name="T5" fmla="*/ 18 h 31"/>
                  <a:gd name="T6" fmla="*/ 13 w 30"/>
                  <a:gd name="T7" fmla="*/ 2 h 31"/>
                  <a:gd name="T8" fmla="*/ 6 w 30"/>
                  <a:gd name="T9" fmla="*/ 2 h 31"/>
                  <a:gd name="T10" fmla="*/ 0 w 30"/>
                  <a:gd name="T11" fmla="*/ 8 h 31"/>
                  <a:gd name="T12" fmla="*/ 23 w 30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23" y="31"/>
                    </a:moveTo>
                    <a:cubicBezTo>
                      <a:pt x="28" y="25"/>
                      <a:pt x="28" y="25"/>
                      <a:pt x="28" y="25"/>
                    </a:cubicBezTo>
                    <a:cubicBezTo>
                      <a:pt x="30" y="23"/>
                      <a:pt x="30" y="20"/>
                      <a:pt x="28" y="1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15" name="Freeform 335">
                <a:extLst>
                  <a:ext uri="{FF2B5EF4-FFF2-40B4-BE49-F238E27FC236}">
                    <a16:creationId xmlns:a16="http://schemas.microsoft.com/office/drawing/2014/main" id="{B7E7305A-1E15-C3F7-F00A-D68B48BD1FF0}"/>
                  </a:ext>
                </a:extLst>
              </p:cNvPr>
              <p:cNvSpPr/>
              <p:nvPr/>
            </p:nvSpPr>
            <p:spPr bwMode="auto">
              <a:xfrm>
                <a:off x="5258396" y="4394503"/>
                <a:ext cx="182160" cy="182160"/>
              </a:xfrm>
              <a:custGeom>
                <a:avLst/>
                <a:gdLst>
                  <a:gd name="T0" fmla="*/ 49 w 71"/>
                  <a:gd name="T1" fmla="*/ 0 h 71"/>
                  <a:gd name="T2" fmla="*/ 48 w 71"/>
                  <a:gd name="T3" fmla="*/ 0 h 71"/>
                  <a:gd name="T4" fmla="*/ 2 w 71"/>
                  <a:gd name="T5" fmla="*/ 47 h 71"/>
                  <a:gd name="T6" fmla="*/ 2 w 71"/>
                  <a:gd name="T7" fmla="*/ 54 h 71"/>
                  <a:gd name="T8" fmla="*/ 2 w 71"/>
                  <a:gd name="T9" fmla="*/ 55 h 71"/>
                  <a:gd name="T10" fmla="*/ 8 w 71"/>
                  <a:gd name="T11" fmla="*/ 56 h 71"/>
                  <a:gd name="T12" fmla="*/ 9 w 71"/>
                  <a:gd name="T13" fmla="*/ 62 h 71"/>
                  <a:gd name="T14" fmla="*/ 9 w 71"/>
                  <a:gd name="T15" fmla="*/ 62 h 71"/>
                  <a:gd name="T16" fmla="*/ 15 w 71"/>
                  <a:gd name="T17" fmla="*/ 63 h 71"/>
                  <a:gd name="T18" fmla="*/ 16 w 71"/>
                  <a:gd name="T19" fmla="*/ 69 h 71"/>
                  <a:gd name="T20" fmla="*/ 17 w 71"/>
                  <a:gd name="T21" fmla="*/ 69 h 71"/>
                  <a:gd name="T22" fmla="*/ 24 w 71"/>
                  <a:gd name="T23" fmla="*/ 69 h 71"/>
                  <a:gd name="T24" fmla="*/ 71 w 71"/>
                  <a:gd name="T25" fmla="*/ 23 h 71"/>
                  <a:gd name="T26" fmla="*/ 71 w 71"/>
                  <a:gd name="T27" fmla="*/ 22 h 71"/>
                  <a:gd name="T28" fmla="*/ 49 w 71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1">
                    <a:moveTo>
                      <a:pt x="49" y="0"/>
                    </a:moveTo>
                    <a:cubicBezTo>
                      <a:pt x="49" y="0"/>
                      <a:pt x="48" y="0"/>
                      <a:pt x="48" y="0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9"/>
                      <a:pt x="0" y="52"/>
                      <a:pt x="2" y="54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6"/>
                      <a:pt x="6" y="57"/>
                      <a:pt x="8" y="56"/>
                    </a:cubicBezTo>
                    <a:cubicBezTo>
                      <a:pt x="7" y="58"/>
                      <a:pt x="7" y="60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4"/>
                      <a:pt x="13" y="64"/>
                      <a:pt x="15" y="63"/>
                    </a:cubicBezTo>
                    <a:cubicBezTo>
                      <a:pt x="14" y="65"/>
                      <a:pt x="15" y="67"/>
                      <a:pt x="16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9" y="71"/>
                      <a:pt x="22" y="71"/>
                      <a:pt x="24" y="69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2"/>
                      <a:pt x="71" y="22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116" name="组合 115">
            <a:extLst>
              <a:ext uri="{FF2B5EF4-FFF2-40B4-BE49-F238E27FC236}">
                <a16:creationId xmlns:a16="http://schemas.microsoft.com/office/drawing/2014/main" id="{0416D5B5-1BC9-0798-4C18-9D54B1712C88}"/>
              </a:ext>
            </a:extLst>
          </p:cNvPr>
          <p:cNvGrpSpPr/>
          <p:nvPr/>
        </p:nvGrpSpPr>
        <p:grpSpPr>
          <a:xfrm>
            <a:off x="6100258" y="1532163"/>
            <a:ext cx="552688" cy="552688"/>
            <a:chOff x="4626437" y="4265651"/>
            <a:chExt cx="414516" cy="414516"/>
          </a:xfrm>
        </p:grpSpPr>
        <p:sp>
          <p:nvSpPr>
            <p:cNvPr id="117" name="椭圆 116">
              <a:extLst>
                <a:ext uri="{FF2B5EF4-FFF2-40B4-BE49-F238E27FC236}">
                  <a16:creationId xmlns:a16="http://schemas.microsoft.com/office/drawing/2014/main" id="{D5D1579C-D850-4800-51D8-76FFA849B899}"/>
                </a:ext>
              </a:extLst>
            </p:cNvPr>
            <p:cNvSpPr/>
            <p:nvPr/>
          </p:nvSpPr>
          <p:spPr>
            <a:xfrm>
              <a:off x="4626437" y="4265651"/>
              <a:ext cx="414516" cy="414516"/>
            </a:xfrm>
            <a:prstGeom prst="ellipse">
              <a:avLst/>
            </a:prstGeom>
            <a:solidFill>
              <a:schemeClr val="accent3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18" name="组合 117">
              <a:extLst>
                <a:ext uri="{FF2B5EF4-FFF2-40B4-BE49-F238E27FC236}">
                  <a16:creationId xmlns:a16="http://schemas.microsoft.com/office/drawing/2014/main" id="{B19782BD-8BE4-963D-135B-3DBA46D276E1}"/>
                </a:ext>
              </a:extLst>
            </p:cNvPr>
            <p:cNvGrpSpPr/>
            <p:nvPr/>
          </p:nvGrpSpPr>
          <p:grpSpPr>
            <a:xfrm>
              <a:off x="4710891" y="4356960"/>
              <a:ext cx="232896" cy="199705"/>
              <a:chOff x="3546346" y="2339026"/>
              <a:chExt cx="897787" cy="769842"/>
            </a:xfrm>
            <a:solidFill>
              <a:schemeClr val="bg1"/>
            </a:solidFill>
          </p:grpSpPr>
          <p:sp>
            <p:nvSpPr>
              <p:cNvPr id="119" name="Rectangle 227">
                <a:extLst>
                  <a:ext uri="{FF2B5EF4-FFF2-40B4-BE49-F238E27FC236}">
                    <a16:creationId xmlns:a16="http://schemas.microsoft.com/office/drawing/2014/main" id="{4CA97FB4-7B1F-3C4D-7DA9-B24FA69EF7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1526" y="3077423"/>
                <a:ext cx="882607" cy="3144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0" name="Freeform 228">
                <a:extLst>
                  <a:ext uri="{FF2B5EF4-FFF2-40B4-BE49-F238E27FC236}">
                    <a16:creationId xmlns:a16="http://schemas.microsoft.com/office/drawing/2014/main" id="{40CCABF5-410E-977A-6CAA-85710A587C9B}"/>
                  </a:ext>
                </a:extLst>
              </p:cNvPr>
              <p:cNvSpPr/>
              <p:nvPr/>
            </p:nvSpPr>
            <p:spPr bwMode="auto">
              <a:xfrm>
                <a:off x="3617909" y="2844302"/>
                <a:ext cx="125777" cy="210351"/>
              </a:xfrm>
              <a:custGeom>
                <a:avLst/>
                <a:gdLst>
                  <a:gd name="T0" fmla="*/ 6 w 49"/>
                  <a:gd name="T1" fmla="*/ 82 h 82"/>
                  <a:gd name="T2" fmla="*/ 43 w 49"/>
                  <a:gd name="T3" fmla="*/ 82 h 82"/>
                  <a:gd name="T4" fmla="*/ 49 w 49"/>
                  <a:gd name="T5" fmla="*/ 76 h 82"/>
                  <a:gd name="T6" fmla="*/ 49 w 49"/>
                  <a:gd name="T7" fmla="*/ 0 h 82"/>
                  <a:gd name="T8" fmla="*/ 0 w 49"/>
                  <a:gd name="T9" fmla="*/ 49 h 82"/>
                  <a:gd name="T10" fmla="*/ 0 w 49"/>
                  <a:gd name="T11" fmla="*/ 76 h 82"/>
                  <a:gd name="T12" fmla="*/ 6 w 49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82">
                    <a:moveTo>
                      <a:pt x="6" y="82"/>
                    </a:moveTo>
                    <a:cubicBezTo>
                      <a:pt x="43" y="82"/>
                      <a:pt x="43" y="82"/>
                      <a:pt x="43" y="82"/>
                    </a:cubicBezTo>
                    <a:cubicBezTo>
                      <a:pt x="46" y="82"/>
                      <a:pt x="49" y="79"/>
                      <a:pt x="49" y="76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9"/>
                      <a:pt x="3" y="82"/>
                      <a:pt x="6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1" name="Freeform 229">
                <a:extLst>
                  <a:ext uri="{FF2B5EF4-FFF2-40B4-BE49-F238E27FC236}">
                    <a16:creationId xmlns:a16="http://schemas.microsoft.com/office/drawing/2014/main" id="{4F99592C-7BBB-AFE2-58E5-6B30166E7B96}"/>
                  </a:ext>
                </a:extLst>
              </p:cNvPr>
              <p:cNvSpPr/>
              <p:nvPr/>
            </p:nvSpPr>
            <p:spPr bwMode="auto">
              <a:xfrm>
                <a:off x="3779467" y="2682744"/>
                <a:ext cx="122524" cy="371910"/>
              </a:xfrm>
              <a:custGeom>
                <a:avLst/>
                <a:gdLst>
                  <a:gd name="T0" fmla="*/ 5 w 48"/>
                  <a:gd name="T1" fmla="*/ 145 h 145"/>
                  <a:gd name="T2" fmla="*/ 43 w 48"/>
                  <a:gd name="T3" fmla="*/ 145 h 145"/>
                  <a:gd name="T4" fmla="*/ 48 w 48"/>
                  <a:gd name="T5" fmla="*/ 139 h 145"/>
                  <a:gd name="T6" fmla="*/ 48 w 48"/>
                  <a:gd name="T7" fmla="*/ 0 h 145"/>
                  <a:gd name="T8" fmla="*/ 0 w 48"/>
                  <a:gd name="T9" fmla="*/ 49 h 145"/>
                  <a:gd name="T10" fmla="*/ 0 w 48"/>
                  <a:gd name="T11" fmla="*/ 139 h 145"/>
                  <a:gd name="T12" fmla="*/ 5 w 48"/>
                  <a:gd name="T1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45">
                    <a:moveTo>
                      <a:pt x="5" y="145"/>
                    </a:moveTo>
                    <a:cubicBezTo>
                      <a:pt x="43" y="145"/>
                      <a:pt x="43" y="145"/>
                      <a:pt x="43" y="145"/>
                    </a:cubicBezTo>
                    <a:cubicBezTo>
                      <a:pt x="46" y="145"/>
                      <a:pt x="48" y="142"/>
                      <a:pt x="48" y="139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42"/>
                      <a:pt x="2" y="145"/>
                      <a:pt x="5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2" name="Freeform 230">
                <a:extLst>
                  <a:ext uri="{FF2B5EF4-FFF2-40B4-BE49-F238E27FC236}">
                    <a16:creationId xmlns:a16="http://schemas.microsoft.com/office/drawing/2014/main" id="{E1DFF7F2-B5AE-4636-72AF-0634CBBCD7CA}"/>
                  </a:ext>
                </a:extLst>
              </p:cNvPr>
              <p:cNvSpPr/>
              <p:nvPr/>
            </p:nvSpPr>
            <p:spPr bwMode="auto">
              <a:xfrm>
                <a:off x="3938857" y="2713104"/>
                <a:ext cx="124693" cy="341550"/>
              </a:xfrm>
              <a:custGeom>
                <a:avLst/>
                <a:gdLst>
                  <a:gd name="T0" fmla="*/ 22 w 49"/>
                  <a:gd name="T1" fmla="*/ 22 h 133"/>
                  <a:gd name="T2" fmla="*/ 0 w 49"/>
                  <a:gd name="T3" fmla="*/ 0 h 133"/>
                  <a:gd name="T4" fmla="*/ 0 w 49"/>
                  <a:gd name="T5" fmla="*/ 127 h 133"/>
                  <a:gd name="T6" fmla="*/ 6 w 49"/>
                  <a:gd name="T7" fmla="*/ 133 h 133"/>
                  <a:gd name="T8" fmla="*/ 43 w 49"/>
                  <a:gd name="T9" fmla="*/ 133 h 133"/>
                  <a:gd name="T10" fmla="*/ 49 w 49"/>
                  <a:gd name="T11" fmla="*/ 127 h 133"/>
                  <a:gd name="T12" fmla="*/ 49 w 49"/>
                  <a:gd name="T13" fmla="*/ 26 h 133"/>
                  <a:gd name="T14" fmla="*/ 38 w 49"/>
                  <a:gd name="T15" fmla="*/ 29 h 133"/>
                  <a:gd name="T16" fmla="*/ 22 w 49"/>
                  <a:gd name="T17" fmla="*/ 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133">
                    <a:moveTo>
                      <a:pt x="22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30"/>
                      <a:pt x="3" y="133"/>
                      <a:pt x="6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6" y="133"/>
                      <a:pt x="49" y="130"/>
                      <a:pt x="49" y="127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6" y="28"/>
                      <a:pt x="42" y="29"/>
                      <a:pt x="38" y="29"/>
                    </a:cubicBezTo>
                    <a:cubicBezTo>
                      <a:pt x="32" y="29"/>
                      <a:pt x="27" y="26"/>
                      <a:pt x="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3" name="Freeform 231">
                <a:extLst>
                  <a:ext uri="{FF2B5EF4-FFF2-40B4-BE49-F238E27FC236}">
                    <a16:creationId xmlns:a16="http://schemas.microsoft.com/office/drawing/2014/main" id="{DFC2BAAE-F60A-49E0-5C07-932861188FB6}"/>
                  </a:ext>
                </a:extLst>
              </p:cNvPr>
              <p:cNvSpPr/>
              <p:nvPr/>
            </p:nvSpPr>
            <p:spPr bwMode="auto">
              <a:xfrm>
                <a:off x="4100415" y="2624193"/>
                <a:ext cx="122524" cy="430461"/>
              </a:xfrm>
              <a:custGeom>
                <a:avLst/>
                <a:gdLst>
                  <a:gd name="T0" fmla="*/ 5 w 48"/>
                  <a:gd name="T1" fmla="*/ 168 h 168"/>
                  <a:gd name="T2" fmla="*/ 43 w 48"/>
                  <a:gd name="T3" fmla="*/ 168 h 168"/>
                  <a:gd name="T4" fmla="*/ 48 w 48"/>
                  <a:gd name="T5" fmla="*/ 162 h 168"/>
                  <a:gd name="T6" fmla="*/ 48 w 48"/>
                  <a:gd name="T7" fmla="*/ 0 h 168"/>
                  <a:gd name="T8" fmla="*/ 0 w 48"/>
                  <a:gd name="T9" fmla="*/ 48 h 168"/>
                  <a:gd name="T10" fmla="*/ 0 w 48"/>
                  <a:gd name="T11" fmla="*/ 162 h 168"/>
                  <a:gd name="T12" fmla="*/ 5 w 48"/>
                  <a:gd name="T13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68">
                    <a:moveTo>
                      <a:pt x="5" y="168"/>
                    </a:moveTo>
                    <a:cubicBezTo>
                      <a:pt x="43" y="168"/>
                      <a:pt x="43" y="168"/>
                      <a:pt x="43" y="168"/>
                    </a:cubicBezTo>
                    <a:cubicBezTo>
                      <a:pt x="46" y="168"/>
                      <a:pt x="48" y="165"/>
                      <a:pt x="48" y="16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5"/>
                      <a:pt x="2" y="168"/>
                      <a:pt x="5" y="1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4" name="Freeform 232">
                <a:extLst>
                  <a:ext uri="{FF2B5EF4-FFF2-40B4-BE49-F238E27FC236}">
                    <a16:creationId xmlns:a16="http://schemas.microsoft.com/office/drawing/2014/main" id="{A4E4F073-DC5C-8068-56C5-ADFAE8A7D4D6}"/>
                  </a:ext>
                </a:extLst>
              </p:cNvPr>
              <p:cNvSpPr/>
              <p:nvPr/>
            </p:nvSpPr>
            <p:spPr bwMode="auto">
              <a:xfrm>
                <a:off x="4258721" y="2513596"/>
                <a:ext cx="125777" cy="541058"/>
              </a:xfrm>
              <a:custGeom>
                <a:avLst/>
                <a:gdLst>
                  <a:gd name="T0" fmla="*/ 29 w 49"/>
                  <a:gd name="T1" fmla="*/ 0 h 211"/>
                  <a:gd name="T2" fmla="*/ 0 w 49"/>
                  <a:gd name="T3" fmla="*/ 29 h 211"/>
                  <a:gd name="T4" fmla="*/ 0 w 49"/>
                  <a:gd name="T5" fmla="*/ 205 h 211"/>
                  <a:gd name="T6" fmla="*/ 6 w 49"/>
                  <a:gd name="T7" fmla="*/ 211 h 211"/>
                  <a:gd name="T8" fmla="*/ 43 w 49"/>
                  <a:gd name="T9" fmla="*/ 211 h 211"/>
                  <a:gd name="T10" fmla="*/ 49 w 49"/>
                  <a:gd name="T11" fmla="*/ 205 h 211"/>
                  <a:gd name="T12" fmla="*/ 49 w 49"/>
                  <a:gd name="T13" fmla="*/ 22 h 211"/>
                  <a:gd name="T14" fmla="*/ 29 w 49"/>
                  <a:gd name="T1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211">
                    <a:moveTo>
                      <a:pt x="29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8"/>
                      <a:pt x="3" y="211"/>
                      <a:pt x="6" y="211"/>
                    </a:cubicBezTo>
                    <a:cubicBezTo>
                      <a:pt x="43" y="211"/>
                      <a:pt x="43" y="211"/>
                      <a:pt x="43" y="211"/>
                    </a:cubicBezTo>
                    <a:cubicBezTo>
                      <a:pt x="46" y="211"/>
                      <a:pt x="49" y="208"/>
                      <a:pt x="49" y="205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38" y="21"/>
                      <a:pt x="29" y="1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25" name="Freeform 233">
                <a:extLst>
                  <a:ext uri="{FF2B5EF4-FFF2-40B4-BE49-F238E27FC236}">
                    <a16:creationId xmlns:a16="http://schemas.microsoft.com/office/drawing/2014/main" id="{597BD035-F057-D77C-F177-FC79ECDDE9E2}"/>
                  </a:ext>
                </a:extLst>
              </p:cNvPr>
              <p:cNvSpPr/>
              <p:nvPr/>
            </p:nvSpPr>
            <p:spPr bwMode="auto">
              <a:xfrm>
                <a:off x="3546346" y="2339026"/>
                <a:ext cx="871764" cy="610452"/>
              </a:xfrm>
              <a:custGeom>
                <a:avLst/>
                <a:gdLst>
                  <a:gd name="T0" fmla="*/ 20 w 340"/>
                  <a:gd name="T1" fmla="*/ 234 h 238"/>
                  <a:gd name="T2" fmla="*/ 140 w 340"/>
                  <a:gd name="T3" fmla="*/ 113 h 238"/>
                  <a:gd name="T4" fmla="*/ 183 w 340"/>
                  <a:gd name="T5" fmla="*/ 156 h 238"/>
                  <a:gd name="T6" fmla="*/ 199 w 340"/>
                  <a:gd name="T7" fmla="*/ 156 h 238"/>
                  <a:gd name="T8" fmla="*/ 318 w 340"/>
                  <a:gd name="T9" fmla="*/ 37 h 238"/>
                  <a:gd name="T10" fmla="*/ 318 w 340"/>
                  <a:gd name="T11" fmla="*/ 64 h 238"/>
                  <a:gd name="T12" fmla="*/ 329 w 340"/>
                  <a:gd name="T13" fmla="*/ 75 h 238"/>
                  <a:gd name="T14" fmla="*/ 340 w 340"/>
                  <a:gd name="T15" fmla="*/ 64 h 238"/>
                  <a:gd name="T16" fmla="*/ 340 w 340"/>
                  <a:gd name="T17" fmla="*/ 11 h 238"/>
                  <a:gd name="T18" fmla="*/ 337 w 340"/>
                  <a:gd name="T19" fmla="*/ 3 h 238"/>
                  <a:gd name="T20" fmla="*/ 329 w 340"/>
                  <a:gd name="T21" fmla="*/ 0 h 238"/>
                  <a:gd name="T22" fmla="*/ 276 w 340"/>
                  <a:gd name="T23" fmla="*/ 0 h 238"/>
                  <a:gd name="T24" fmla="*/ 265 w 340"/>
                  <a:gd name="T25" fmla="*/ 11 h 238"/>
                  <a:gd name="T26" fmla="*/ 276 w 340"/>
                  <a:gd name="T27" fmla="*/ 22 h 238"/>
                  <a:gd name="T28" fmla="*/ 302 w 340"/>
                  <a:gd name="T29" fmla="*/ 22 h 238"/>
                  <a:gd name="T30" fmla="*/ 191 w 340"/>
                  <a:gd name="T31" fmla="*/ 133 h 238"/>
                  <a:gd name="T32" fmla="*/ 148 w 340"/>
                  <a:gd name="T33" fmla="*/ 90 h 238"/>
                  <a:gd name="T34" fmla="*/ 133 w 340"/>
                  <a:gd name="T35" fmla="*/ 90 h 238"/>
                  <a:gd name="T36" fmla="*/ 4 w 340"/>
                  <a:gd name="T37" fmla="*/ 219 h 238"/>
                  <a:gd name="T38" fmla="*/ 4 w 340"/>
                  <a:gd name="T39" fmla="*/ 234 h 238"/>
                  <a:gd name="T40" fmla="*/ 20 w 340"/>
                  <a:gd name="T41" fmla="*/ 234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0" h="238">
                    <a:moveTo>
                      <a:pt x="20" y="234"/>
                    </a:moveTo>
                    <a:cubicBezTo>
                      <a:pt x="140" y="113"/>
                      <a:pt x="140" y="113"/>
                      <a:pt x="140" y="113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8" y="160"/>
                      <a:pt x="195" y="160"/>
                      <a:pt x="199" y="156"/>
                    </a:cubicBezTo>
                    <a:cubicBezTo>
                      <a:pt x="318" y="37"/>
                      <a:pt x="318" y="37"/>
                      <a:pt x="318" y="37"/>
                    </a:cubicBezTo>
                    <a:cubicBezTo>
                      <a:pt x="318" y="64"/>
                      <a:pt x="318" y="64"/>
                      <a:pt x="318" y="64"/>
                    </a:cubicBezTo>
                    <a:cubicBezTo>
                      <a:pt x="318" y="70"/>
                      <a:pt x="323" y="75"/>
                      <a:pt x="329" y="75"/>
                    </a:cubicBezTo>
                    <a:cubicBezTo>
                      <a:pt x="335" y="75"/>
                      <a:pt x="340" y="70"/>
                      <a:pt x="340" y="64"/>
                    </a:cubicBezTo>
                    <a:cubicBezTo>
                      <a:pt x="340" y="11"/>
                      <a:pt x="340" y="11"/>
                      <a:pt x="340" y="11"/>
                    </a:cubicBezTo>
                    <a:cubicBezTo>
                      <a:pt x="340" y="8"/>
                      <a:pt x="339" y="5"/>
                      <a:pt x="337" y="3"/>
                    </a:cubicBezTo>
                    <a:cubicBezTo>
                      <a:pt x="335" y="1"/>
                      <a:pt x="332" y="0"/>
                      <a:pt x="329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0" y="0"/>
                      <a:pt x="265" y="4"/>
                      <a:pt x="265" y="11"/>
                    </a:cubicBezTo>
                    <a:cubicBezTo>
                      <a:pt x="265" y="17"/>
                      <a:pt x="270" y="22"/>
                      <a:pt x="276" y="22"/>
                    </a:cubicBezTo>
                    <a:cubicBezTo>
                      <a:pt x="302" y="22"/>
                      <a:pt x="302" y="22"/>
                      <a:pt x="302" y="22"/>
                    </a:cubicBezTo>
                    <a:cubicBezTo>
                      <a:pt x="191" y="133"/>
                      <a:pt x="191" y="133"/>
                      <a:pt x="191" y="133"/>
                    </a:cubicBezTo>
                    <a:cubicBezTo>
                      <a:pt x="148" y="90"/>
                      <a:pt x="148" y="90"/>
                      <a:pt x="148" y="90"/>
                    </a:cubicBezTo>
                    <a:cubicBezTo>
                      <a:pt x="144" y="86"/>
                      <a:pt x="137" y="86"/>
                      <a:pt x="133" y="90"/>
                    </a:cubicBezTo>
                    <a:cubicBezTo>
                      <a:pt x="4" y="219"/>
                      <a:pt x="4" y="219"/>
                      <a:pt x="4" y="219"/>
                    </a:cubicBezTo>
                    <a:cubicBezTo>
                      <a:pt x="0" y="223"/>
                      <a:pt x="0" y="230"/>
                      <a:pt x="4" y="234"/>
                    </a:cubicBezTo>
                    <a:cubicBezTo>
                      <a:pt x="8" y="238"/>
                      <a:pt x="15" y="238"/>
                      <a:pt x="20" y="2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88F7CA04-EADD-B6E2-6B1F-25A7F9B9E2F5}"/>
              </a:ext>
            </a:extLst>
          </p:cNvPr>
          <p:cNvGrpSpPr/>
          <p:nvPr/>
        </p:nvGrpSpPr>
        <p:grpSpPr>
          <a:xfrm>
            <a:off x="1823208" y="1985809"/>
            <a:ext cx="2114741" cy="2115265"/>
            <a:chOff x="1041891" y="2887277"/>
            <a:chExt cx="1036261" cy="1036518"/>
          </a:xfrm>
        </p:grpSpPr>
        <p:sp>
          <p:nvSpPr>
            <p:cNvPr id="127" name="Oval 53">
              <a:extLst>
                <a:ext uri="{FF2B5EF4-FFF2-40B4-BE49-F238E27FC236}">
                  <a16:creationId xmlns:a16="http://schemas.microsoft.com/office/drawing/2014/main" id="{612C61BA-5D5B-6D3D-5D56-48B020851F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1891" y="2887277"/>
              <a:ext cx="1036261" cy="1036518"/>
            </a:xfrm>
            <a:prstGeom prst="ellipse">
              <a:avLst/>
            </a:prstGeom>
            <a:solidFill>
              <a:schemeClr val="accent1"/>
            </a:solidFill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58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28" name="Text Box 58">
              <a:extLst>
                <a:ext uri="{FF2B5EF4-FFF2-40B4-BE49-F238E27FC236}">
                  <a16:creationId xmlns:a16="http://schemas.microsoft.com/office/drawing/2014/main" id="{72880FE0-13E4-739F-5896-7EE493D3F0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59958" y="3077737"/>
              <a:ext cx="782803" cy="708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charset="-122"/>
                  <a:cs typeface="+mn-cs"/>
                </a:rPr>
                <a:t>01</a:t>
              </a:r>
            </a:p>
          </p:txBody>
        </p: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EA7A37D2-6AFF-9F35-3CF6-F32CBD6D0321}"/>
              </a:ext>
            </a:extLst>
          </p:cNvPr>
          <p:cNvSpPr/>
          <p:nvPr/>
        </p:nvSpPr>
        <p:spPr>
          <a:xfrm>
            <a:off x="5915683" y="4101074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課堂導入</a:t>
            </a:r>
            <a:endParaRPr lang="zh-TW" alt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121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6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bldLvl="0" animBg="1"/>
      <p:bldP spid="88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888DBB07-62FA-AE8E-CF2D-6A3EAD7E7F2E}"/>
              </a:ext>
            </a:extLst>
          </p:cNvPr>
          <p:cNvSpPr txBox="1"/>
          <p:nvPr/>
        </p:nvSpPr>
        <p:spPr>
          <a:xfrm>
            <a:off x="0" y="221647"/>
            <a:ext cx="12192000" cy="6414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ts val="2300"/>
              </a:lnSpc>
              <a:spcAft>
                <a:spcPts val="800"/>
              </a:spcAft>
            </a:pPr>
            <a:r>
              <a:rPr lang="zh-TW" altLang="zh-MO" sz="1500" b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國王：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大臣們，我年紀大了，眼花耳背，走路跌跌撞撞。我要發佈告示，讓全國各地的孩子三天後來到大殿集合，我將從中選出我的繼承人。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2300"/>
              </a:lnSpc>
              <a:spcAft>
                <a:spcPts val="800"/>
              </a:spcAft>
            </a:pPr>
            <a:r>
              <a:rPr lang="zh-TW" altLang="zh-MO" sz="1500" b="1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大臣們：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遵命。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2300"/>
              </a:lnSpc>
              <a:spcAft>
                <a:spcPts val="800"/>
              </a:spcAft>
            </a:pPr>
            <a:r>
              <a:rPr lang="zh-TW" altLang="zh-MO" sz="15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旁白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：三天後，孩子們陸續來到大殿。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ts val="2300"/>
              </a:lnSpc>
              <a:spcAft>
                <a:spcPts val="800"/>
              </a:spcAft>
            </a:pPr>
            <a:r>
              <a:rPr lang="zh-TW" altLang="zh-MO" sz="1500" b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國王：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孩子們，我老了，我將在你們之中挑選一人繼承我的王位，但這人必須拿我賜予的花種種出最美麗的花朵。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2300"/>
              </a:lnSpc>
              <a:spcAft>
                <a:spcPts val="800"/>
              </a:spcAft>
            </a:pP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（大臣將花種分給每個孩子）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2300"/>
              </a:lnSpc>
              <a:spcAft>
                <a:spcPts val="800"/>
              </a:spcAft>
            </a:pPr>
            <a:r>
              <a:rPr lang="zh-TW" altLang="zh-MO" sz="1500" b="1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孩子們：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（站好，面帶笑容，接過花種。）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ts val="2300"/>
              </a:lnSpc>
              <a:spcAft>
                <a:spcPts val="800"/>
              </a:spcAft>
            </a:pPr>
            <a:r>
              <a:rPr lang="zh-TW" altLang="zh-MO" sz="1500" b="1" kern="100" dirty="0">
                <a:effectLst/>
                <a:highlight>
                  <a:srgbClr val="00FF00"/>
                </a:highlight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宋金：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我將花種種在花盆裡，天天澆水、施肥，甚至還嘗試換土栽培，可兩個月過去了，花兒始終沒有發芽，生長。明天就是向國王獻花的日子，這可怎麼辦？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609600" indent="-609600">
              <a:lnSpc>
                <a:spcPts val="2300"/>
              </a:lnSpc>
              <a:spcAft>
                <a:spcPts val="800"/>
              </a:spcAft>
            </a:pPr>
            <a:r>
              <a:rPr lang="zh-TW" altLang="zh-MO" sz="15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【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旁白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】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：獻花這天，全國各地的孩子一起來到王宮，他們每人手捧一盆花，紅橙黃綠藍靛紫，應有盡有，一時之間真說不出誰種的花最美麗。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ts val="2300"/>
              </a:lnSpc>
              <a:spcAft>
                <a:spcPts val="800"/>
              </a:spcAft>
            </a:pPr>
            <a:r>
              <a:rPr lang="zh-TW" altLang="zh-MO" sz="1500" b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國王：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（上場，巡視孩子們種的花朵。可國王一直愁眉緊鎖，沉默不語。他走著走著，忽然看見一個孩子手裡捧著一個空花盆。那孩子低著頭，難過極了。）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2300"/>
              </a:lnSpc>
              <a:spcAft>
                <a:spcPts val="800"/>
              </a:spcAft>
            </a:pPr>
            <a:r>
              <a:rPr lang="zh-TW" altLang="zh-MO" sz="1500" b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國王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（走到宋金面前）問：孩子，你怎麼捧著一個空花盆？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ts val="2300"/>
              </a:lnSpc>
              <a:spcAft>
                <a:spcPts val="800"/>
              </a:spcAft>
            </a:pPr>
            <a:r>
              <a:rPr lang="zh-TW" altLang="zh-MO" sz="1500" b="1" kern="100" dirty="0">
                <a:effectLst/>
                <a:highlight>
                  <a:srgbClr val="00FF00"/>
                </a:highlight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宋金：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（嚎啕大哭起來）說：我把花種種在花盆裡，澆水施肥，悉心照料，可花種怎麼也不發芽。我……我……真是對不起，我親愛的陛下。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457200" indent="-457200">
              <a:lnSpc>
                <a:spcPts val="2300"/>
              </a:lnSpc>
              <a:spcAft>
                <a:spcPts val="800"/>
              </a:spcAft>
            </a:pPr>
            <a:r>
              <a:rPr lang="zh-TW" altLang="zh-MO" sz="1500" b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國王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（聽完宋金的話，高興得笑起來）說：找到了！找到了！你就是我要找的誠實的孩子。（替宋金擦掉眼淚）說道：別傷心，你知道嗎？我給你們的花種都是在鍋裡煮過的，它是不會發芽、抽枝、開花的！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2300"/>
              </a:lnSpc>
              <a:spcAft>
                <a:spcPts val="800"/>
              </a:spcAft>
            </a:pP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（國王取下皇冠給宋金戴上。）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2300"/>
              </a:lnSpc>
              <a:spcAft>
                <a:spcPts val="800"/>
              </a:spcAft>
            </a:pPr>
            <a:r>
              <a:rPr lang="zh-TW" altLang="zh-MO" sz="1500" b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國王</a:t>
            </a:r>
            <a:r>
              <a:rPr lang="zh-TW" altLang="zh-MO" sz="1500" kern="100" dirty="0">
                <a:effectLst/>
                <a:latin typeface="Aptos" panose="020B0004020202020204" pitchFamily="34" charset="0"/>
                <a:ea typeface="標楷體" panose="03000509000000000000" pitchFamily="65" charset="-120"/>
                <a:cs typeface="Times New Roman" panose="02020603050405020304" pitchFamily="18" charset="0"/>
              </a:rPr>
              <a:t>（向臣民們宣佈）：這個誠實的孩子就是我們的新國王！（臣民們歡呼“國王萬歲！”“國王萬歲！”）</a:t>
            </a:r>
            <a:endParaRPr lang="zh-TW" altLang="zh-MO" sz="15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9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513" y="228442"/>
            <a:ext cx="581785" cy="953458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750EDC0E-B058-4F7E-9CCD-530EFEA96771}"/>
              </a:ext>
            </a:extLst>
          </p:cNvPr>
          <p:cNvSpPr/>
          <p:nvPr/>
        </p:nvSpPr>
        <p:spPr>
          <a:xfrm>
            <a:off x="1306682" y="232489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課堂劇表演</a:t>
            </a:r>
            <a:endParaRPr lang="zh-TW" alt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45" name="Rounded Rectangle 30">
            <a:extLst>
              <a:ext uri="{FF2B5EF4-FFF2-40B4-BE49-F238E27FC236}">
                <a16:creationId xmlns:a16="http://schemas.microsoft.com/office/drawing/2014/main" id="{5E643641-10DC-4C4A-8588-AFE77D8EEDB5}"/>
              </a:ext>
            </a:extLst>
          </p:cNvPr>
          <p:cNvSpPr/>
          <p:nvPr/>
        </p:nvSpPr>
        <p:spPr>
          <a:xfrm>
            <a:off x="28636" y="1461704"/>
            <a:ext cx="7468804" cy="5163807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2400" dirty="0">
                <a:solidFill>
                  <a:schemeClr val="tx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本故事由七位同學參與角色扮演，其中需要一名同學扮演國王，一名同學扮演大臣（劇中大臣們為複數，為突出演繹效果，由一人飾演），一名同學扮演宋金，三名同學扮演“孩子們”，另有一名同學宣讀旁白。</a:t>
            </a: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zh-MO" sz="2400" dirty="0">
                <a:solidFill>
                  <a:schemeClr val="tx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請台上同學決定所扮演的角色</a:t>
            </a:r>
            <a:endParaRPr lang="en-US" altLang="zh-TW" sz="2400" dirty="0">
              <a:solidFill>
                <a:schemeClr val="tx1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請台上同學細閱課堂劇劇本，同時請台下同學</a:t>
            </a:r>
            <a:r>
              <a:rPr lang="zh-TW" altLang="en-US" sz="2400" dirty="0">
                <a:solidFill>
                  <a:schemeClr val="tx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思考故事背後的意涵</a:t>
            </a:r>
            <a:r>
              <a:rPr lang="zh-CN" altLang="en-US" sz="2400" dirty="0">
                <a:solidFill>
                  <a:schemeClr val="tx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。</a:t>
            </a:r>
            <a:endParaRPr lang="zh-TW" altLang="zh-MO" sz="2400" dirty="0">
              <a:solidFill>
                <a:schemeClr val="tx1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39B9144-8CD5-3D5D-A8CA-3D9CF47761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406" y="1505552"/>
            <a:ext cx="4447879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24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054FBBC-1812-6C0E-33D0-692DBB522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75599" cy="753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80B560B5-A160-1648-3DBA-2C1C067F145C}"/>
              </a:ext>
            </a:extLst>
          </p:cNvPr>
          <p:cNvSpPr/>
          <p:nvPr/>
        </p:nvSpPr>
        <p:spPr>
          <a:xfrm>
            <a:off x="27818" y="0"/>
            <a:ext cx="39725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課堂劇背景</a:t>
            </a:r>
            <a:r>
              <a:rPr kumimoji="0" lang="en-US" altLang="zh-CN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1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926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手捧空花盆的孩子绘本故事第5页">
            <a:extLst>
              <a:ext uri="{FF2B5EF4-FFF2-40B4-BE49-F238E27FC236}">
                <a16:creationId xmlns:a16="http://schemas.microsoft.com/office/drawing/2014/main" id="{35A14DA5-5BAA-435F-2796-212701D842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2" t="6299" r="8077" b="19151"/>
          <a:stretch/>
        </p:blipFill>
        <p:spPr bwMode="auto">
          <a:xfrm>
            <a:off x="4079776" y="-1"/>
            <a:ext cx="8112224" cy="7290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4EA1AA86-04B5-5963-FAF8-6C52E763F74F}"/>
              </a:ext>
            </a:extLst>
          </p:cNvPr>
          <p:cNvSpPr/>
          <p:nvPr/>
        </p:nvSpPr>
        <p:spPr>
          <a:xfrm>
            <a:off x="27818" y="0"/>
            <a:ext cx="39725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課堂劇背景</a:t>
            </a:r>
            <a:r>
              <a:rPr kumimoji="0" lang="en-US" altLang="zh-CN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2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588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施萊斯海姆宮新宮面向大花園的立面。馬克斯‧伊曼紐建造的這座單翼宮殿是17世紀歐洲宮廷建築的典範。（Andrey Shcherbukhin/Shutterstock）">
            <a:extLst>
              <a:ext uri="{FF2B5EF4-FFF2-40B4-BE49-F238E27FC236}">
                <a16:creationId xmlns:a16="http://schemas.microsoft.com/office/drawing/2014/main" id="{546FCA6F-7C00-C757-DE25-A1347D648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8" y="0"/>
            <a:ext cx="12164182" cy="7602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C4BF720A-E54E-4580-666F-3F0921AB982E}"/>
              </a:ext>
            </a:extLst>
          </p:cNvPr>
          <p:cNvSpPr/>
          <p:nvPr/>
        </p:nvSpPr>
        <p:spPr>
          <a:xfrm>
            <a:off x="27818" y="0"/>
            <a:ext cx="39725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課堂劇背景</a:t>
            </a:r>
            <a:r>
              <a:rPr kumimoji="0" lang="en-US" altLang="zh-CN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3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000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607683" y="412784"/>
            <a:ext cx="9555617" cy="17511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</a:rPr>
              <a:t>思考：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457200" indent="-4572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請問宋金因為哪種品質而受到國王的賞識，最終繼承了王位</a:t>
            </a:r>
            <a:r>
              <a:rPr lang="zh-CN" altLang="en-US" sz="3200" dirty="0">
                <a:solidFill>
                  <a:srgbClr val="000000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？</a:t>
            </a:r>
            <a:endParaRPr kumimoji="0" lang="zh-TW" altLang="zh-MO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等线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821" y="1136249"/>
            <a:ext cx="807673" cy="918063"/>
          </a:xfrm>
          <a:prstGeom prst="rect">
            <a:avLst/>
          </a:prstGeom>
        </p:spPr>
      </p:pic>
      <p:sp>
        <p:nvSpPr>
          <p:cNvPr id="49" name="Freeform 8"/>
          <p:cNvSpPr/>
          <p:nvPr/>
        </p:nvSpPr>
        <p:spPr bwMode="gray">
          <a:xfrm rot="328192">
            <a:off x="3750694" y="4832601"/>
            <a:ext cx="533043" cy="522053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FF5855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3"/>
          <p:cNvSpPr/>
          <p:nvPr/>
        </p:nvSpPr>
        <p:spPr bwMode="gray">
          <a:xfrm rot="328192">
            <a:off x="2935560" y="3015493"/>
            <a:ext cx="1580811" cy="1740174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FF5855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3B6A780-40D1-4DE0-A4A7-F26A0540A9BF}"/>
              </a:ext>
            </a:extLst>
          </p:cNvPr>
          <p:cNvSpPr/>
          <p:nvPr/>
        </p:nvSpPr>
        <p:spPr>
          <a:xfrm>
            <a:off x="7233683" y="3320810"/>
            <a:ext cx="313739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115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誠實</a:t>
            </a:r>
            <a:endParaRPr lang="zh-TW" altLang="en-US" sz="115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9729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847528" y="1111121"/>
            <a:ext cx="9555617" cy="231787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4400"/>
              </a:lnSpc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</a:rPr>
              <a:t>思考：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457200" indent="-4572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國王甄選繼承人的方式，是否符合誠實的品德？</a:t>
            </a:r>
            <a:endParaRPr lang="en-US" altLang="zh-TW" sz="3200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457200" indent="-457200">
              <a:lnSpc>
                <a:spcPts val="4400"/>
              </a:lnSpc>
              <a:buFont typeface="Wingdings" panose="05000000000000000000" pitchFamily="2" charset="2"/>
              <a:buChar char="Ø"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457200" indent="-4572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3200" dirty="0">
                <a:latin typeface="新細明體" panose="02020500000000000000" pitchFamily="18" charset="-120"/>
                <a:ea typeface="新細明體" panose="02020500000000000000" pitchFamily="18" charset="-120"/>
              </a:rPr>
              <a:t>你認同國王的做法嗎？</a:t>
            </a:r>
            <a:endParaRPr kumimoji="0" lang="zh-TW" altLang="zh-MO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821" y="1136249"/>
            <a:ext cx="807673" cy="918063"/>
          </a:xfrm>
          <a:prstGeom prst="rect">
            <a:avLst/>
          </a:prstGeom>
        </p:spPr>
      </p:pic>
      <p:sp>
        <p:nvSpPr>
          <p:cNvPr id="3" name="Freeform 3">
            <a:extLst>
              <a:ext uri="{FF2B5EF4-FFF2-40B4-BE49-F238E27FC236}">
                <a16:creationId xmlns:a16="http://schemas.microsoft.com/office/drawing/2014/main" id="{BE84F3E3-E8DD-4096-438C-4C6D298D3684}"/>
              </a:ext>
            </a:extLst>
          </p:cNvPr>
          <p:cNvSpPr/>
          <p:nvPr/>
        </p:nvSpPr>
        <p:spPr bwMode="gray">
          <a:xfrm rot="1960988">
            <a:off x="9393024" y="2853956"/>
            <a:ext cx="1580810" cy="1740174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FDC873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8">
            <a:extLst>
              <a:ext uri="{FF2B5EF4-FFF2-40B4-BE49-F238E27FC236}">
                <a16:creationId xmlns:a16="http://schemas.microsoft.com/office/drawing/2014/main" id="{F8018A9C-ABC9-6C20-D032-02F9068EA2FD}"/>
              </a:ext>
            </a:extLst>
          </p:cNvPr>
          <p:cNvSpPr/>
          <p:nvPr/>
        </p:nvSpPr>
        <p:spPr bwMode="gray">
          <a:xfrm rot="1960988">
            <a:off x="9623826" y="4672896"/>
            <a:ext cx="533042" cy="520220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FDC873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3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401485" y="1909550"/>
            <a:ext cx="3467616" cy="58477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</a:rPr>
              <a:t>“誠信”是甚麼？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021" y="1742907"/>
            <a:ext cx="807673" cy="918063"/>
          </a:xfrm>
          <a:prstGeom prst="rect">
            <a:avLst/>
          </a:prstGeom>
        </p:spPr>
      </p:pic>
      <p:sp>
        <p:nvSpPr>
          <p:cNvPr id="68" name="Freeform 3"/>
          <p:cNvSpPr/>
          <p:nvPr/>
        </p:nvSpPr>
        <p:spPr bwMode="gray">
          <a:xfrm rot="1960988">
            <a:off x="2205484" y="2950022"/>
            <a:ext cx="1580810" cy="1740174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FDC873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reeform 8"/>
          <p:cNvSpPr/>
          <p:nvPr/>
        </p:nvSpPr>
        <p:spPr bwMode="gray">
          <a:xfrm rot="1960988">
            <a:off x="2436286" y="4768962"/>
            <a:ext cx="533042" cy="520220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FDC873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C1DA58CD-57E2-4893-961C-8BA66ECDC939}"/>
              </a:ext>
            </a:extLst>
          </p:cNvPr>
          <p:cNvSpPr txBox="1"/>
          <p:nvPr/>
        </p:nvSpPr>
        <p:spPr>
          <a:xfrm>
            <a:off x="5091891" y="1484784"/>
            <a:ext cx="6729087" cy="5116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000" b="1" dirty="0">
                <a:solidFill>
                  <a:srgbClr val="0000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“誠”指真誠、真實；“信”是誠實、不欺。“誠信”指待人真誠、信守諾言、言行一致。“誠信”有助與別人坦誠溝通，建立互信的關係，能將誤會和問題迎刃而解；相反，得不到別人信任的人，很難立足於社會。    </a:t>
            </a:r>
          </a:p>
          <a:p>
            <a:pPr>
              <a:lnSpc>
                <a:spcPct val="150000"/>
              </a:lnSpc>
            </a:pPr>
            <a:r>
              <a:rPr lang="zh-TW" altLang="en-US" sz="2000" b="1" dirty="0">
                <a:solidFill>
                  <a:srgbClr val="0000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有“誠信”的人“言必信、行必果”，不輕易許下承諾，但當許下承諾後，必定全力以赴實行。 </a:t>
            </a:r>
          </a:p>
          <a:p>
            <a:pPr>
              <a:lnSpc>
                <a:spcPct val="150000"/>
              </a:lnSpc>
            </a:pPr>
            <a:r>
              <a:rPr lang="zh-TW" altLang="en-US" sz="2000" b="1" dirty="0">
                <a:solidFill>
                  <a:srgbClr val="0000FF"/>
                </a:solidFill>
                <a:latin typeface="Times New Roman" panose="02020603050405020304" pitchFamily="18" charset="0"/>
                <a:ea typeface="新細明體" panose="02020500000000000000" pitchFamily="18" charset="-120"/>
              </a:rPr>
              <a:t>“信”是立身處世、待人接物的重要原則。孔子提出“主忠信”、“與朋友交，言而有信”。他指出無論處事或待人，都須以“忠誠信實”為主要原則，並認為“信”是“仁”的重要表現之一，要求謹言慎行，表現誠實可信。（釋義來源於網上）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8A16AAE-5285-0D22-370B-0697F4B34B2B}"/>
              </a:ext>
            </a:extLst>
          </p:cNvPr>
          <p:cNvSpPr/>
          <p:nvPr/>
        </p:nvSpPr>
        <p:spPr>
          <a:xfrm>
            <a:off x="4618672" y="404664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課堂</a:t>
            </a:r>
            <a:r>
              <a:rPr lang="zh-CN" alt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發展</a:t>
            </a:r>
            <a:endParaRPr lang="zh-TW" alt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0286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8" grpId="0" animBg="1"/>
      <p:bldP spid="73" grpId="0" animBg="1"/>
      <p:bldP spid="21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513" y="457042"/>
            <a:ext cx="581785" cy="953458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750EDC0E-B058-4F7E-9CCD-530EFEA96771}"/>
              </a:ext>
            </a:extLst>
          </p:cNvPr>
          <p:cNvSpPr/>
          <p:nvPr/>
        </p:nvSpPr>
        <p:spPr>
          <a:xfrm>
            <a:off x="1375147" y="524757"/>
            <a:ext cx="1064906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>
              <a:defRPr/>
            </a:pPr>
            <a:r>
              <a:rPr lang="zh-TW" altLang="zh-MO" sz="48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觀賞《</a:t>
            </a:r>
            <a:r>
              <a:rPr lang="zh-TW" altLang="en-US" sz="48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良心雜貨店</a:t>
            </a:r>
            <a:r>
              <a:rPr lang="zh-TW" altLang="zh-MO" sz="48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》影視短片前半部分</a:t>
            </a:r>
            <a:endParaRPr lang="zh-TW" altLang="en-US" sz="48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45" name="Rounded Rectangle 30">
            <a:extLst>
              <a:ext uri="{FF2B5EF4-FFF2-40B4-BE49-F238E27FC236}">
                <a16:creationId xmlns:a16="http://schemas.microsoft.com/office/drawing/2014/main" id="{5E643641-10DC-4C4A-8588-AFE77D8EEDB5}"/>
              </a:ext>
            </a:extLst>
          </p:cNvPr>
          <p:cNvSpPr/>
          <p:nvPr/>
        </p:nvSpPr>
        <p:spPr>
          <a:xfrm>
            <a:off x="5401141" y="2062416"/>
            <a:ext cx="6636507" cy="3578055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zh-CN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思考：</a:t>
            </a:r>
            <a:endParaRPr lang="en-US" altLang="zh-CN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lvl="0" indent="-342900">
              <a:lnSpc>
                <a:spcPts val="4400"/>
              </a:lnSpc>
              <a:buFont typeface="Wingdings" panose="05000000000000000000" pitchFamily="2" charset="2"/>
              <a:buChar char="Ø"/>
              <a:defRPr/>
            </a:pPr>
            <a:r>
              <a:rPr lang="zh-TW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故事中的阿明做了甚麼事情？他為甚麼會這樣做？</a:t>
            </a: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lvl="0" indent="-342900">
              <a:lnSpc>
                <a:spcPts val="4400"/>
              </a:lnSpc>
              <a:buFont typeface="Wingdings" panose="05000000000000000000" pitchFamily="2" charset="2"/>
              <a:buChar char="Ø"/>
              <a:defRPr/>
            </a:pPr>
            <a:r>
              <a:rPr lang="zh-TW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這種行為本質上屬於甚麼？這樣做會有甚麼後果？</a:t>
            </a: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lvl="0" indent="-342900">
              <a:lnSpc>
                <a:spcPts val="4400"/>
              </a:lnSpc>
              <a:buFont typeface="Wingdings" panose="05000000000000000000" pitchFamily="2" charset="2"/>
              <a:buChar char="Ø"/>
              <a:defRPr/>
            </a:pPr>
            <a:r>
              <a:rPr lang="zh-TW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故事最後，小明是否會受到懲罰？</a:t>
            </a:r>
            <a:endParaRPr lang="zh-TW" altLang="zh-MO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F65DB955-F97B-F2A8-15A7-DCE6EC8A35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85" y="2062416"/>
            <a:ext cx="4866047" cy="273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1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513" y="457042"/>
            <a:ext cx="581785" cy="953458"/>
          </a:xfrm>
          <a:prstGeom prst="rect">
            <a:avLst/>
          </a:prstGeom>
        </p:spPr>
      </p:pic>
      <p:sp>
        <p:nvSpPr>
          <p:cNvPr id="45" name="Rounded Rectangle 30">
            <a:extLst>
              <a:ext uri="{FF2B5EF4-FFF2-40B4-BE49-F238E27FC236}">
                <a16:creationId xmlns:a16="http://schemas.microsoft.com/office/drawing/2014/main" id="{5E643641-10DC-4C4A-8588-AFE77D8EEDB5}"/>
              </a:ext>
            </a:extLst>
          </p:cNvPr>
          <p:cNvSpPr/>
          <p:nvPr/>
        </p:nvSpPr>
        <p:spPr>
          <a:xfrm>
            <a:off x="187485" y="2062417"/>
            <a:ext cx="11780007" cy="1798384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4400"/>
              </a:lnSpc>
              <a:defRPr/>
            </a:pPr>
            <a:r>
              <a:rPr lang="zh-CN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思考：</a:t>
            </a:r>
            <a:endParaRPr lang="en-US" altLang="zh-CN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小明最終怎麼做？結局如何？</a:t>
            </a: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如果小明不主動坦白，反而選擇隱瞞，會有怎樣的後果？</a:t>
            </a:r>
            <a:endParaRPr lang="zh-TW" altLang="zh-MO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994D5D7-12CE-14C1-7B5C-88F345E6A4D8}"/>
              </a:ext>
            </a:extLst>
          </p:cNvPr>
          <p:cNvSpPr/>
          <p:nvPr/>
        </p:nvSpPr>
        <p:spPr>
          <a:xfrm>
            <a:off x="1375147" y="524757"/>
            <a:ext cx="10649069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0" algn="ctr">
              <a:defRPr/>
            </a:pPr>
            <a:r>
              <a:rPr lang="zh-TW" altLang="zh-MO" sz="48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觀賞《</a:t>
            </a:r>
            <a:r>
              <a:rPr lang="zh-TW" altLang="en-US" sz="48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良心雜貨店</a:t>
            </a:r>
            <a:r>
              <a:rPr lang="zh-TW" altLang="zh-MO" sz="48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》影視短片</a:t>
            </a:r>
            <a:r>
              <a:rPr lang="zh-CN" altLang="en-US" sz="48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後</a:t>
            </a:r>
            <a:r>
              <a:rPr lang="zh-TW" altLang="zh-MO" sz="4800" b="1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半部分</a:t>
            </a:r>
            <a:endParaRPr lang="zh-TW" altLang="en-US" sz="4800" b="1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75212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316DB18-9091-B856-B166-78DD87A5298B}"/>
              </a:ext>
            </a:extLst>
          </p:cNvPr>
          <p:cNvSpPr/>
          <p:nvPr/>
        </p:nvSpPr>
        <p:spPr>
          <a:xfrm>
            <a:off x="4618672" y="188640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主題延伸</a:t>
            </a:r>
            <a:endParaRPr lang="zh-TW" alt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E6B433E9-C79F-EC81-17FD-16C80BE1DF7B}"/>
              </a:ext>
            </a:extLst>
          </p:cNvPr>
          <p:cNvSpPr txBox="1"/>
          <p:nvPr/>
        </p:nvSpPr>
        <p:spPr>
          <a:xfrm>
            <a:off x="407368" y="1340768"/>
            <a:ext cx="11521280" cy="5397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</a:pPr>
            <a:r>
              <a:rPr lang="en-US" altLang="zh-TW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       </a:t>
            </a:r>
            <a:r>
              <a:rPr lang="zh-TW" altLang="zh-MO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一位中國留學生到歐洲留學，發現了當地公共交通運輸管理上的漏洞，所以他從不買票卻坐車到處溜達。在留學的幾年間，他一共因套票而被抓了三次。</a:t>
            </a:r>
            <a:endParaRPr lang="zh-TW" altLang="zh-MO" sz="24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lnSpc>
                <a:spcPts val="3200"/>
              </a:lnSpc>
            </a:pPr>
            <a:r>
              <a:rPr lang="en-US" altLang="zh-TW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       </a:t>
            </a:r>
            <a:r>
              <a:rPr lang="zh-TW" altLang="zh-MO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當時，有幾間大公司都在積極開拓亞太市場，因此他前去應聘，可都被拒絕了。</a:t>
            </a:r>
            <a:endParaRPr lang="zh-TW" altLang="zh-MO" sz="24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lnSpc>
                <a:spcPts val="3200"/>
              </a:lnSpc>
            </a:pPr>
            <a:r>
              <a:rPr lang="en-US" altLang="zh-TW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        </a:t>
            </a:r>
            <a:r>
              <a:rPr lang="zh-TW" altLang="zh-MO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一次次的失敗，使他愈加憤怒。他認為一定是這些公司有種族歧視的傾向，有意排斥中國人。</a:t>
            </a:r>
            <a:endParaRPr lang="zh-TW" altLang="zh-MO" sz="24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lnSpc>
                <a:spcPts val="3200"/>
              </a:lnSpc>
            </a:pPr>
            <a:r>
              <a:rPr lang="en-US" altLang="zh-TW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       </a:t>
            </a:r>
            <a:r>
              <a:rPr lang="zh-TW" altLang="zh-MO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終於，在一次面試被拒之後，他鼓起勇氣詢問原因。面試官說道：先生，我們並不是歧視你，相反的，我們很重視你。老實說，從工作能力上看，你就是我們要找的人。可我們查了你的信用記錄，發現你有三次搭乘公交逃票被處罰的記錄。</a:t>
            </a:r>
            <a:endParaRPr lang="zh-TW" altLang="zh-MO" sz="24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lnSpc>
                <a:spcPts val="3200"/>
              </a:lnSpc>
            </a:pPr>
            <a:r>
              <a:rPr lang="en-US" altLang="zh-TW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       </a:t>
            </a:r>
            <a:r>
              <a:rPr lang="zh-TW" altLang="zh-MO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第一次逃票，是在你來我們國家後的第一個星期，因為你說自己還不熟悉自助售票系統，於是檢查人員相信了你的解釋，只是給你補了票。第二次……第三次……</a:t>
            </a:r>
            <a:endParaRPr lang="zh-TW" altLang="zh-MO" sz="24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lnSpc>
                <a:spcPts val="3200"/>
              </a:lnSpc>
            </a:pPr>
            <a:r>
              <a:rPr lang="zh-TW" altLang="zh-MO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留學生解釋道：“那時我口袋剛好沒零錢。”</a:t>
            </a:r>
            <a:endParaRPr lang="zh-TW" altLang="zh-MO" sz="24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>
              <a:lnSpc>
                <a:spcPts val="3200"/>
              </a:lnSpc>
            </a:pPr>
            <a:r>
              <a:rPr lang="en-US" altLang="zh-TW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        </a:t>
            </a:r>
            <a:r>
              <a:rPr lang="zh-TW" altLang="zh-MO" sz="2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面試官駁斥道：“不，不，先生。我不同意你的說法，你在懷疑我的智商。我相信在被查獲前，你可能有數百次逃票的經歷。”（資料來源網絡）</a:t>
            </a:r>
            <a:endParaRPr lang="zh-TW" altLang="zh-MO" sz="2400" dirty="0"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02796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450345" y="995893"/>
            <a:ext cx="7597983" cy="51872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</a:rPr>
              <a:t>思考：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①留學生為甚麼要逃票？他認為逃票是怎樣的行為？</a:t>
            </a:r>
          </a:p>
          <a:p>
            <a:pPr>
              <a:lnSpc>
                <a:spcPct val="150000"/>
              </a:lnSpc>
            </a:pPr>
            <a:r>
              <a:rPr lang="zh-TW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②面試官代表的公司認為逃票是怎樣的行為？</a:t>
            </a:r>
          </a:p>
          <a:p>
            <a:pPr>
              <a:lnSpc>
                <a:spcPct val="150000"/>
              </a:lnSpc>
            </a:pPr>
            <a:r>
              <a:rPr lang="zh-TW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③公司為何沒有錄取他？</a:t>
            </a:r>
          </a:p>
          <a:p>
            <a:pPr>
              <a:lnSpc>
                <a:spcPct val="150000"/>
              </a:lnSpc>
            </a:pPr>
            <a:r>
              <a:rPr lang="zh-TW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④你覺得逃票的行為嚴重嗎？</a:t>
            </a:r>
          </a:p>
          <a:p>
            <a:pPr>
              <a:lnSpc>
                <a:spcPct val="150000"/>
              </a:lnSpc>
            </a:pPr>
            <a:r>
              <a:rPr lang="zh-TW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⑤現實生活中，甚麼情況會讓你對他人說的話產生懷疑？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041" y="995892"/>
            <a:ext cx="807673" cy="918063"/>
          </a:xfrm>
          <a:prstGeom prst="rect">
            <a:avLst/>
          </a:prstGeom>
        </p:spPr>
      </p:pic>
      <p:sp>
        <p:nvSpPr>
          <p:cNvPr id="58" name="Freeform 8"/>
          <p:cNvSpPr/>
          <p:nvPr/>
        </p:nvSpPr>
        <p:spPr bwMode="gray">
          <a:xfrm rot="1448142">
            <a:off x="9653625" y="4207186"/>
            <a:ext cx="888405" cy="868255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6077B6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3"/>
          <p:cNvSpPr/>
          <p:nvPr/>
        </p:nvSpPr>
        <p:spPr bwMode="gray">
          <a:xfrm rot="1448142">
            <a:off x="8964883" y="1129826"/>
            <a:ext cx="2634073" cy="2899679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6077B6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86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5349" y="247970"/>
            <a:ext cx="605127" cy="914401"/>
          </a:xfrm>
          <a:prstGeom prst="rect">
            <a:avLst/>
          </a:prstGeom>
        </p:spPr>
      </p:pic>
      <p:sp>
        <p:nvSpPr>
          <p:cNvPr id="19" name="Oval 6"/>
          <p:cNvSpPr/>
          <p:nvPr/>
        </p:nvSpPr>
        <p:spPr bwMode="auto">
          <a:xfrm>
            <a:off x="1233167" y="1981577"/>
            <a:ext cx="2101303" cy="2101303"/>
          </a:xfrm>
          <a:prstGeom prst="ellipse">
            <a:avLst/>
          </a:prstGeom>
          <a:solidFill>
            <a:srgbClr val="FF5855"/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0" name="AutoShape 9"/>
          <p:cNvSpPr/>
          <p:nvPr/>
        </p:nvSpPr>
        <p:spPr bwMode="auto">
          <a:xfrm>
            <a:off x="2699635" y="1838740"/>
            <a:ext cx="1303792" cy="1260941"/>
          </a:xfrm>
          <a:custGeom>
            <a:avLst/>
            <a:gdLst>
              <a:gd name="T0" fmla="*/ 13472 w 21600"/>
              <a:gd name="T1" fmla="*/ 15168 h 21600"/>
              <a:gd name="T2" fmla="*/ 12927 w 21600"/>
              <a:gd name="T3" fmla="*/ 13560 h 21600"/>
              <a:gd name="T4" fmla="*/ 14834 w 21600"/>
              <a:gd name="T5" fmla="*/ 9790 h 21600"/>
              <a:gd name="T6" fmla="*/ 15401 w 21600"/>
              <a:gd name="T7" fmla="*/ 6683 h 21600"/>
              <a:gd name="T8" fmla="*/ 10800 w 21600"/>
              <a:gd name="T9" fmla="*/ 0 h 21600"/>
              <a:gd name="T10" fmla="*/ 6199 w 21600"/>
              <a:gd name="T11" fmla="*/ 6683 h 21600"/>
              <a:gd name="T12" fmla="*/ 6766 w 21600"/>
              <a:gd name="T13" fmla="*/ 9790 h 21600"/>
              <a:gd name="T14" fmla="*/ 8673 w 21600"/>
              <a:gd name="T15" fmla="*/ 13560 h 21600"/>
              <a:gd name="T16" fmla="*/ 8128 w 21600"/>
              <a:gd name="T17" fmla="*/ 15168 h 21600"/>
              <a:gd name="T18" fmla="*/ 0 w 21600"/>
              <a:gd name="T19" fmla="*/ 21600 h 21600"/>
              <a:gd name="T20" fmla="*/ 21600 w 21600"/>
              <a:gd name="T21" fmla="*/ 21600 h 21600"/>
              <a:gd name="T22" fmla="*/ 13472 w 21600"/>
              <a:gd name="T23" fmla="*/ 15168 h 21600"/>
              <a:gd name="T24" fmla="*/ 13472 w 21600"/>
              <a:gd name="T25" fmla="*/ 15168 h 21600"/>
              <a:gd name="T26" fmla="*/ 13472 w 21600"/>
              <a:gd name="T27" fmla="*/ 1516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600" h="21600">
                <a:moveTo>
                  <a:pt x="13472" y="15168"/>
                </a:moveTo>
                <a:cubicBezTo>
                  <a:pt x="12939" y="15081"/>
                  <a:pt x="12927" y="13560"/>
                  <a:pt x="12927" y="13560"/>
                </a:cubicBezTo>
                <a:cubicBezTo>
                  <a:pt x="12927" y="13560"/>
                  <a:pt x="14493" y="11953"/>
                  <a:pt x="14834" y="9790"/>
                </a:cubicBezTo>
                <a:cubicBezTo>
                  <a:pt x="15752" y="9790"/>
                  <a:pt x="16319" y="7492"/>
                  <a:pt x="15401" y="6683"/>
                </a:cubicBezTo>
                <a:cubicBezTo>
                  <a:pt x="15439" y="5832"/>
                  <a:pt x="16581" y="0"/>
                  <a:pt x="10800" y="0"/>
                </a:cubicBezTo>
                <a:cubicBezTo>
                  <a:pt x="5019" y="0"/>
                  <a:pt x="6161" y="5832"/>
                  <a:pt x="6199" y="6683"/>
                </a:cubicBezTo>
                <a:cubicBezTo>
                  <a:pt x="5281" y="7492"/>
                  <a:pt x="5848" y="9790"/>
                  <a:pt x="6766" y="9790"/>
                </a:cubicBezTo>
                <a:cubicBezTo>
                  <a:pt x="7107" y="11953"/>
                  <a:pt x="8673" y="13560"/>
                  <a:pt x="8673" y="13560"/>
                </a:cubicBezTo>
                <a:cubicBezTo>
                  <a:pt x="8673" y="13560"/>
                  <a:pt x="8661" y="15081"/>
                  <a:pt x="8128" y="15168"/>
                </a:cubicBezTo>
                <a:cubicBezTo>
                  <a:pt x="6411" y="15452"/>
                  <a:pt x="0" y="18384"/>
                  <a:pt x="0" y="21600"/>
                </a:cubicBezTo>
                <a:lnTo>
                  <a:pt x="21600" y="21600"/>
                </a:lnTo>
                <a:cubicBezTo>
                  <a:pt x="21600" y="18384"/>
                  <a:pt x="15189" y="15452"/>
                  <a:pt x="13472" y="15168"/>
                </a:cubicBezTo>
                <a:cubicBezTo>
                  <a:pt x="13472" y="15168"/>
                  <a:pt x="13472" y="15168"/>
                  <a:pt x="13472" y="15168"/>
                </a:cubicBezTo>
                <a:close/>
                <a:moveTo>
                  <a:pt x="13472" y="15168"/>
                </a:moveTo>
              </a:path>
            </a:pathLst>
          </a:custGeom>
          <a:solidFill>
            <a:srgbClr val="6077B6"/>
          </a:solidFill>
          <a:ln w="762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3" name="Oval 6"/>
          <p:cNvSpPr/>
          <p:nvPr/>
        </p:nvSpPr>
        <p:spPr bwMode="auto">
          <a:xfrm>
            <a:off x="8751196" y="1980836"/>
            <a:ext cx="2101303" cy="2101303"/>
          </a:xfrm>
          <a:prstGeom prst="ellipse">
            <a:avLst/>
          </a:prstGeom>
          <a:solidFill>
            <a:srgbClr val="6BF4CD"/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4" name="AutoShape 15"/>
          <p:cNvSpPr/>
          <p:nvPr/>
        </p:nvSpPr>
        <p:spPr bwMode="auto">
          <a:xfrm>
            <a:off x="8098904" y="1822075"/>
            <a:ext cx="1304585" cy="1260147"/>
          </a:xfrm>
          <a:custGeom>
            <a:avLst/>
            <a:gdLst>
              <a:gd name="T0" fmla="*/ 13472 w 21600"/>
              <a:gd name="T1" fmla="*/ 15168 h 21600"/>
              <a:gd name="T2" fmla="*/ 12927 w 21600"/>
              <a:gd name="T3" fmla="*/ 13560 h 21600"/>
              <a:gd name="T4" fmla="*/ 14834 w 21600"/>
              <a:gd name="T5" fmla="*/ 9790 h 21600"/>
              <a:gd name="T6" fmla="*/ 15401 w 21600"/>
              <a:gd name="T7" fmla="*/ 6683 h 21600"/>
              <a:gd name="T8" fmla="*/ 10800 w 21600"/>
              <a:gd name="T9" fmla="*/ 0 h 21600"/>
              <a:gd name="T10" fmla="*/ 6199 w 21600"/>
              <a:gd name="T11" fmla="*/ 6683 h 21600"/>
              <a:gd name="T12" fmla="*/ 6766 w 21600"/>
              <a:gd name="T13" fmla="*/ 9790 h 21600"/>
              <a:gd name="T14" fmla="*/ 8673 w 21600"/>
              <a:gd name="T15" fmla="*/ 13560 h 21600"/>
              <a:gd name="T16" fmla="*/ 8128 w 21600"/>
              <a:gd name="T17" fmla="*/ 15168 h 21600"/>
              <a:gd name="T18" fmla="*/ 0 w 21600"/>
              <a:gd name="T19" fmla="*/ 21600 h 21600"/>
              <a:gd name="T20" fmla="*/ 21600 w 21600"/>
              <a:gd name="T21" fmla="*/ 21600 h 21600"/>
              <a:gd name="T22" fmla="*/ 13472 w 21600"/>
              <a:gd name="T23" fmla="*/ 15168 h 21600"/>
              <a:gd name="T24" fmla="*/ 13472 w 21600"/>
              <a:gd name="T25" fmla="*/ 15168 h 21600"/>
              <a:gd name="T26" fmla="*/ 13472 w 21600"/>
              <a:gd name="T27" fmla="*/ 1516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600" h="21600">
                <a:moveTo>
                  <a:pt x="13472" y="15168"/>
                </a:moveTo>
                <a:cubicBezTo>
                  <a:pt x="12939" y="15081"/>
                  <a:pt x="12927" y="13560"/>
                  <a:pt x="12927" y="13560"/>
                </a:cubicBezTo>
                <a:cubicBezTo>
                  <a:pt x="12927" y="13560"/>
                  <a:pt x="14493" y="11953"/>
                  <a:pt x="14834" y="9790"/>
                </a:cubicBezTo>
                <a:cubicBezTo>
                  <a:pt x="15752" y="9790"/>
                  <a:pt x="16319" y="7492"/>
                  <a:pt x="15401" y="6683"/>
                </a:cubicBezTo>
                <a:cubicBezTo>
                  <a:pt x="15439" y="5832"/>
                  <a:pt x="16581" y="0"/>
                  <a:pt x="10800" y="0"/>
                </a:cubicBezTo>
                <a:cubicBezTo>
                  <a:pt x="5019" y="0"/>
                  <a:pt x="6161" y="5832"/>
                  <a:pt x="6199" y="6683"/>
                </a:cubicBezTo>
                <a:cubicBezTo>
                  <a:pt x="5281" y="7492"/>
                  <a:pt x="5848" y="9790"/>
                  <a:pt x="6766" y="9790"/>
                </a:cubicBezTo>
                <a:cubicBezTo>
                  <a:pt x="7107" y="11953"/>
                  <a:pt x="8673" y="13560"/>
                  <a:pt x="8673" y="13560"/>
                </a:cubicBezTo>
                <a:cubicBezTo>
                  <a:pt x="8673" y="13560"/>
                  <a:pt x="8661" y="15081"/>
                  <a:pt x="8128" y="15168"/>
                </a:cubicBezTo>
                <a:cubicBezTo>
                  <a:pt x="6411" y="15452"/>
                  <a:pt x="0" y="18384"/>
                  <a:pt x="0" y="21600"/>
                </a:cubicBezTo>
                <a:lnTo>
                  <a:pt x="21600" y="21600"/>
                </a:lnTo>
                <a:cubicBezTo>
                  <a:pt x="21600" y="18384"/>
                  <a:pt x="15189" y="15452"/>
                  <a:pt x="13472" y="15168"/>
                </a:cubicBezTo>
                <a:cubicBezTo>
                  <a:pt x="13472" y="15168"/>
                  <a:pt x="13472" y="15168"/>
                  <a:pt x="13472" y="15168"/>
                </a:cubicBezTo>
                <a:close/>
                <a:moveTo>
                  <a:pt x="13472" y="15168"/>
                </a:moveTo>
              </a:path>
            </a:pathLst>
          </a:custGeom>
          <a:solidFill>
            <a:srgbClr val="6077B6"/>
          </a:solidFill>
          <a:ln w="762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7" name="Oval 10"/>
          <p:cNvSpPr/>
          <p:nvPr/>
        </p:nvSpPr>
        <p:spPr bwMode="auto">
          <a:xfrm>
            <a:off x="4924121" y="3526062"/>
            <a:ext cx="2348888" cy="2348888"/>
          </a:xfrm>
          <a:prstGeom prst="ellipse">
            <a:avLst/>
          </a:prstGeom>
          <a:solidFill>
            <a:srgbClr val="FDC873"/>
          </a:solidFill>
          <a:ln w="254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8" name="AutoShape 13"/>
          <p:cNvSpPr/>
          <p:nvPr/>
        </p:nvSpPr>
        <p:spPr bwMode="auto">
          <a:xfrm>
            <a:off x="4531317" y="5074265"/>
            <a:ext cx="1304585" cy="1260147"/>
          </a:xfrm>
          <a:custGeom>
            <a:avLst/>
            <a:gdLst>
              <a:gd name="T0" fmla="*/ 13472 w 21600"/>
              <a:gd name="T1" fmla="*/ 15168 h 21600"/>
              <a:gd name="T2" fmla="*/ 12927 w 21600"/>
              <a:gd name="T3" fmla="*/ 13560 h 21600"/>
              <a:gd name="T4" fmla="*/ 14834 w 21600"/>
              <a:gd name="T5" fmla="*/ 9790 h 21600"/>
              <a:gd name="T6" fmla="*/ 15401 w 21600"/>
              <a:gd name="T7" fmla="*/ 6683 h 21600"/>
              <a:gd name="T8" fmla="*/ 10800 w 21600"/>
              <a:gd name="T9" fmla="*/ 0 h 21600"/>
              <a:gd name="T10" fmla="*/ 6199 w 21600"/>
              <a:gd name="T11" fmla="*/ 6683 h 21600"/>
              <a:gd name="T12" fmla="*/ 6766 w 21600"/>
              <a:gd name="T13" fmla="*/ 9790 h 21600"/>
              <a:gd name="T14" fmla="*/ 8673 w 21600"/>
              <a:gd name="T15" fmla="*/ 13560 h 21600"/>
              <a:gd name="T16" fmla="*/ 8128 w 21600"/>
              <a:gd name="T17" fmla="*/ 15168 h 21600"/>
              <a:gd name="T18" fmla="*/ 0 w 21600"/>
              <a:gd name="T19" fmla="*/ 21600 h 21600"/>
              <a:gd name="T20" fmla="*/ 21600 w 21600"/>
              <a:gd name="T21" fmla="*/ 21600 h 21600"/>
              <a:gd name="T22" fmla="*/ 13472 w 21600"/>
              <a:gd name="T23" fmla="*/ 15168 h 21600"/>
              <a:gd name="T24" fmla="*/ 13472 w 21600"/>
              <a:gd name="T25" fmla="*/ 15168 h 21600"/>
              <a:gd name="T26" fmla="*/ 13472 w 21600"/>
              <a:gd name="T27" fmla="*/ 1516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600" h="21600">
                <a:moveTo>
                  <a:pt x="13472" y="15168"/>
                </a:moveTo>
                <a:cubicBezTo>
                  <a:pt x="12939" y="15081"/>
                  <a:pt x="12927" y="13560"/>
                  <a:pt x="12927" y="13560"/>
                </a:cubicBezTo>
                <a:cubicBezTo>
                  <a:pt x="12927" y="13560"/>
                  <a:pt x="14493" y="11953"/>
                  <a:pt x="14834" y="9790"/>
                </a:cubicBezTo>
                <a:cubicBezTo>
                  <a:pt x="15752" y="9790"/>
                  <a:pt x="16319" y="7492"/>
                  <a:pt x="15401" y="6683"/>
                </a:cubicBezTo>
                <a:cubicBezTo>
                  <a:pt x="15439" y="5832"/>
                  <a:pt x="16581" y="0"/>
                  <a:pt x="10800" y="0"/>
                </a:cubicBezTo>
                <a:cubicBezTo>
                  <a:pt x="5019" y="0"/>
                  <a:pt x="6161" y="5832"/>
                  <a:pt x="6199" y="6683"/>
                </a:cubicBezTo>
                <a:cubicBezTo>
                  <a:pt x="5281" y="7492"/>
                  <a:pt x="5848" y="9790"/>
                  <a:pt x="6766" y="9790"/>
                </a:cubicBezTo>
                <a:cubicBezTo>
                  <a:pt x="7107" y="11953"/>
                  <a:pt x="8673" y="13560"/>
                  <a:pt x="8673" y="13560"/>
                </a:cubicBezTo>
                <a:cubicBezTo>
                  <a:pt x="8673" y="13560"/>
                  <a:pt x="8661" y="15081"/>
                  <a:pt x="8128" y="15168"/>
                </a:cubicBezTo>
                <a:cubicBezTo>
                  <a:pt x="6411" y="15452"/>
                  <a:pt x="0" y="18384"/>
                  <a:pt x="0" y="21600"/>
                </a:cubicBezTo>
                <a:lnTo>
                  <a:pt x="21600" y="21600"/>
                </a:lnTo>
                <a:cubicBezTo>
                  <a:pt x="21600" y="18384"/>
                  <a:pt x="15189" y="15452"/>
                  <a:pt x="13472" y="15168"/>
                </a:cubicBezTo>
                <a:cubicBezTo>
                  <a:pt x="13472" y="15168"/>
                  <a:pt x="13472" y="15168"/>
                  <a:pt x="13472" y="15168"/>
                </a:cubicBezTo>
                <a:close/>
                <a:moveTo>
                  <a:pt x="13472" y="15168"/>
                </a:moveTo>
              </a:path>
            </a:pathLst>
          </a:custGeom>
          <a:solidFill>
            <a:srgbClr val="6077B6"/>
          </a:solidFill>
          <a:ln w="762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9" name="AutoShape 14"/>
          <p:cNvSpPr/>
          <p:nvPr/>
        </p:nvSpPr>
        <p:spPr bwMode="auto">
          <a:xfrm>
            <a:off x="5547846" y="5378192"/>
            <a:ext cx="989549" cy="956220"/>
          </a:xfrm>
          <a:custGeom>
            <a:avLst/>
            <a:gdLst>
              <a:gd name="T0" fmla="*/ 13472 w 21600"/>
              <a:gd name="T1" fmla="*/ 15168 h 21600"/>
              <a:gd name="T2" fmla="*/ 12927 w 21600"/>
              <a:gd name="T3" fmla="*/ 13560 h 21600"/>
              <a:gd name="T4" fmla="*/ 14834 w 21600"/>
              <a:gd name="T5" fmla="*/ 9790 h 21600"/>
              <a:gd name="T6" fmla="*/ 15401 w 21600"/>
              <a:gd name="T7" fmla="*/ 6683 h 21600"/>
              <a:gd name="T8" fmla="*/ 10800 w 21600"/>
              <a:gd name="T9" fmla="*/ 0 h 21600"/>
              <a:gd name="T10" fmla="*/ 6199 w 21600"/>
              <a:gd name="T11" fmla="*/ 6683 h 21600"/>
              <a:gd name="T12" fmla="*/ 6766 w 21600"/>
              <a:gd name="T13" fmla="*/ 9790 h 21600"/>
              <a:gd name="T14" fmla="*/ 8673 w 21600"/>
              <a:gd name="T15" fmla="*/ 13560 h 21600"/>
              <a:gd name="T16" fmla="*/ 8128 w 21600"/>
              <a:gd name="T17" fmla="*/ 15168 h 21600"/>
              <a:gd name="T18" fmla="*/ 0 w 21600"/>
              <a:gd name="T19" fmla="*/ 21600 h 21600"/>
              <a:gd name="T20" fmla="*/ 21600 w 21600"/>
              <a:gd name="T21" fmla="*/ 21600 h 21600"/>
              <a:gd name="T22" fmla="*/ 13472 w 21600"/>
              <a:gd name="T23" fmla="*/ 15168 h 21600"/>
              <a:gd name="T24" fmla="*/ 13472 w 21600"/>
              <a:gd name="T25" fmla="*/ 15168 h 21600"/>
              <a:gd name="T26" fmla="*/ 13472 w 21600"/>
              <a:gd name="T27" fmla="*/ 1516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600" h="21600">
                <a:moveTo>
                  <a:pt x="13472" y="15168"/>
                </a:moveTo>
                <a:cubicBezTo>
                  <a:pt x="12939" y="15081"/>
                  <a:pt x="12927" y="13560"/>
                  <a:pt x="12927" y="13560"/>
                </a:cubicBezTo>
                <a:cubicBezTo>
                  <a:pt x="12927" y="13560"/>
                  <a:pt x="14493" y="11953"/>
                  <a:pt x="14834" y="9790"/>
                </a:cubicBezTo>
                <a:cubicBezTo>
                  <a:pt x="15752" y="9790"/>
                  <a:pt x="16319" y="7492"/>
                  <a:pt x="15401" y="6683"/>
                </a:cubicBezTo>
                <a:cubicBezTo>
                  <a:pt x="15439" y="5832"/>
                  <a:pt x="16582" y="0"/>
                  <a:pt x="10800" y="0"/>
                </a:cubicBezTo>
                <a:cubicBezTo>
                  <a:pt x="5019" y="0"/>
                  <a:pt x="6161" y="5832"/>
                  <a:pt x="6199" y="6683"/>
                </a:cubicBezTo>
                <a:cubicBezTo>
                  <a:pt x="5281" y="7492"/>
                  <a:pt x="5848" y="9790"/>
                  <a:pt x="6766" y="9790"/>
                </a:cubicBezTo>
                <a:cubicBezTo>
                  <a:pt x="7107" y="11953"/>
                  <a:pt x="8673" y="13560"/>
                  <a:pt x="8673" y="13560"/>
                </a:cubicBezTo>
                <a:cubicBezTo>
                  <a:pt x="8673" y="13560"/>
                  <a:pt x="8661" y="15081"/>
                  <a:pt x="8128" y="15168"/>
                </a:cubicBezTo>
                <a:cubicBezTo>
                  <a:pt x="6411" y="15452"/>
                  <a:pt x="0" y="18384"/>
                  <a:pt x="0" y="21600"/>
                </a:cubicBezTo>
                <a:lnTo>
                  <a:pt x="21600" y="21600"/>
                </a:lnTo>
                <a:cubicBezTo>
                  <a:pt x="21600" y="18384"/>
                  <a:pt x="15189" y="15452"/>
                  <a:pt x="13472" y="15168"/>
                </a:cubicBezTo>
                <a:cubicBezTo>
                  <a:pt x="13472" y="15168"/>
                  <a:pt x="13472" y="15168"/>
                  <a:pt x="13472" y="15168"/>
                </a:cubicBezTo>
                <a:close/>
                <a:moveTo>
                  <a:pt x="13472" y="15168"/>
                </a:moveTo>
              </a:path>
            </a:pathLst>
          </a:custGeom>
          <a:solidFill>
            <a:srgbClr val="6077B6"/>
          </a:solidFill>
          <a:ln w="762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699EEBC-64C5-483A-9348-529045E7E5C5}"/>
              </a:ext>
            </a:extLst>
          </p:cNvPr>
          <p:cNvSpPr/>
          <p:nvPr/>
        </p:nvSpPr>
        <p:spPr>
          <a:xfrm>
            <a:off x="1304815" y="269122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限時討論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E5B52C4-F30A-439E-961E-2BD94AFFD379}"/>
              </a:ext>
            </a:extLst>
          </p:cNvPr>
          <p:cNvSpPr/>
          <p:nvPr/>
        </p:nvSpPr>
        <p:spPr>
          <a:xfrm>
            <a:off x="4904375" y="1838740"/>
            <a:ext cx="234711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6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3</a:t>
            </a:r>
            <a:r>
              <a:rPr lang="zh-CN" altLang="en-US" sz="6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分鐘</a:t>
            </a:r>
            <a:endParaRPr lang="zh-TW" alt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13" name="文字方塊 12">
            <a:hlinkClick r:id="rId3"/>
            <a:extLst>
              <a:ext uri="{FF2B5EF4-FFF2-40B4-BE49-F238E27FC236}">
                <a16:creationId xmlns:a16="http://schemas.microsoft.com/office/drawing/2014/main" id="{5B7D936A-83AC-4198-8EE3-892E81593D3A}"/>
              </a:ext>
            </a:extLst>
          </p:cNvPr>
          <p:cNvSpPr txBox="1"/>
          <p:nvPr/>
        </p:nvSpPr>
        <p:spPr>
          <a:xfrm>
            <a:off x="5556706" y="523588"/>
            <a:ext cx="4710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線上計時器</a:t>
            </a:r>
            <a:endParaRPr lang="en-US" altLang="zh-CN" sz="2000" dirty="0"/>
          </a:p>
          <a:p>
            <a:r>
              <a:rPr lang="zh-MO" altLang="en-US" sz="2000" dirty="0"/>
              <a:t>https://timer.onlinealarmkur.com/zh-tw/</a:t>
            </a:r>
          </a:p>
        </p:txBody>
      </p:sp>
    </p:spTree>
    <p:extLst>
      <p:ext uri="{BB962C8B-B14F-4D97-AF65-F5344CB8AC3E}">
        <p14:creationId xmlns:p14="http://schemas.microsoft.com/office/powerpoint/2010/main" val="123887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22" grpId="0"/>
      <p:bldP spid="2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0">
            <a:extLst>
              <a:ext uri="{FF2B5EF4-FFF2-40B4-BE49-F238E27FC236}">
                <a16:creationId xmlns:a16="http://schemas.microsoft.com/office/drawing/2014/main" id="{C37E108D-1DDA-44B0-7910-FCA474F5A846}"/>
              </a:ext>
            </a:extLst>
          </p:cNvPr>
          <p:cNvSpPr/>
          <p:nvPr/>
        </p:nvSpPr>
        <p:spPr>
          <a:xfrm>
            <a:off x="187485" y="2062416"/>
            <a:ext cx="11780007" cy="3670839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4400"/>
              </a:lnSpc>
              <a:defRPr/>
            </a:pPr>
            <a:r>
              <a:rPr lang="zh-TW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①留學生為甚麼要逃票？他認為逃票是怎樣的行為？</a:t>
            </a: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0">
              <a:lnSpc>
                <a:spcPts val="4400"/>
              </a:lnSpc>
              <a:defRPr/>
            </a:pP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留學生認為公共交通運輸系統的監管存在漏洞，逃票被抓到的幾率很低，而且長年累月，逃票可以省下不少錢。</a:t>
            </a: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他認為逃票的行為並無不妥，這是系統本身就存在的漏洞，如果被抓到就通過撒謊的行為蒙騙過關。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15A3CE1-09A7-D877-6928-DAFA04A2DFE1}"/>
              </a:ext>
            </a:extLst>
          </p:cNvPr>
          <p:cNvSpPr/>
          <p:nvPr/>
        </p:nvSpPr>
        <p:spPr>
          <a:xfrm>
            <a:off x="479376" y="260648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問題解答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389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5997C-5620-8CBA-FA25-5B09399E6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0">
            <a:extLst>
              <a:ext uri="{FF2B5EF4-FFF2-40B4-BE49-F238E27FC236}">
                <a16:creationId xmlns:a16="http://schemas.microsoft.com/office/drawing/2014/main" id="{E78E7A73-1496-1D0D-3852-CC426A52BD18}"/>
              </a:ext>
            </a:extLst>
          </p:cNvPr>
          <p:cNvSpPr/>
          <p:nvPr/>
        </p:nvSpPr>
        <p:spPr>
          <a:xfrm>
            <a:off x="187485" y="2062417"/>
            <a:ext cx="11780007" cy="2374696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4400"/>
              </a:lnSpc>
              <a:defRPr/>
            </a:pPr>
            <a:r>
              <a:rPr lang="zh-TW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②面試官代表的公司認為逃票是怎樣的行為？</a:t>
            </a: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0">
              <a:lnSpc>
                <a:spcPts val="4400"/>
              </a:lnSpc>
              <a:defRPr/>
            </a:pP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面試官代表的公司認為逃票是一種失信的行為。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BCE410B-9737-46E2-0413-38711B71A3D2}"/>
              </a:ext>
            </a:extLst>
          </p:cNvPr>
          <p:cNvSpPr/>
          <p:nvPr/>
        </p:nvSpPr>
        <p:spPr>
          <a:xfrm>
            <a:off x="479376" y="260648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問題解答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949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C95D5-FB0C-1871-EAEF-76E13A9F5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0">
            <a:extLst>
              <a:ext uri="{FF2B5EF4-FFF2-40B4-BE49-F238E27FC236}">
                <a16:creationId xmlns:a16="http://schemas.microsoft.com/office/drawing/2014/main" id="{D5652B59-1351-870F-607C-44D6F0C7ADA3}"/>
              </a:ext>
            </a:extLst>
          </p:cNvPr>
          <p:cNvSpPr/>
          <p:nvPr/>
        </p:nvSpPr>
        <p:spPr>
          <a:xfrm>
            <a:off x="187485" y="2062416"/>
            <a:ext cx="11780007" cy="3742847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4400"/>
              </a:lnSpc>
              <a:defRPr/>
            </a:pPr>
            <a:r>
              <a:rPr lang="zh-TW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③公司為何沒有錄取他？</a:t>
            </a: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0">
              <a:lnSpc>
                <a:spcPts val="4400"/>
              </a:lnSpc>
              <a:defRPr/>
            </a:pP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因為留學生不僅不誠實，而且還善於發現規則中的漏洞，並惡意使用。而大公司很多的工作都是需要依靠信任進行的。甚至可以說誠信，就是公司的無形招牌。如果錄取該留學生，並委以重任，往後必定會影響公司聲譽，給公司帶來損失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A70A9E2-736F-F1D6-EFA5-896372A2654B}"/>
              </a:ext>
            </a:extLst>
          </p:cNvPr>
          <p:cNvSpPr/>
          <p:nvPr/>
        </p:nvSpPr>
        <p:spPr>
          <a:xfrm>
            <a:off x="479376" y="260648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問題解答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89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D771B-36DB-25F6-9B00-FAEAAEA61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0">
            <a:extLst>
              <a:ext uri="{FF2B5EF4-FFF2-40B4-BE49-F238E27FC236}">
                <a16:creationId xmlns:a16="http://schemas.microsoft.com/office/drawing/2014/main" id="{0ED58353-DAAD-134C-68E4-BFA60C57BCC4}"/>
              </a:ext>
            </a:extLst>
          </p:cNvPr>
          <p:cNvSpPr/>
          <p:nvPr/>
        </p:nvSpPr>
        <p:spPr>
          <a:xfrm>
            <a:off x="187485" y="2062416"/>
            <a:ext cx="11780007" cy="3742847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4400"/>
              </a:lnSpc>
              <a:defRPr/>
            </a:pPr>
            <a:r>
              <a:rPr lang="zh-TW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④你覺得逃票的行為嚴重嗎？</a:t>
            </a: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0">
              <a:lnSpc>
                <a:spcPts val="4400"/>
              </a:lnSpc>
              <a:defRPr/>
            </a:pP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雖然逃票可能涉及的金額不多，但後果很嚴重。首先，逃票通常會被罰款。其次，會影響個人信用記錄，影響往後的升學和工作。再次，逃票破壞了社會公平，逃避了社會責任。最後，逃票會讓人忐忑不安，增加焦慮感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5B0D2A4-132E-F766-BB59-3C6F5A0A19B1}"/>
              </a:ext>
            </a:extLst>
          </p:cNvPr>
          <p:cNvSpPr/>
          <p:nvPr/>
        </p:nvSpPr>
        <p:spPr>
          <a:xfrm>
            <a:off x="479376" y="260648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問題解答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72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7109FF-0C2B-2C5E-59ED-2FB2B399D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0">
            <a:extLst>
              <a:ext uri="{FF2B5EF4-FFF2-40B4-BE49-F238E27FC236}">
                <a16:creationId xmlns:a16="http://schemas.microsoft.com/office/drawing/2014/main" id="{C399B424-7496-5B61-E8EE-91EE5E2322B9}"/>
              </a:ext>
            </a:extLst>
          </p:cNvPr>
          <p:cNvSpPr/>
          <p:nvPr/>
        </p:nvSpPr>
        <p:spPr>
          <a:xfrm>
            <a:off x="187485" y="2062416"/>
            <a:ext cx="11780007" cy="3742847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4400"/>
              </a:lnSpc>
              <a:defRPr/>
            </a:pPr>
            <a:r>
              <a:rPr lang="zh-TW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⑤現實生活中，甚麼情況會讓你對他人說的話產生懷疑？</a:t>
            </a: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0">
              <a:lnSpc>
                <a:spcPts val="4400"/>
              </a:lnSpc>
              <a:defRPr/>
            </a:pP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現實生活中，前後矛盾、過於誇張、動機不純、迴避問題、信譽欠佳等情況都會讓人對說話者產生懷疑，但其中，最讓人難以相信的就是信譽欠佳的人，他們有說謊或欺騙等不良記錄，難以再取得他人信任。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B6E94B3-5869-8A55-43D4-350AD16E4B09}"/>
              </a:ext>
            </a:extLst>
          </p:cNvPr>
          <p:cNvSpPr/>
          <p:nvPr/>
        </p:nvSpPr>
        <p:spPr>
          <a:xfrm>
            <a:off x="479376" y="260648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問題解答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526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0">
            <a:extLst>
              <a:ext uri="{FF2B5EF4-FFF2-40B4-BE49-F238E27FC236}">
                <a16:creationId xmlns:a16="http://schemas.microsoft.com/office/drawing/2014/main" id="{56360F80-5019-1FD5-82BD-9E3A10AAEC14}"/>
              </a:ext>
            </a:extLst>
          </p:cNvPr>
          <p:cNvSpPr/>
          <p:nvPr/>
        </p:nvSpPr>
        <p:spPr>
          <a:xfrm>
            <a:off x="205996" y="1376772"/>
            <a:ext cx="11780007" cy="4104455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5200"/>
              </a:lnSpc>
              <a:defRPr/>
            </a:pPr>
            <a:r>
              <a:rPr lang="zh-CN" altLang="en-US" sz="36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點評：</a:t>
            </a:r>
            <a:endParaRPr lang="en-US" altLang="zh-TW" sz="3600" b="1" dirty="0">
              <a:solidFill>
                <a:srgbClr val="0000FF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0">
              <a:lnSpc>
                <a:spcPts val="5200"/>
              </a:lnSpc>
              <a:defRPr/>
            </a:pPr>
            <a:r>
              <a:rPr lang="zh-TW" altLang="en-US" sz="36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由此可見，誠信之於我們，是多麼的重要。而失信之於我們，所產生的不良影響與危害亦是難以承受的。因此，我們更應堅守誠信。</a:t>
            </a:r>
          </a:p>
        </p:txBody>
      </p:sp>
    </p:spTree>
    <p:extLst>
      <p:ext uri="{BB962C8B-B14F-4D97-AF65-F5344CB8AC3E}">
        <p14:creationId xmlns:p14="http://schemas.microsoft.com/office/powerpoint/2010/main" val="191402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0966" y="678149"/>
            <a:ext cx="605127" cy="91440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91727" y="2420888"/>
            <a:ext cx="10511434" cy="3239616"/>
          </a:xfrm>
          <a:prstGeom prst="rect">
            <a:avLst/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本節課主要通過課堂劇表演的方式說明誠信的定義及其重要性，繼而觀賞</a:t>
            </a:r>
            <a:r>
              <a:rPr lang="en-US" altLang="zh-TW" sz="3200" b="1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《</a:t>
            </a:r>
            <a:r>
              <a:rPr lang="zh-TW" altLang="en-US" sz="3200" b="1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良心雜貨店</a:t>
            </a:r>
            <a:r>
              <a:rPr lang="en-US" altLang="zh-TW" sz="3200" b="1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》</a:t>
            </a:r>
            <a:r>
              <a:rPr lang="zh-TW" altLang="en-US" sz="3200" b="1" dirty="0">
                <a:solidFill>
                  <a:srgbClr val="00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影視短片深入領會誠信意涵，並通過誠信故事探究，進行主題延伸，從而反思失信之害。</a:t>
            </a:r>
            <a:endParaRPr lang="zh-TW" altLang="zh-MO" sz="3200" b="1" dirty="0"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924005" y="863539"/>
            <a:ext cx="2646878" cy="677945"/>
          </a:xfrm>
          <a:prstGeom prst="roundRect">
            <a:avLst>
              <a:gd name="adj" fmla="val 50000"/>
            </a:avLst>
          </a:prstGeom>
          <a:solidFill>
            <a:srgbClr val="FF5855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gradFill>
                <a:gsLst>
                  <a:gs pos="90000">
                    <a:srgbClr val="C00000"/>
                  </a:gs>
                  <a:gs pos="30000">
                    <a:srgbClr val="FF3300"/>
                  </a:gs>
                </a:gsLst>
                <a:lin ang="5400000" scaled="1"/>
              </a:gra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文本框 14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BFF01AC1-7724-4995-906F-6FE6318F2C64}"/>
              </a:ext>
            </a:extLst>
          </p:cNvPr>
          <p:cNvSpPr txBox="1"/>
          <p:nvPr/>
        </p:nvSpPr>
        <p:spPr>
          <a:xfrm>
            <a:off x="4924005" y="787014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課堂總結</a:t>
            </a:r>
          </a:p>
        </p:txBody>
      </p:sp>
    </p:spTree>
    <p:extLst>
      <p:ext uri="{BB962C8B-B14F-4D97-AF65-F5344CB8AC3E}">
        <p14:creationId xmlns:p14="http://schemas.microsoft.com/office/powerpoint/2010/main" val="220167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1390" y="1675993"/>
            <a:ext cx="581785" cy="95345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479506" y="1051503"/>
            <a:ext cx="2899693" cy="1730961"/>
            <a:chOff x="2441450" y="2271285"/>
            <a:chExt cx="2899693" cy="1730961"/>
          </a:xfrm>
          <a:solidFill>
            <a:schemeClr val="bg1">
              <a:lumMod val="85000"/>
            </a:schemeClr>
          </a:solidFill>
        </p:grpSpPr>
        <p:sp>
          <p:nvSpPr>
            <p:cNvPr id="14" name="Freeform 71"/>
            <p:cNvSpPr/>
            <p:nvPr/>
          </p:nvSpPr>
          <p:spPr bwMode="auto">
            <a:xfrm flipH="1">
              <a:off x="2946129" y="2731694"/>
              <a:ext cx="436061" cy="332026"/>
            </a:xfrm>
            <a:custGeom>
              <a:avLst/>
              <a:gdLst>
                <a:gd name="T0" fmla="*/ 79 w 83"/>
                <a:gd name="T1" fmla="*/ 25 h 63"/>
                <a:gd name="T2" fmla="*/ 59 w 83"/>
                <a:gd name="T3" fmla="*/ 14 h 63"/>
                <a:gd name="T4" fmla="*/ 3 w 83"/>
                <a:gd name="T5" fmla="*/ 28 h 63"/>
                <a:gd name="T6" fmla="*/ 0 w 83"/>
                <a:gd name="T7" fmla="*/ 31 h 63"/>
                <a:gd name="T8" fmla="*/ 1 w 83"/>
                <a:gd name="T9" fmla="*/ 33 h 63"/>
                <a:gd name="T10" fmla="*/ 37 w 83"/>
                <a:gd name="T11" fmla="*/ 57 h 63"/>
                <a:gd name="T12" fmla="*/ 54 w 83"/>
                <a:gd name="T13" fmla="*/ 44 h 63"/>
                <a:gd name="T14" fmla="*/ 83 w 83"/>
                <a:gd name="T15" fmla="*/ 28 h 63"/>
                <a:gd name="T16" fmla="*/ 79 w 83"/>
                <a:gd name="T17" fmla="*/ 2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63">
                  <a:moveTo>
                    <a:pt x="79" y="25"/>
                  </a:moveTo>
                  <a:cubicBezTo>
                    <a:pt x="74" y="21"/>
                    <a:pt x="65" y="17"/>
                    <a:pt x="59" y="14"/>
                  </a:cubicBezTo>
                  <a:cubicBezTo>
                    <a:pt x="35" y="0"/>
                    <a:pt x="23" y="14"/>
                    <a:pt x="3" y="28"/>
                  </a:cubicBezTo>
                  <a:cubicBezTo>
                    <a:pt x="1" y="29"/>
                    <a:pt x="1" y="30"/>
                    <a:pt x="0" y="31"/>
                  </a:cubicBezTo>
                  <a:cubicBezTo>
                    <a:pt x="0" y="32"/>
                    <a:pt x="1" y="32"/>
                    <a:pt x="1" y="33"/>
                  </a:cubicBezTo>
                  <a:cubicBezTo>
                    <a:pt x="1" y="33"/>
                    <a:pt x="37" y="57"/>
                    <a:pt x="37" y="57"/>
                  </a:cubicBezTo>
                  <a:cubicBezTo>
                    <a:pt x="45" y="63"/>
                    <a:pt x="51" y="47"/>
                    <a:pt x="54" y="44"/>
                  </a:cubicBezTo>
                  <a:cubicBezTo>
                    <a:pt x="61" y="36"/>
                    <a:pt x="71" y="28"/>
                    <a:pt x="83" y="28"/>
                  </a:cubicBezTo>
                  <a:cubicBezTo>
                    <a:pt x="82" y="27"/>
                    <a:pt x="81" y="26"/>
                    <a:pt x="7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72"/>
            <p:cNvSpPr/>
            <p:nvPr/>
          </p:nvSpPr>
          <p:spPr bwMode="auto">
            <a:xfrm flipH="1">
              <a:off x="2441450" y="3006169"/>
              <a:ext cx="298824" cy="247913"/>
            </a:xfrm>
            <a:custGeom>
              <a:avLst/>
              <a:gdLst>
                <a:gd name="T0" fmla="*/ 48 w 57"/>
                <a:gd name="T1" fmla="*/ 46 h 47"/>
                <a:gd name="T2" fmla="*/ 53 w 57"/>
                <a:gd name="T3" fmla="*/ 47 h 47"/>
                <a:gd name="T4" fmla="*/ 54 w 57"/>
                <a:gd name="T5" fmla="*/ 42 h 47"/>
                <a:gd name="T6" fmla="*/ 55 w 57"/>
                <a:gd name="T7" fmla="*/ 36 h 47"/>
                <a:gd name="T8" fmla="*/ 57 w 57"/>
                <a:gd name="T9" fmla="*/ 19 h 47"/>
                <a:gd name="T10" fmla="*/ 57 w 57"/>
                <a:gd name="T11" fmla="*/ 18 h 47"/>
                <a:gd name="T12" fmla="*/ 46 w 57"/>
                <a:gd name="T13" fmla="*/ 15 h 47"/>
                <a:gd name="T14" fmla="*/ 16 w 57"/>
                <a:gd name="T15" fmla="*/ 1 h 47"/>
                <a:gd name="T16" fmla="*/ 13 w 57"/>
                <a:gd name="T17" fmla="*/ 1 h 47"/>
                <a:gd name="T18" fmla="*/ 11 w 57"/>
                <a:gd name="T19" fmla="*/ 2 h 47"/>
                <a:gd name="T20" fmla="*/ 0 w 57"/>
                <a:gd name="T21" fmla="*/ 25 h 47"/>
                <a:gd name="T22" fmla="*/ 0 w 57"/>
                <a:gd name="T23" fmla="*/ 27 h 47"/>
                <a:gd name="T24" fmla="*/ 2 w 57"/>
                <a:gd name="T25" fmla="*/ 29 h 47"/>
                <a:gd name="T26" fmla="*/ 28 w 57"/>
                <a:gd name="T27" fmla="*/ 41 h 47"/>
                <a:gd name="T28" fmla="*/ 48 w 57"/>
                <a:gd name="T29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47">
                  <a:moveTo>
                    <a:pt x="48" y="46"/>
                  </a:moveTo>
                  <a:cubicBezTo>
                    <a:pt x="49" y="46"/>
                    <a:pt x="51" y="47"/>
                    <a:pt x="53" y="47"/>
                  </a:cubicBezTo>
                  <a:cubicBezTo>
                    <a:pt x="53" y="47"/>
                    <a:pt x="54" y="43"/>
                    <a:pt x="54" y="42"/>
                  </a:cubicBezTo>
                  <a:cubicBezTo>
                    <a:pt x="54" y="40"/>
                    <a:pt x="54" y="38"/>
                    <a:pt x="55" y="36"/>
                  </a:cubicBezTo>
                  <a:cubicBezTo>
                    <a:pt x="55" y="31"/>
                    <a:pt x="57" y="25"/>
                    <a:pt x="57" y="19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4" y="16"/>
                    <a:pt x="49" y="17"/>
                    <a:pt x="46" y="15"/>
                  </a:cubicBezTo>
                  <a:cubicBezTo>
                    <a:pt x="35" y="11"/>
                    <a:pt x="26" y="6"/>
                    <a:pt x="16" y="1"/>
                  </a:cubicBezTo>
                  <a:cubicBezTo>
                    <a:pt x="15" y="1"/>
                    <a:pt x="14" y="0"/>
                    <a:pt x="13" y="1"/>
                  </a:cubicBezTo>
                  <a:cubicBezTo>
                    <a:pt x="12" y="1"/>
                    <a:pt x="11" y="1"/>
                    <a:pt x="11" y="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7"/>
                  </a:cubicBezTo>
                  <a:cubicBezTo>
                    <a:pt x="1" y="28"/>
                    <a:pt x="1" y="28"/>
                    <a:pt x="2" y="29"/>
                  </a:cubicBezTo>
                  <a:cubicBezTo>
                    <a:pt x="11" y="33"/>
                    <a:pt x="19" y="38"/>
                    <a:pt x="28" y="41"/>
                  </a:cubicBezTo>
                  <a:cubicBezTo>
                    <a:pt x="34" y="44"/>
                    <a:pt x="41" y="45"/>
                    <a:pt x="48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Oval 73"/>
            <p:cNvSpPr>
              <a:spLocks noChangeArrowheads="1"/>
            </p:cNvSpPr>
            <p:nvPr/>
          </p:nvSpPr>
          <p:spPr bwMode="auto">
            <a:xfrm flipH="1">
              <a:off x="4648314" y="2271285"/>
              <a:ext cx="405072" cy="4072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74"/>
            <p:cNvSpPr/>
            <p:nvPr/>
          </p:nvSpPr>
          <p:spPr bwMode="auto">
            <a:xfrm flipH="1">
              <a:off x="4353918" y="2621019"/>
              <a:ext cx="734884" cy="1381227"/>
            </a:xfrm>
            <a:custGeom>
              <a:avLst/>
              <a:gdLst>
                <a:gd name="T0" fmla="*/ 138 w 140"/>
                <a:gd name="T1" fmla="*/ 112 h 262"/>
                <a:gd name="T2" fmla="*/ 113 w 140"/>
                <a:gd name="T3" fmla="*/ 16 h 262"/>
                <a:gd name="T4" fmla="*/ 78 w 140"/>
                <a:gd name="T5" fmla="*/ 3 h 262"/>
                <a:gd name="T6" fmla="*/ 61 w 140"/>
                <a:gd name="T7" fmla="*/ 15 h 262"/>
                <a:gd name="T8" fmla="*/ 16 w 140"/>
                <a:gd name="T9" fmla="*/ 59 h 262"/>
                <a:gd name="T10" fmla="*/ 16 w 140"/>
                <a:gd name="T11" fmla="*/ 79 h 262"/>
                <a:gd name="T12" fmla="*/ 26 w 140"/>
                <a:gd name="T13" fmla="*/ 84 h 262"/>
                <a:gd name="T14" fmla="*/ 36 w 140"/>
                <a:gd name="T15" fmla="*/ 80 h 262"/>
                <a:gd name="T16" fmla="*/ 68 w 140"/>
                <a:gd name="T17" fmla="*/ 50 h 262"/>
                <a:gd name="T18" fmla="*/ 83 w 140"/>
                <a:gd name="T19" fmla="*/ 107 h 262"/>
                <a:gd name="T20" fmla="*/ 12 w 140"/>
                <a:gd name="T21" fmla="*/ 141 h 262"/>
                <a:gd name="T22" fmla="*/ 3 w 140"/>
                <a:gd name="T23" fmla="*/ 163 h 262"/>
                <a:gd name="T24" fmla="*/ 3 w 140"/>
                <a:gd name="T25" fmla="*/ 164 h 262"/>
                <a:gd name="T26" fmla="*/ 25 w 140"/>
                <a:gd name="T27" fmla="*/ 250 h 262"/>
                <a:gd name="T28" fmla="*/ 36 w 140"/>
                <a:gd name="T29" fmla="*/ 260 h 262"/>
                <a:gd name="T30" fmla="*/ 58 w 140"/>
                <a:gd name="T31" fmla="*/ 244 h 262"/>
                <a:gd name="T32" fmla="*/ 53 w 140"/>
                <a:gd name="T33" fmla="*/ 216 h 262"/>
                <a:gd name="T34" fmla="*/ 41 w 140"/>
                <a:gd name="T35" fmla="*/ 167 h 262"/>
                <a:gd name="T36" fmla="*/ 92 w 140"/>
                <a:gd name="T37" fmla="*/ 148 h 262"/>
                <a:gd name="T38" fmla="*/ 129 w 140"/>
                <a:gd name="T39" fmla="*/ 132 h 262"/>
                <a:gd name="T40" fmla="*/ 138 w 140"/>
                <a:gd name="T41" fmla="*/ 11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2">
                  <a:moveTo>
                    <a:pt x="138" y="112"/>
                  </a:moveTo>
                  <a:cubicBezTo>
                    <a:pt x="113" y="16"/>
                    <a:pt x="113" y="16"/>
                    <a:pt x="113" y="16"/>
                  </a:cubicBezTo>
                  <a:cubicBezTo>
                    <a:pt x="110" y="5"/>
                    <a:pt x="90" y="0"/>
                    <a:pt x="78" y="3"/>
                  </a:cubicBezTo>
                  <a:cubicBezTo>
                    <a:pt x="72" y="5"/>
                    <a:pt x="67" y="9"/>
                    <a:pt x="61" y="15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0" y="65"/>
                    <a:pt x="10" y="74"/>
                    <a:pt x="16" y="79"/>
                  </a:cubicBezTo>
                  <a:cubicBezTo>
                    <a:pt x="18" y="82"/>
                    <a:pt x="22" y="84"/>
                    <a:pt x="26" y="84"/>
                  </a:cubicBezTo>
                  <a:cubicBezTo>
                    <a:pt x="30" y="84"/>
                    <a:pt x="33" y="83"/>
                    <a:pt x="36" y="8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83" y="107"/>
                    <a:pt x="83" y="107"/>
                    <a:pt x="83" y="107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4" y="145"/>
                    <a:pt x="0" y="155"/>
                    <a:pt x="3" y="163"/>
                  </a:cubicBezTo>
                  <a:cubicBezTo>
                    <a:pt x="3" y="163"/>
                    <a:pt x="3" y="164"/>
                    <a:pt x="3" y="164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6" y="254"/>
                    <a:pt x="30" y="259"/>
                    <a:pt x="36" y="260"/>
                  </a:cubicBezTo>
                  <a:cubicBezTo>
                    <a:pt x="48" y="262"/>
                    <a:pt x="55" y="259"/>
                    <a:pt x="58" y="244"/>
                  </a:cubicBezTo>
                  <a:cubicBezTo>
                    <a:pt x="59" y="235"/>
                    <a:pt x="53" y="216"/>
                    <a:pt x="53" y="216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7"/>
                    <a:pt x="83" y="151"/>
                    <a:pt x="92" y="148"/>
                  </a:cubicBezTo>
                  <a:cubicBezTo>
                    <a:pt x="100" y="145"/>
                    <a:pt x="121" y="137"/>
                    <a:pt x="129" y="132"/>
                  </a:cubicBezTo>
                  <a:cubicBezTo>
                    <a:pt x="135" y="127"/>
                    <a:pt x="140" y="120"/>
                    <a:pt x="13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75"/>
            <p:cNvSpPr/>
            <p:nvPr/>
          </p:nvSpPr>
          <p:spPr bwMode="auto">
            <a:xfrm flipH="1">
              <a:off x="4874093" y="2747189"/>
              <a:ext cx="467050" cy="327599"/>
            </a:xfrm>
            <a:custGeom>
              <a:avLst/>
              <a:gdLst>
                <a:gd name="T0" fmla="*/ 8 w 89"/>
                <a:gd name="T1" fmla="*/ 27 h 62"/>
                <a:gd name="T2" fmla="*/ 4 w 89"/>
                <a:gd name="T3" fmla="*/ 8 h 62"/>
                <a:gd name="T4" fmla="*/ 4 w 89"/>
                <a:gd name="T5" fmla="*/ 8 h 62"/>
                <a:gd name="T6" fmla="*/ 23 w 89"/>
                <a:gd name="T7" fmla="*/ 4 h 62"/>
                <a:gd name="T8" fmla="*/ 81 w 89"/>
                <a:gd name="T9" fmla="*/ 35 h 62"/>
                <a:gd name="T10" fmla="*/ 85 w 89"/>
                <a:gd name="T11" fmla="*/ 54 h 62"/>
                <a:gd name="T12" fmla="*/ 85 w 89"/>
                <a:gd name="T13" fmla="*/ 54 h 62"/>
                <a:gd name="T14" fmla="*/ 66 w 89"/>
                <a:gd name="T15" fmla="*/ 58 h 62"/>
                <a:gd name="T16" fmla="*/ 8 w 89"/>
                <a:gd name="T17" fmla="*/ 2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62">
                  <a:moveTo>
                    <a:pt x="8" y="27"/>
                  </a:moveTo>
                  <a:cubicBezTo>
                    <a:pt x="2" y="23"/>
                    <a:pt x="0" y="14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8" y="2"/>
                    <a:pt x="17" y="0"/>
                    <a:pt x="23" y="4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7" y="39"/>
                    <a:pt x="89" y="48"/>
                    <a:pt x="85" y="54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1" y="60"/>
                    <a:pt x="72" y="62"/>
                    <a:pt x="66" y="58"/>
                  </a:cubicBezTo>
                  <a:lnTo>
                    <a:pt x="8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76"/>
            <p:cNvSpPr/>
            <p:nvPr/>
          </p:nvSpPr>
          <p:spPr bwMode="auto">
            <a:xfrm flipH="1">
              <a:off x="3953275" y="2625446"/>
              <a:ext cx="752592" cy="332026"/>
            </a:xfrm>
            <a:custGeom>
              <a:avLst/>
              <a:gdLst>
                <a:gd name="T0" fmla="*/ 11 w 143"/>
                <a:gd name="T1" fmla="*/ 28 h 63"/>
                <a:gd name="T2" fmla="*/ 3 w 143"/>
                <a:gd name="T3" fmla="*/ 10 h 63"/>
                <a:gd name="T4" fmla="*/ 3 w 143"/>
                <a:gd name="T5" fmla="*/ 10 h 63"/>
                <a:gd name="T6" fmla="*/ 21 w 143"/>
                <a:gd name="T7" fmla="*/ 3 h 63"/>
                <a:gd name="T8" fmla="*/ 132 w 143"/>
                <a:gd name="T9" fmla="*/ 34 h 63"/>
                <a:gd name="T10" fmla="*/ 140 w 143"/>
                <a:gd name="T11" fmla="*/ 52 h 63"/>
                <a:gd name="T12" fmla="*/ 140 w 143"/>
                <a:gd name="T13" fmla="*/ 52 h 63"/>
                <a:gd name="T14" fmla="*/ 122 w 143"/>
                <a:gd name="T15" fmla="*/ 60 h 63"/>
                <a:gd name="T16" fmla="*/ 11 w 143"/>
                <a:gd name="T17" fmla="*/ 2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63">
                  <a:moveTo>
                    <a:pt x="11" y="28"/>
                  </a:moveTo>
                  <a:cubicBezTo>
                    <a:pt x="4" y="25"/>
                    <a:pt x="0" y="17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3"/>
                    <a:pt x="14" y="0"/>
                    <a:pt x="21" y="3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9" y="37"/>
                    <a:pt x="143" y="45"/>
                    <a:pt x="140" y="52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37" y="59"/>
                    <a:pt x="129" y="63"/>
                    <a:pt x="122" y="60"/>
                  </a:cubicBezTo>
                  <a:lnTo>
                    <a:pt x="1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77"/>
            <p:cNvSpPr/>
            <p:nvPr/>
          </p:nvSpPr>
          <p:spPr bwMode="auto">
            <a:xfrm flipH="1">
              <a:off x="4075017" y="3094709"/>
              <a:ext cx="531241" cy="628635"/>
            </a:xfrm>
            <a:custGeom>
              <a:avLst/>
              <a:gdLst>
                <a:gd name="T0" fmla="*/ 95 w 101"/>
                <a:gd name="T1" fmla="*/ 85 h 119"/>
                <a:gd name="T2" fmla="*/ 92 w 101"/>
                <a:gd name="T3" fmla="*/ 112 h 119"/>
                <a:gd name="T4" fmla="*/ 92 w 101"/>
                <a:gd name="T5" fmla="*/ 112 h 119"/>
                <a:gd name="T6" fmla="*/ 65 w 101"/>
                <a:gd name="T7" fmla="*/ 109 h 119"/>
                <a:gd name="T8" fmla="*/ 7 w 101"/>
                <a:gd name="T9" fmla="*/ 33 h 119"/>
                <a:gd name="T10" fmla="*/ 10 w 101"/>
                <a:gd name="T11" fmla="*/ 6 h 119"/>
                <a:gd name="T12" fmla="*/ 10 w 101"/>
                <a:gd name="T13" fmla="*/ 6 h 119"/>
                <a:gd name="T14" fmla="*/ 37 w 101"/>
                <a:gd name="T15" fmla="*/ 10 h 119"/>
                <a:gd name="T16" fmla="*/ 95 w 101"/>
                <a:gd name="T17" fmla="*/ 8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119">
                  <a:moveTo>
                    <a:pt x="95" y="85"/>
                  </a:moveTo>
                  <a:cubicBezTo>
                    <a:pt x="101" y="94"/>
                    <a:pt x="100" y="106"/>
                    <a:pt x="92" y="112"/>
                  </a:cubicBezTo>
                  <a:cubicBezTo>
                    <a:pt x="92" y="112"/>
                    <a:pt x="92" y="112"/>
                    <a:pt x="92" y="112"/>
                  </a:cubicBezTo>
                  <a:cubicBezTo>
                    <a:pt x="83" y="119"/>
                    <a:pt x="71" y="117"/>
                    <a:pt x="65" y="109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0" y="25"/>
                    <a:pt x="2" y="13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0"/>
                    <a:pt x="30" y="1"/>
                    <a:pt x="37" y="10"/>
                  </a:cubicBezTo>
                  <a:lnTo>
                    <a:pt x="9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78"/>
            <p:cNvSpPr/>
            <p:nvPr/>
          </p:nvSpPr>
          <p:spPr bwMode="auto">
            <a:xfrm flipH="1">
              <a:off x="3681013" y="3532983"/>
              <a:ext cx="599861" cy="236846"/>
            </a:xfrm>
            <a:custGeom>
              <a:avLst/>
              <a:gdLst>
                <a:gd name="T0" fmla="*/ 99 w 114"/>
                <a:gd name="T1" fmla="*/ 12 h 45"/>
                <a:gd name="T2" fmla="*/ 113 w 114"/>
                <a:gd name="T3" fmla="*/ 30 h 45"/>
                <a:gd name="T4" fmla="*/ 113 w 114"/>
                <a:gd name="T5" fmla="*/ 30 h 45"/>
                <a:gd name="T6" fmla="*/ 95 w 114"/>
                <a:gd name="T7" fmla="*/ 44 h 45"/>
                <a:gd name="T8" fmla="*/ 15 w 114"/>
                <a:gd name="T9" fmla="*/ 33 h 45"/>
                <a:gd name="T10" fmla="*/ 2 w 114"/>
                <a:gd name="T11" fmla="*/ 15 h 45"/>
                <a:gd name="T12" fmla="*/ 2 w 114"/>
                <a:gd name="T13" fmla="*/ 15 h 45"/>
                <a:gd name="T14" fmla="*/ 20 w 114"/>
                <a:gd name="T15" fmla="*/ 1 h 45"/>
                <a:gd name="T16" fmla="*/ 99 w 114"/>
                <a:gd name="T17" fmla="*/ 1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45">
                  <a:moveTo>
                    <a:pt x="99" y="12"/>
                  </a:moveTo>
                  <a:cubicBezTo>
                    <a:pt x="108" y="13"/>
                    <a:pt x="114" y="21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2" y="39"/>
                    <a:pt x="104" y="45"/>
                    <a:pt x="95" y="4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7" y="32"/>
                    <a:pt x="0" y="2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6"/>
                    <a:pt x="11" y="0"/>
                    <a:pt x="20" y="1"/>
                  </a:cubicBezTo>
                  <a:lnTo>
                    <a:pt x="9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79"/>
            <p:cNvSpPr>
              <a:spLocks noEditPoints="1"/>
            </p:cNvSpPr>
            <p:nvPr/>
          </p:nvSpPr>
          <p:spPr bwMode="auto">
            <a:xfrm flipH="1">
              <a:off x="3393257" y="2731694"/>
              <a:ext cx="712749" cy="752592"/>
            </a:xfrm>
            <a:custGeom>
              <a:avLst/>
              <a:gdLst>
                <a:gd name="T0" fmla="*/ 133 w 136"/>
                <a:gd name="T1" fmla="*/ 55 h 143"/>
                <a:gd name="T2" fmla="*/ 132 w 136"/>
                <a:gd name="T3" fmla="*/ 45 h 143"/>
                <a:gd name="T4" fmla="*/ 78 w 136"/>
                <a:gd name="T5" fmla="*/ 3 h 143"/>
                <a:gd name="T6" fmla="*/ 69 w 136"/>
                <a:gd name="T7" fmla="*/ 4 h 143"/>
                <a:gd name="T8" fmla="*/ 47 w 136"/>
                <a:gd name="T9" fmla="*/ 31 h 143"/>
                <a:gd name="T10" fmla="*/ 37 w 136"/>
                <a:gd name="T11" fmla="*/ 23 h 143"/>
                <a:gd name="T12" fmla="*/ 15 w 136"/>
                <a:gd name="T13" fmla="*/ 26 h 143"/>
                <a:gd name="T14" fmla="*/ 11 w 136"/>
                <a:gd name="T15" fmla="*/ 31 h 143"/>
                <a:gd name="T16" fmla="*/ 13 w 136"/>
                <a:gd name="T17" fmla="*/ 53 h 143"/>
                <a:gd name="T18" fmla="*/ 24 w 136"/>
                <a:gd name="T19" fmla="*/ 61 h 143"/>
                <a:gd name="T20" fmla="*/ 2 w 136"/>
                <a:gd name="T21" fmla="*/ 89 h 143"/>
                <a:gd name="T22" fmla="*/ 3 w 136"/>
                <a:gd name="T23" fmla="*/ 98 h 143"/>
                <a:gd name="T24" fmla="*/ 58 w 136"/>
                <a:gd name="T25" fmla="*/ 140 h 143"/>
                <a:gd name="T26" fmla="*/ 67 w 136"/>
                <a:gd name="T27" fmla="*/ 139 h 143"/>
                <a:gd name="T28" fmla="*/ 133 w 136"/>
                <a:gd name="T29" fmla="*/ 55 h 143"/>
                <a:gd name="T30" fmla="*/ 19 w 136"/>
                <a:gd name="T31" fmla="*/ 46 h 143"/>
                <a:gd name="T32" fmla="*/ 18 w 136"/>
                <a:gd name="T33" fmla="*/ 36 h 143"/>
                <a:gd name="T34" fmla="*/ 22 w 136"/>
                <a:gd name="T35" fmla="*/ 32 h 143"/>
                <a:gd name="T36" fmla="*/ 32 w 136"/>
                <a:gd name="T37" fmla="*/ 31 h 143"/>
                <a:gd name="T38" fmla="*/ 41 w 136"/>
                <a:gd name="T39" fmla="*/ 39 h 143"/>
                <a:gd name="T40" fmla="*/ 29 w 136"/>
                <a:gd name="T41" fmla="*/ 54 h 143"/>
                <a:gd name="T42" fmla="*/ 19 w 136"/>
                <a:gd name="T43" fmla="*/ 4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6" h="143">
                  <a:moveTo>
                    <a:pt x="133" y="55"/>
                  </a:moveTo>
                  <a:cubicBezTo>
                    <a:pt x="136" y="52"/>
                    <a:pt x="135" y="48"/>
                    <a:pt x="132" y="4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5" y="0"/>
                    <a:pt x="71" y="1"/>
                    <a:pt x="69" y="4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0" y="18"/>
                    <a:pt x="20" y="19"/>
                    <a:pt x="15" y="2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5" y="38"/>
                    <a:pt x="7" y="48"/>
                    <a:pt x="13" y="53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0" y="91"/>
                    <a:pt x="1" y="96"/>
                    <a:pt x="3" y="98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60" y="143"/>
                    <a:pt x="65" y="142"/>
                    <a:pt x="67" y="139"/>
                  </a:cubicBezTo>
                  <a:lnTo>
                    <a:pt x="133" y="55"/>
                  </a:lnTo>
                  <a:close/>
                  <a:moveTo>
                    <a:pt x="19" y="46"/>
                  </a:moveTo>
                  <a:cubicBezTo>
                    <a:pt x="16" y="44"/>
                    <a:pt x="16" y="39"/>
                    <a:pt x="18" y="3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4" y="29"/>
                    <a:pt x="29" y="28"/>
                    <a:pt x="32" y="31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29" y="54"/>
                    <a:pt x="29" y="54"/>
                    <a:pt x="29" y="54"/>
                  </a:cubicBezTo>
                  <a:lnTo>
                    <a:pt x="19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80"/>
            <p:cNvSpPr/>
            <p:nvPr/>
          </p:nvSpPr>
          <p:spPr bwMode="auto">
            <a:xfrm flipH="1">
              <a:off x="2552125" y="2751616"/>
              <a:ext cx="309891" cy="194788"/>
            </a:xfrm>
            <a:custGeom>
              <a:avLst/>
              <a:gdLst>
                <a:gd name="T0" fmla="*/ 38 w 59"/>
                <a:gd name="T1" fmla="*/ 2 h 37"/>
                <a:gd name="T2" fmla="*/ 36 w 59"/>
                <a:gd name="T3" fmla="*/ 3 h 37"/>
                <a:gd name="T4" fmla="*/ 27 w 59"/>
                <a:gd name="T5" fmla="*/ 6 h 37"/>
                <a:gd name="T6" fmla="*/ 15 w 59"/>
                <a:gd name="T7" fmla="*/ 5 h 37"/>
                <a:gd name="T8" fmla="*/ 9 w 59"/>
                <a:gd name="T9" fmla="*/ 0 h 37"/>
                <a:gd name="T10" fmla="*/ 0 w 59"/>
                <a:gd name="T11" fmla="*/ 2 h 37"/>
                <a:gd name="T12" fmla="*/ 0 w 59"/>
                <a:gd name="T13" fmla="*/ 7 h 37"/>
                <a:gd name="T14" fmla="*/ 32 w 59"/>
                <a:gd name="T15" fmla="*/ 35 h 37"/>
                <a:gd name="T16" fmla="*/ 54 w 59"/>
                <a:gd name="T17" fmla="*/ 33 h 37"/>
                <a:gd name="T18" fmla="*/ 59 w 59"/>
                <a:gd name="T19" fmla="*/ 32 h 37"/>
                <a:gd name="T20" fmla="*/ 38 w 59"/>
                <a:gd name="T2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37">
                  <a:moveTo>
                    <a:pt x="38" y="2"/>
                  </a:moveTo>
                  <a:cubicBezTo>
                    <a:pt x="37" y="3"/>
                    <a:pt x="36" y="3"/>
                    <a:pt x="36" y="3"/>
                  </a:cubicBezTo>
                  <a:cubicBezTo>
                    <a:pt x="33" y="4"/>
                    <a:pt x="30" y="5"/>
                    <a:pt x="27" y="6"/>
                  </a:cubicBezTo>
                  <a:cubicBezTo>
                    <a:pt x="23" y="6"/>
                    <a:pt x="18" y="6"/>
                    <a:pt x="15" y="5"/>
                  </a:cubicBezTo>
                  <a:cubicBezTo>
                    <a:pt x="12" y="4"/>
                    <a:pt x="10" y="2"/>
                    <a:pt x="9" y="0"/>
                  </a:cubicBezTo>
                  <a:cubicBezTo>
                    <a:pt x="6" y="1"/>
                    <a:pt x="3" y="2"/>
                    <a:pt x="0" y="2"/>
                  </a:cubicBezTo>
                  <a:cubicBezTo>
                    <a:pt x="0" y="4"/>
                    <a:pt x="0" y="5"/>
                    <a:pt x="0" y="7"/>
                  </a:cubicBezTo>
                  <a:cubicBezTo>
                    <a:pt x="3" y="21"/>
                    <a:pt x="19" y="33"/>
                    <a:pt x="32" y="35"/>
                  </a:cubicBezTo>
                  <a:cubicBezTo>
                    <a:pt x="39" y="37"/>
                    <a:pt x="47" y="36"/>
                    <a:pt x="54" y="33"/>
                  </a:cubicBezTo>
                  <a:cubicBezTo>
                    <a:pt x="56" y="33"/>
                    <a:pt x="57" y="32"/>
                    <a:pt x="59" y="32"/>
                  </a:cubicBezTo>
                  <a:cubicBezTo>
                    <a:pt x="51" y="23"/>
                    <a:pt x="44" y="12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81"/>
            <p:cNvSpPr/>
            <p:nvPr/>
          </p:nvSpPr>
          <p:spPr bwMode="auto">
            <a:xfrm flipH="1">
              <a:off x="4048455" y="2472715"/>
              <a:ext cx="626423" cy="190361"/>
            </a:xfrm>
            <a:custGeom>
              <a:avLst/>
              <a:gdLst>
                <a:gd name="T0" fmla="*/ 63 w 119"/>
                <a:gd name="T1" fmla="*/ 17 h 36"/>
                <a:gd name="T2" fmla="*/ 6 w 119"/>
                <a:gd name="T3" fmla="*/ 28 h 36"/>
                <a:gd name="T4" fmla="*/ 0 w 119"/>
                <a:gd name="T5" fmla="*/ 26 h 36"/>
                <a:gd name="T6" fmla="*/ 91 w 119"/>
                <a:gd name="T7" fmla="*/ 6 h 36"/>
                <a:gd name="T8" fmla="*/ 116 w 119"/>
                <a:gd name="T9" fmla="*/ 11 h 36"/>
                <a:gd name="T10" fmla="*/ 119 w 119"/>
                <a:gd name="T11" fmla="*/ 30 h 36"/>
                <a:gd name="T12" fmla="*/ 103 w 119"/>
                <a:gd name="T13" fmla="*/ 36 h 36"/>
                <a:gd name="T14" fmla="*/ 63 w 119"/>
                <a:gd name="T15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36">
                  <a:moveTo>
                    <a:pt x="63" y="17"/>
                  </a:moveTo>
                  <a:cubicBezTo>
                    <a:pt x="47" y="15"/>
                    <a:pt x="20" y="18"/>
                    <a:pt x="6" y="28"/>
                  </a:cubicBezTo>
                  <a:cubicBezTo>
                    <a:pt x="4" y="27"/>
                    <a:pt x="2" y="27"/>
                    <a:pt x="0" y="26"/>
                  </a:cubicBezTo>
                  <a:cubicBezTo>
                    <a:pt x="26" y="8"/>
                    <a:pt x="60" y="0"/>
                    <a:pt x="91" y="6"/>
                  </a:cubicBezTo>
                  <a:cubicBezTo>
                    <a:pt x="98" y="7"/>
                    <a:pt x="115" y="10"/>
                    <a:pt x="116" y="11"/>
                  </a:cubicBezTo>
                  <a:cubicBezTo>
                    <a:pt x="116" y="12"/>
                    <a:pt x="118" y="25"/>
                    <a:pt x="119" y="30"/>
                  </a:cubicBezTo>
                  <a:cubicBezTo>
                    <a:pt x="114" y="32"/>
                    <a:pt x="108" y="33"/>
                    <a:pt x="103" y="36"/>
                  </a:cubicBezTo>
                  <a:cubicBezTo>
                    <a:pt x="95" y="24"/>
                    <a:pt x="76" y="19"/>
                    <a:pt x="6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45" name="Rounded Rectangle 30">
            <a:extLst>
              <a:ext uri="{FF2B5EF4-FFF2-40B4-BE49-F238E27FC236}">
                <a16:creationId xmlns:a16="http://schemas.microsoft.com/office/drawing/2014/main" id="{5E643641-10DC-4C4A-8588-AFE77D8EEDB5}"/>
              </a:ext>
            </a:extLst>
          </p:cNvPr>
          <p:cNvSpPr/>
          <p:nvPr/>
        </p:nvSpPr>
        <p:spPr>
          <a:xfrm>
            <a:off x="493212" y="2935477"/>
            <a:ext cx="10885987" cy="1783908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en-US" sz="3600" dirty="0">
                <a:solidFill>
                  <a:schemeClr val="tx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請同學們結合社會生活，寫一篇以“誠信”為主題的文章，表達個人對誠信的看法。</a:t>
            </a:r>
            <a:endParaRPr kumimoji="0" lang="zh-TW" altLang="zh-MO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27" name="圆角矩形 14">
            <a:extLst>
              <a:ext uri="{FF2B5EF4-FFF2-40B4-BE49-F238E27FC236}">
                <a16:creationId xmlns:a16="http://schemas.microsoft.com/office/drawing/2014/main" id="{35C95575-DC24-41D3-A1F4-A98B17615833}"/>
              </a:ext>
            </a:extLst>
          </p:cNvPr>
          <p:cNvSpPr/>
          <p:nvPr/>
        </p:nvSpPr>
        <p:spPr>
          <a:xfrm>
            <a:off x="5076405" y="1015939"/>
            <a:ext cx="2646878" cy="677945"/>
          </a:xfrm>
          <a:prstGeom prst="roundRect">
            <a:avLst>
              <a:gd name="adj" fmla="val 50000"/>
            </a:avLst>
          </a:prstGeom>
          <a:solidFill>
            <a:srgbClr val="FF5855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gradFill>
                <a:gsLst>
                  <a:gs pos="90000">
                    <a:srgbClr val="C00000"/>
                  </a:gs>
                  <a:gs pos="30000">
                    <a:srgbClr val="FF3300"/>
                  </a:gs>
                </a:gsLst>
                <a:lin ang="5400000" scaled="1"/>
              </a:gra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文本框 14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4342C938-934C-4B0D-A67C-22E33708D934}"/>
              </a:ext>
            </a:extLst>
          </p:cNvPr>
          <p:cNvSpPr txBox="1"/>
          <p:nvPr/>
        </p:nvSpPr>
        <p:spPr>
          <a:xfrm>
            <a:off x="5076405" y="939414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延伸活動</a:t>
            </a:r>
          </a:p>
        </p:txBody>
      </p:sp>
    </p:spTree>
    <p:extLst>
      <p:ext uri="{BB962C8B-B14F-4D97-AF65-F5344CB8AC3E}">
        <p14:creationId xmlns:p14="http://schemas.microsoft.com/office/powerpoint/2010/main" val="323712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0" y="2389091"/>
            <a:ext cx="12192000" cy="12927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微软雅黑" panose="020B0503020204020204" charset="-122"/>
              <a:cs typeface="+mn-cs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4656440" y="1532163"/>
            <a:ext cx="552688" cy="552688"/>
            <a:chOff x="3543574" y="4265651"/>
            <a:chExt cx="414516" cy="414516"/>
          </a:xfrm>
        </p:grpSpPr>
        <p:sp>
          <p:nvSpPr>
            <p:cNvPr id="44" name="椭圆 43"/>
            <p:cNvSpPr/>
            <p:nvPr/>
          </p:nvSpPr>
          <p:spPr>
            <a:xfrm>
              <a:off x="3543574" y="4265651"/>
              <a:ext cx="414516" cy="414516"/>
            </a:xfrm>
            <a:prstGeom prst="ellipse">
              <a:avLst/>
            </a:prstGeom>
            <a:solidFill>
              <a:schemeClr val="accent1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3629640" y="4325788"/>
              <a:ext cx="259976" cy="261734"/>
              <a:chOff x="5042691" y="2273922"/>
              <a:chExt cx="702937" cy="707690"/>
            </a:xfrm>
            <a:solidFill>
              <a:schemeClr val="bg1"/>
            </a:solidFill>
          </p:grpSpPr>
          <p:sp>
            <p:nvSpPr>
              <p:cNvPr id="74" name="Freeform 12"/>
              <p:cNvSpPr/>
              <p:nvPr/>
            </p:nvSpPr>
            <p:spPr bwMode="auto">
              <a:xfrm>
                <a:off x="5284806" y="2789968"/>
                <a:ext cx="460822" cy="191644"/>
              </a:xfrm>
              <a:custGeom>
                <a:avLst/>
                <a:gdLst>
                  <a:gd name="T0" fmla="*/ 25 w 533"/>
                  <a:gd name="T1" fmla="*/ 165 h 222"/>
                  <a:gd name="T2" fmla="*/ 158 w 533"/>
                  <a:gd name="T3" fmla="*/ 165 h 222"/>
                  <a:gd name="T4" fmla="*/ 158 w 533"/>
                  <a:gd name="T5" fmla="*/ 108 h 222"/>
                  <a:gd name="T6" fmla="*/ 184 w 533"/>
                  <a:gd name="T7" fmla="*/ 83 h 222"/>
                  <a:gd name="T8" fmla="*/ 317 w 533"/>
                  <a:gd name="T9" fmla="*/ 83 h 222"/>
                  <a:gd name="T10" fmla="*/ 317 w 533"/>
                  <a:gd name="T11" fmla="*/ 25 h 222"/>
                  <a:gd name="T12" fmla="*/ 343 w 533"/>
                  <a:gd name="T13" fmla="*/ 0 h 222"/>
                  <a:gd name="T14" fmla="*/ 533 w 533"/>
                  <a:gd name="T15" fmla="*/ 0 h 222"/>
                  <a:gd name="T16" fmla="*/ 533 w 533"/>
                  <a:gd name="T17" fmla="*/ 32 h 222"/>
                  <a:gd name="T18" fmla="*/ 508 w 533"/>
                  <a:gd name="T19" fmla="*/ 57 h 222"/>
                  <a:gd name="T20" fmla="*/ 375 w 533"/>
                  <a:gd name="T21" fmla="*/ 57 h 222"/>
                  <a:gd name="T22" fmla="*/ 375 w 533"/>
                  <a:gd name="T23" fmla="*/ 114 h 222"/>
                  <a:gd name="T24" fmla="*/ 349 w 533"/>
                  <a:gd name="T25" fmla="*/ 140 h 222"/>
                  <a:gd name="T26" fmla="*/ 216 w 533"/>
                  <a:gd name="T27" fmla="*/ 140 h 222"/>
                  <a:gd name="T28" fmla="*/ 216 w 533"/>
                  <a:gd name="T29" fmla="*/ 197 h 222"/>
                  <a:gd name="T30" fmla="*/ 190 w 533"/>
                  <a:gd name="T31" fmla="*/ 222 h 222"/>
                  <a:gd name="T32" fmla="*/ 0 w 533"/>
                  <a:gd name="T33" fmla="*/ 222 h 222"/>
                  <a:gd name="T34" fmla="*/ 0 w 533"/>
                  <a:gd name="T35" fmla="*/ 191 h 222"/>
                  <a:gd name="T36" fmla="*/ 25 w 533"/>
                  <a:gd name="T37" fmla="*/ 16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33" h="222">
                    <a:moveTo>
                      <a:pt x="25" y="165"/>
                    </a:moveTo>
                    <a:cubicBezTo>
                      <a:pt x="158" y="165"/>
                      <a:pt x="158" y="165"/>
                      <a:pt x="158" y="165"/>
                    </a:cubicBezTo>
                    <a:cubicBezTo>
                      <a:pt x="158" y="108"/>
                      <a:pt x="158" y="108"/>
                      <a:pt x="158" y="108"/>
                    </a:cubicBezTo>
                    <a:cubicBezTo>
                      <a:pt x="158" y="94"/>
                      <a:pt x="170" y="83"/>
                      <a:pt x="184" y="83"/>
                    </a:cubicBezTo>
                    <a:cubicBezTo>
                      <a:pt x="317" y="83"/>
                      <a:pt x="317" y="83"/>
                      <a:pt x="317" y="83"/>
                    </a:cubicBezTo>
                    <a:cubicBezTo>
                      <a:pt x="317" y="25"/>
                      <a:pt x="317" y="25"/>
                      <a:pt x="317" y="25"/>
                    </a:cubicBezTo>
                    <a:cubicBezTo>
                      <a:pt x="317" y="11"/>
                      <a:pt x="329" y="0"/>
                      <a:pt x="343" y="0"/>
                    </a:cubicBezTo>
                    <a:cubicBezTo>
                      <a:pt x="533" y="0"/>
                      <a:pt x="533" y="0"/>
                      <a:pt x="533" y="0"/>
                    </a:cubicBezTo>
                    <a:cubicBezTo>
                      <a:pt x="533" y="32"/>
                      <a:pt x="533" y="32"/>
                      <a:pt x="533" y="32"/>
                    </a:cubicBezTo>
                    <a:cubicBezTo>
                      <a:pt x="533" y="46"/>
                      <a:pt x="522" y="57"/>
                      <a:pt x="508" y="57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114"/>
                      <a:pt x="375" y="114"/>
                      <a:pt x="375" y="114"/>
                    </a:cubicBezTo>
                    <a:cubicBezTo>
                      <a:pt x="375" y="128"/>
                      <a:pt x="363" y="140"/>
                      <a:pt x="349" y="140"/>
                    </a:cubicBezTo>
                    <a:cubicBezTo>
                      <a:pt x="216" y="140"/>
                      <a:pt x="216" y="140"/>
                      <a:pt x="216" y="140"/>
                    </a:cubicBezTo>
                    <a:cubicBezTo>
                      <a:pt x="216" y="197"/>
                      <a:pt x="216" y="197"/>
                      <a:pt x="216" y="197"/>
                    </a:cubicBezTo>
                    <a:cubicBezTo>
                      <a:pt x="216" y="211"/>
                      <a:pt x="204" y="222"/>
                      <a:pt x="190" y="222"/>
                    </a:cubicBezTo>
                    <a:cubicBezTo>
                      <a:pt x="0" y="222"/>
                      <a:pt x="0" y="222"/>
                      <a:pt x="0" y="222"/>
                    </a:cubicBezTo>
                    <a:cubicBezTo>
                      <a:pt x="0" y="191"/>
                      <a:pt x="0" y="191"/>
                      <a:pt x="0" y="191"/>
                    </a:cubicBezTo>
                    <a:cubicBezTo>
                      <a:pt x="0" y="177"/>
                      <a:pt x="11" y="165"/>
                      <a:pt x="25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5" name="Freeform 13"/>
              <p:cNvSpPr>
                <a:spLocks noEditPoints="1"/>
              </p:cNvSpPr>
              <p:nvPr/>
            </p:nvSpPr>
            <p:spPr bwMode="auto">
              <a:xfrm>
                <a:off x="5042691" y="2273922"/>
                <a:ext cx="529215" cy="655759"/>
              </a:xfrm>
              <a:custGeom>
                <a:avLst/>
                <a:gdLst>
                  <a:gd name="T0" fmla="*/ 28 w 612"/>
                  <a:gd name="T1" fmla="*/ 504 h 759"/>
                  <a:gd name="T2" fmla="*/ 148 w 612"/>
                  <a:gd name="T3" fmla="*/ 514 h 759"/>
                  <a:gd name="T4" fmla="*/ 179 w 612"/>
                  <a:gd name="T5" fmla="*/ 488 h 759"/>
                  <a:gd name="T6" fmla="*/ 184 w 612"/>
                  <a:gd name="T7" fmla="*/ 423 h 759"/>
                  <a:gd name="T8" fmla="*/ 158 w 612"/>
                  <a:gd name="T9" fmla="*/ 392 h 759"/>
                  <a:gd name="T10" fmla="*/ 38 w 612"/>
                  <a:gd name="T11" fmla="*/ 381 h 759"/>
                  <a:gd name="T12" fmla="*/ 7 w 612"/>
                  <a:gd name="T13" fmla="*/ 407 h 759"/>
                  <a:gd name="T14" fmla="*/ 2 w 612"/>
                  <a:gd name="T15" fmla="*/ 473 h 759"/>
                  <a:gd name="T16" fmla="*/ 28 w 612"/>
                  <a:gd name="T17" fmla="*/ 504 h 759"/>
                  <a:gd name="T18" fmla="*/ 157 w 612"/>
                  <a:gd name="T19" fmla="*/ 669 h 759"/>
                  <a:gd name="T20" fmla="*/ 254 w 612"/>
                  <a:gd name="T21" fmla="*/ 487 h 759"/>
                  <a:gd name="T22" fmla="*/ 334 w 612"/>
                  <a:gd name="T23" fmla="*/ 512 h 759"/>
                  <a:gd name="T24" fmla="*/ 342 w 612"/>
                  <a:gd name="T25" fmla="*/ 515 h 759"/>
                  <a:gd name="T26" fmla="*/ 216 w 612"/>
                  <a:gd name="T27" fmla="*/ 722 h 759"/>
                  <a:gd name="T28" fmla="*/ 157 w 612"/>
                  <a:gd name="T29" fmla="*/ 669 h 759"/>
                  <a:gd name="T30" fmla="*/ 379 w 612"/>
                  <a:gd name="T31" fmla="*/ 7 h 759"/>
                  <a:gd name="T32" fmla="*/ 426 w 612"/>
                  <a:gd name="T33" fmla="*/ 84 h 759"/>
                  <a:gd name="T34" fmla="*/ 349 w 612"/>
                  <a:gd name="T35" fmla="*/ 150 h 759"/>
                  <a:gd name="T36" fmla="*/ 304 w 612"/>
                  <a:gd name="T37" fmla="*/ 59 h 759"/>
                  <a:gd name="T38" fmla="*/ 379 w 612"/>
                  <a:gd name="T39" fmla="*/ 7 h 759"/>
                  <a:gd name="T40" fmla="*/ 371 w 612"/>
                  <a:gd name="T41" fmla="*/ 183 h 759"/>
                  <a:gd name="T42" fmla="*/ 403 w 612"/>
                  <a:gd name="T43" fmla="*/ 199 h 759"/>
                  <a:gd name="T44" fmla="*/ 574 w 612"/>
                  <a:gd name="T45" fmla="*/ 278 h 759"/>
                  <a:gd name="T46" fmla="*/ 579 w 612"/>
                  <a:gd name="T47" fmla="*/ 341 h 759"/>
                  <a:gd name="T48" fmla="*/ 398 w 612"/>
                  <a:gd name="T49" fmla="*/ 296 h 759"/>
                  <a:gd name="T50" fmla="*/ 381 w 612"/>
                  <a:gd name="T51" fmla="*/ 385 h 759"/>
                  <a:gd name="T52" fmla="*/ 390 w 612"/>
                  <a:gd name="T53" fmla="*/ 402 h 759"/>
                  <a:gd name="T54" fmla="*/ 561 w 612"/>
                  <a:gd name="T55" fmla="*/ 593 h 759"/>
                  <a:gd name="T56" fmla="*/ 489 w 612"/>
                  <a:gd name="T57" fmla="*/ 626 h 759"/>
                  <a:gd name="T58" fmla="*/ 233 w 612"/>
                  <a:gd name="T59" fmla="*/ 447 h 759"/>
                  <a:gd name="T60" fmla="*/ 203 w 612"/>
                  <a:gd name="T61" fmla="*/ 392 h 759"/>
                  <a:gd name="T62" fmla="*/ 231 w 612"/>
                  <a:gd name="T63" fmla="*/ 239 h 759"/>
                  <a:gd name="T64" fmla="*/ 157 w 612"/>
                  <a:gd name="T65" fmla="*/ 344 h 759"/>
                  <a:gd name="T66" fmla="*/ 95 w 612"/>
                  <a:gd name="T67" fmla="*/ 332 h 759"/>
                  <a:gd name="T68" fmla="*/ 247 w 612"/>
                  <a:gd name="T69" fmla="*/ 155 h 759"/>
                  <a:gd name="T70" fmla="*/ 313 w 612"/>
                  <a:gd name="T71" fmla="*/ 163 h 759"/>
                  <a:gd name="T72" fmla="*/ 349 w 612"/>
                  <a:gd name="T73" fmla="*/ 227 h 759"/>
                  <a:gd name="T74" fmla="*/ 371 w 612"/>
                  <a:gd name="T75" fmla="*/ 183 h 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612" h="759">
                    <a:moveTo>
                      <a:pt x="28" y="504"/>
                    </a:moveTo>
                    <a:cubicBezTo>
                      <a:pt x="148" y="514"/>
                      <a:pt x="148" y="514"/>
                      <a:pt x="148" y="514"/>
                    </a:cubicBezTo>
                    <a:cubicBezTo>
                      <a:pt x="164" y="516"/>
                      <a:pt x="177" y="504"/>
                      <a:pt x="179" y="488"/>
                    </a:cubicBezTo>
                    <a:cubicBezTo>
                      <a:pt x="184" y="423"/>
                      <a:pt x="184" y="423"/>
                      <a:pt x="184" y="423"/>
                    </a:cubicBezTo>
                    <a:cubicBezTo>
                      <a:pt x="186" y="407"/>
                      <a:pt x="174" y="393"/>
                      <a:pt x="158" y="392"/>
                    </a:cubicBezTo>
                    <a:cubicBezTo>
                      <a:pt x="38" y="381"/>
                      <a:pt x="38" y="381"/>
                      <a:pt x="38" y="381"/>
                    </a:cubicBezTo>
                    <a:cubicBezTo>
                      <a:pt x="23" y="380"/>
                      <a:pt x="9" y="392"/>
                      <a:pt x="7" y="407"/>
                    </a:cubicBezTo>
                    <a:cubicBezTo>
                      <a:pt x="2" y="473"/>
                      <a:pt x="2" y="473"/>
                      <a:pt x="2" y="473"/>
                    </a:cubicBezTo>
                    <a:cubicBezTo>
                      <a:pt x="0" y="489"/>
                      <a:pt x="12" y="503"/>
                      <a:pt x="28" y="504"/>
                    </a:cubicBezTo>
                    <a:close/>
                    <a:moveTo>
                      <a:pt x="157" y="669"/>
                    </a:moveTo>
                    <a:cubicBezTo>
                      <a:pt x="220" y="595"/>
                      <a:pt x="230" y="592"/>
                      <a:pt x="254" y="487"/>
                    </a:cubicBezTo>
                    <a:cubicBezTo>
                      <a:pt x="280" y="496"/>
                      <a:pt x="307" y="504"/>
                      <a:pt x="334" y="512"/>
                    </a:cubicBezTo>
                    <a:cubicBezTo>
                      <a:pt x="337" y="513"/>
                      <a:pt x="339" y="514"/>
                      <a:pt x="342" y="515"/>
                    </a:cubicBezTo>
                    <a:cubicBezTo>
                      <a:pt x="303" y="633"/>
                      <a:pt x="296" y="637"/>
                      <a:pt x="216" y="722"/>
                    </a:cubicBezTo>
                    <a:cubicBezTo>
                      <a:pt x="180" y="759"/>
                      <a:pt x="122" y="709"/>
                      <a:pt x="157" y="669"/>
                    </a:cubicBezTo>
                    <a:close/>
                    <a:moveTo>
                      <a:pt x="379" y="7"/>
                    </a:moveTo>
                    <a:cubicBezTo>
                      <a:pt x="413" y="15"/>
                      <a:pt x="434" y="49"/>
                      <a:pt x="426" y="84"/>
                    </a:cubicBezTo>
                    <a:cubicBezTo>
                      <a:pt x="419" y="120"/>
                      <a:pt x="383" y="157"/>
                      <a:pt x="349" y="150"/>
                    </a:cubicBezTo>
                    <a:cubicBezTo>
                      <a:pt x="315" y="143"/>
                      <a:pt x="297" y="94"/>
                      <a:pt x="304" y="59"/>
                    </a:cubicBezTo>
                    <a:cubicBezTo>
                      <a:pt x="312" y="23"/>
                      <a:pt x="345" y="0"/>
                      <a:pt x="379" y="7"/>
                    </a:cubicBezTo>
                    <a:close/>
                    <a:moveTo>
                      <a:pt x="371" y="183"/>
                    </a:moveTo>
                    <a:cubicBezTo>
                      <a:pt x="378" y="185"/>
                      <a:pt x="393" y="190"/>
                      <a:pt x="403" y="199"/>
                    </a:cubicBezTo>
                    <a:cubicBezTo>
                      <a:pt x="494" y="286"/>
                      <a:pt x="474" y="282"/>
                      <a:pt x="574" y="278"/>
                    </a:cubicBezTo>
                    <a:cubicBezTo>
                      <a:pt x="612" y="277"/>
                      <a:pt x="611" y="338"/>
                      <a:pt x="579" y="341"/>
                    </a:cubicBezTo>
                    <a:cubicBezTo>
                      <a:pt x="477" y="350"/>
                      <a:pt x="470" y="358"/>
                      <a:pt x="398" y="296"/>
                    </a:cubicBezTo>
                    <a:cubicBezTo>
                      <a:pt x="381" y="385"/>
                      <a:pt x="381" y="385"/>
                      <a:pt x="381" y="385"/>
                    </a:cubicBezTo>
                    <a:cubicBezTo>
                      <a:pt x="380" y="392"/>
                      <a:pt x="383" y="399"/>
                      <a:pt x="390" y="402"/>
                    </a:cubicBezTo>
                    <a:cubicBezTo>
                      <a:pt x="494" y="448"/>
                      <a:pt x="515" y="448"/>
                      <a:pt x="561" y="593"/>
                    </a:cubicBezTo>
                    <a:cubicBezTo>
                      <a:pt x="578" y="638"/>
                      <a:pt x="510" y="668"/>
                      <a:pt x="489" y="626"/>
                    </a:cubicBezTo>
                    <a:cubicBezTo>
                      <a:pt x="417" y="484"/>
                      <a:pt x="405" y="506"/>
                      <a:pt x="233" y="447"/>
                    </a:cubicBezTo>
                    <a:cubicBezTo>
                      <a:pt x="211" y="435"/>
                      <a:pt x="203" y="416"/>
                      <a:pt x="203" y="392"/>
                    </a:cubicBezTo>
                    <a:cubicBezTo>
                      <a:pt x="231" y="239"/>
                      <a:pt x="231" y="239"/>
                      <a:pt x="231" y="239"/>
                    </a:cubicBezTo>
                    <a:cubicBezTo>
                      <a:pt x="164" y="260"/>
                      <a:pt x="171" y="259"/>
                      <a:pt x="157" y="344"/>
                    </a:cubicBezTo>
                    <a:cubicBezTo>
                      <a:pt x="151" y="376"/>
                      <a:pt x="91" y="372"/>
                      <a:pt x="95" y="332"/>
                    </a:cubicBezTo>
                    <a:cubicBezTo>
                      <a:pt x="107" y="207"/>
                      <a:pt x="126" y="199"/>
                      <a:pt x="247" y="155"/>
                    </a:cubicBezTo>
                    <a:cubicBezTo>
                      <a:pt x="264" y="149"/>
                      <a:pt x="304" y="160"/>
                      <a:pt x="313" y="163"/>
                    </a:cubicBezTo>
                    <a:cubicBezTo>
                      <a:pt x="349" y="227"/>
                      <a:pt x="349" y="227"/>
                      <a:pt x="349" y="227"/>
                    </a:cubicBezTo>
                    <a:cubicBezTo>
                      <a:pt x="371" y="183"/>
                      <a:pt x="371" y="183"/>
                      <a:pt x="371" y="1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77" name="组合 76"/>
          <p:cNvGrpSpPr/>
          <p:nvPr/>
        </p:nvGrpSpPr>
        <p:grpSpPr>
          <a:xfrm>
            <a:off x="5401175" y="1532163"/>
            <a:ext cx="552688" cy="552688"/>
            <a:chOff x="4102125" y="4265651"/>
            <a:chExt cx="414516" cy="414516"/>
          </a:xfrm>
        </p:grpSpPr>
        <p:sp>
          <p:nvSpPr>
            <p:cNvPr id="45" name="椭圆 44"/>
            <p:cNvSpPr/>
            <p:nvPr/>
          </p:nvSpPr>
          <p:spPr>
            <a:xfrm>
              <a:off x="4102125" y="4265651"/>
              <a:ext cx="414516" cy="414516"/>
            </a:xfrm>
            <a:prstGeom prst="ellipse">
              <a:avLst/>
            </a:prstGeom>
            <a:solidFill>
              <a:schemeClr val="accent2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4199233" y="4358783"/>
              <a:ext cx="238761" cy="198211"/>
              <a:chOff x="3132963" y="3140191"/>
              <a:chExt cx="645573" cy="535933"/>
            </a:xfrm>
            <a:solidFill>
              <a:schemeClr val="bg1"/>
            </a:solidFill>
          </p:grpSpPr>
          <p:sp>
            <p:nvSpPr>
              <p:cNvPr id="68" name="Freeform 226"/>
              <p:cNvSpPr/>
              <p:nvPr/>
            </p:nvSpPr>
            <p:spPr bwMode="auto">
              <a:xfrm>
                <a:off x="3421629" y="3217854"/>
                <a:ext cx="356907" cy="392027"/>
              </a:xfrm>
              <a:custGeom>
                <a:avLst/>
                <a:gdLst>
                  <a:gd name="T0" fmla="*/ 0 w 529"/>
                  <a:gd name="T1" fmla="*/ 0 h 581"/>
                  <a:gd name="T2" fmla="*/ 2 w 529"/>
                  <a:gd name="T3" fmla="*/ 11 h 581"/>
                  <a:gd name="T4" fmla="*/ 25 w 529"/>
                  <a:gd name="T5" fmla="*/ 56 h 581"/>
                  <a:gd name="T6" fmla="*/ 473 w 529"/>
                  <a:gd name="T7" fmla="*/ 56 h 581"/>
                  <a:gd name="T8" fmla="*/ 473 w 529"/>
                  <a:gd name="T9" fmla="*/ 525 h 581"/>
                  <a:gd name="T10" fmla="*/ 127 w 529"/>
                  <a:gd name="T11" fmla="*/ 525 h 581"/>
                  <a:gd name="T12" fmla="*/ 127 w 529"/>
                  <a:gd name="T13" fmla="*/ 581 h 581"/>
                  <a:gd name="T14" fmla="*/ 529 w 529"/>
                  <a:gd name="T15" fmla="*/ 581 h 581"/>
                  <a:gd name="T16" fmla="*/ 529 w 529"/>
                  <a:gd name="T17" fmla="*/ 0 h 581"/>
                  <a:gd name="T18" fmla="*/ 0 w 529"/>
                  <a:gd name="T19" fmla="*/ 0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9" h="581">
                    <a:moveTo>
                      <a:pt x="0" y="0"/>
                    </a:moveTo>
                    <a:cubicBezTo>
                      <a:pt x="1" y="4"/>
                      <a:pt x="2" y="7"/>
                      <a:pt x="2" y="11"/>
                    </a:cubicBezTo>
                    <a:cubicBezTo>
                      <a:pt x="14" y="22"/>
                      <a:pt x="22" y="38"/>
                      <a:pt x="25" y="56"/>
                    </a:cubicBezTo>
                    <a:cubicBezTo>
                      <a:pt x="473" y="56"/>
                      <a:pt x="473" y="56"/>
                      <a:pt x="473" y="56"/>
                    </a:cubicBezTo>
                    <a:cubicBezTo>
                      <a:pt x="473" y="525"/>
                      <a:pt x="473" y="525"/>
                      <a:pt x="473" y="525"/>
                    </a:cubicBezTo>
                    <a:cubicBezTo>
                      <a:pt x="127" y="525"/>
                      <a:pt x="127" y="525"/>
                      <a:pt x="127" y="525"/>
                    </a:cubicBezTo>
                    <a:cubicBezTo>
                      <a:pt x="127" y="581"/>
                      <a:pt x="127" y="581"/>
                      <a:pt x="127" y="581"/>
                    </a:cubicBezTo>
                    <a:cubicBezTo>
                      <a:pt x="529" y="581"/>
                      <a:pt x="529" y="581"/>
                      <a:pt x="529" y="581"/>
                    </a:cubicBezTo>
                    <a:cubicBezTo>
                      <a:pt x="529" y="0"/>
                      <a:pt x="529" y="0"/>
                      <a:pt x="529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9" name="Freeform 227"/>
              <p:cNvSpPr/>
              <p:nvPr/>
            </p:nvSpPr>
            <p:spPr bwMode="auto">
              <a:xfrm>
                <a:off x="3198348" y="3140191"/>
                <a:ext cx="224709" cy="247551"/>
              </a:xfrm>
              <a:custGeom>
                <a:avLst/>
                <a:gdLst>
                  <a:gd name="T0" fmla="*/ 45 w 333"/>
                  <a:gd name="T1" fmla="*/ 243 h 367"/>
                  <a:gd name="T2" fmla="*/ 170 w 333"/>
                  <a:gd name="T3" fmla="*/ 367 h 367"/>
                  <a:gd name="T4" fmla="*/ 289 w 333"/>
                  <a:gd name="T5" fmla="*/ 243 h 367"/>
                  <a:gd name="T6" fmla="*/ 326 w 333"/>
                  <a:gd name="T7" fmla="*/ 203 h 367"/>
                  <a:gd name="T8" fmla="*/ 306 w 333"/>
                  <a:gd name="T9" fmla="*/ 142 h 367"/>
                  <a:gd name="T10" fmla="*/ 166 w 333"/>
                  <a:gd name="T11" fmla="*/ 0 h 367"/>
                  <a:gd name="T12" fmla="*/ 26 w 333"/>
                  <a:gd name="T13" fmla="*/ 142 h 367"/>
                  <a:gd name="T14" fmla="*/ 7 w 333"/>
                  <a:gd name="T15" fmla="*/ 203 h 367"/>
                  <a:gd name="T16" fmla="*/ 45 w 333"/>
                  <a:gd name="T17" fmla="*/ 243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3" h="367">
                    <a:moveTo>
                      <a:pt x="45" y="243"/>
                    </a:moveTo>
                    <a:cubicBezTo>
                      <a:pt x="71" y="308"/>
                      <a:pt x="118" y="367"/>
                      <a:pt x="170" y="367"/>
                    </a:cubicBezTo>
                    <a:cubicBezTo>
                      <a:pt x="222" y="367"/>
                      <a:pt x="266" y="308"/>
                      <a:pt x="289" y="243"/>
                    </a:cubicBezTo>
                    <a:cubicBezTo>
                      <a:pt x="305" y="242"/>
                      <a:pt x="320" y="226"/>
                      <a:pt x="326" y="203"/>
                    </a:cubicBezTo>
                    <a:cubicBezTo>
                      <a:pt x="333" y="176"/>
                      <a:pt x="324" y="149"/>
                      <a:pt x="306" y="142"/>
                    </a:cubicBezTo>
                    <a:cubicBezTo>
                      <a:pt x="302" y="63"/>
                      <a:pt x="241" y="0"/>
                      <a:pt x="166" y="0"/>
                    </a:cubicBezTo>
                    <a:cubicBezTo>
                      <a:pt x="92" y="0"/>
                      <a:pt x="31" y="63"/>
                      <a:pt x="26" y="142"/>
                    </a:cubicBezTo>
                    <a:cubicBezTo>
                      <a:pt x="9" y="149"/>
                      <a:pt x="0" y="176"/>
                      <a:pt x="7" y="203"/>
                    </a:cubicBezTo>
                    <a:cubicBezTo>
                      <a:pt x="13" y="227"/>
                      <a:pt x="29" y="243"/>
                      <a:pt x="45" y="2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0" name="Freeform 228"/>
              <p:cNvSpPr/>
              <p:nvPr/>
            </p:nvSpPr>
            <p:spPr bwMode="auto">
              <a:xfrm>
                <a:off x="3481875" y="3306367"/>
                <a:ext cx="233275" cy="180738"/>
              </a:xfrm>
              <a:custGeom>
                <a:avLst/>
                <a:gdLst>
                  <a:gd name="T0" fmla="*/ 41 w 346"/>
                  <a:gd name="T1" fmla="*/ 111 h 268"/>
                  <a:gd name="T2" fmla="*/ 0 w 346"/>
                  <a:gd name="T3" fmla="*/ 151 h 268"/>
                  <a:gd name="T4" fmla="*/ 90 w 346"/>
                  <a:gd name="T5" fmla="*/ 268 h 268"/>
                  <a:gd name="T6" fmla="*/ 254 w 346"/>
                  <a:gd name="T7" fmla="*/ 125 h 268"/>
                  <a:gd name="T8" fmla="*/ 284 w 346"/>
                  <a:gd name="T9" fmla="*/ 158 h 268"/>
                  <a:gd name="T10" fmla="*/ 346 w 346"/>
                  <a:gd name="T11" fmla="*/ 0 h 268"/>
                  <a:gd name="T12" fmla="*/ 184 w 346"/>
                  <a:gd name="T13" fmla="*/ 50 h 268"/>
                  <a:gd name="T14" fmla="*/ 218 w 346"/>
                  <a:gd name="T15" fmla="*/ 87 h 268"/>
                  <a:gd name="T16" fmla="*/ 99 w 346"/>
                  <a:gd name="T17" fmla="*/ 190 h 268"/>
                  <a:gd name="T18" fmla="*/ 41 w 346"/>
                  <a:gd name="T19" fmla="*/ 111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6" h="268">
                    <a:moveTo>
                      <a:pt x="41" y="111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12" y="165"/>
                      <a:pt x="90" y="268"/>
                      <a:pt x="90" y="268"/>
                    </a:cubicBezTo>
                    <a:cubicBezTo>
                      <a:pt x="254" y="125"/>
                      <a:pt x="254" y="125"/>
                      <a:pt x="254" y="125"/>
                    </a:cubicBezTo>
                    <a:cubicBezTo>
                      <a:pt x="284" y="158"/>
                      <a:pt x="284" y="158"/>
                      <a:pt x="284" y="158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218" y="87"/>
                      <a:pt x="218" y="87"/>
                      <a:pt x="218" y="87"/>
                    </a:cubicBezTo>
                    <a:cubicBezTo>
                      <a:pt x="99" y="190"/>
                      <a:pt x="99" y="190"/>
                      <a:pt x="99" y="190"/>
                    </a:cubicBezTo>
                    <a:lnTo>
                      <a:pt x="41" y="1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1" name="Freeform 229"/>
              <p:cNvSpPr/>
              <p:nvPr/>
            </p:nvSpPr>
            <p:spPr bwMode="auto">
              <a:xfrm>
                <a:off x="3132963" y="3377178"/>
                <a:ext cx="355480" cy="298946"/>
              </a:xfrm>
              <a:custGeom>
                <a:avLst/>
                <a:gdLst>
                  <a:gd name="T0" fmla="*/ 407 w 527"/>
                  <a:gd name="T1" fmla="*/ 0 h 443"/>
                  <a:gd name="T2" fmla="*/ 294 w 527"/>
                  <a:gd name="T3" fmla="*/ 190 h 443"/>
                  <a:gd name="T4" fmla="*/ 280 w 527"/>
                  <a:gd name="T5" fmla="*/ 105 h 443"/>
                  <a:gd name="T6" fmla="*/ 295 w 527"/>
                  <a:gd name="T7" fmla="*/ 77 h 443"/>
                  <a:gd name="T8" fmla="*/ 263 w 527"/>
                  <a:gd name="T9" fmla="*/ 44 h 443"/>
                  <a:gd name="T10" fmla="*/ 230 w 527"/>
                  <a:gd name="T11" fmla="*/ 77 h 443"/>
                  <a:gd name="T12" fmla="*/ 246 w 527"/>
                  <a:gd name="T13" fmla="*/ 105 h 443"/>
                  <a:gd name="T14" fmla="*/ 232 w 527"/>
                  <a:gd name="T15" fmla="*/ 189 h 443"/>
                  <a:gd name="T16" fmla="*/ 120 w 527"/>
                  <a:gd name="T17" fmla="*/ 0 h 443"/>
                  <a:gd name="T18" fmla="*/ 2 w 527"/>
                  <a:gd name="T19" fmla="*/ 125 h 443"/>
                  <a:gd name="T20" fmla="*/ 0 w 527"/>
                  <a:gd name="T21" fmla="*/ 125 h 443"/>
                  <a:gd name="T22" fmla="*/ 0 w 527"/>
                  <a:gd name="T23" fmla="*/ 402 h 443"/>
                  <a:gd name="T24" fmla="*/ 1 w 527"/>
                  <a:gd name="T25" fmla="*/ 402 h 443"/>
                  <a:gd name="T26" fmla="*/ 263 w 527"/>
                  <a:gd name="T27" fmla="*/ 443 h 443"/>
                  <a:gd name="T28" fmla="*/ 526 w 527"/>
                  <a:gd name="T29" fmla="*/ 402 h 443"/>
                  <a:gd name="T30" fmla="*/ 527 w 527"/>
                  <a:gd name="T31" fmla="*/ 402 h 443"/>
                  <a:gd name="T32" fmla="*/ 527 w 527"/>
                  <a:gd name="T33" fmla="*/ 125 h 443"/>
                  <a:gd name="T34" fmla="*/ 525 w 527"/>
                  <a:gd name="T35" fmla="*/ 125 h 443"/>
                  <a:gd name="T36" fmla="*/ 407 w 527"/>
                  <a:gd name="T37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27" h="443">
                    <a:moveTo>
                      <a:pt x="407" y="0"/>
                    </a:moveTo>
                    <a:cubicBezTo>
                      <a:pt x="294" y="190"/>
                      <a:pt x="294" y="190"/>
                      <a:pt x="294" y="190"/>
                    </a:cubicBezTo>
                    <a:cubicBezTo>
                      <a:pt x="280" y="105"/>
                      <a:pt x="280" y="105"/>
                      <a:pt x="280" y="105"/>
                    </a:cubicBezTo>
                    <a:cubicBezTo>
                      <a:pt x="289" y="99"/>
                      <a:pt x="295" y="89"/>
                      <a:pt x="295" y="77"/>
                    </a:cubicBezTo>
                    <a:cubicBezTo>
                      <a:pt x="295" y="59"/>
                      <a:pt x="281" y="44"/>
                      <a:pt x="263" y="44"/>
                    </a:cubicBezTo>
                    <a:cubicBezTo>
                      <a:pt x="245" y="44"/>
                      <a:pt x="230" y="59"/>
                      <a:pt x="230" y="77"/>
                    </a:cubicBezTo>
                    <a:cubicBezTo>
                      <a:pt x="230" y="89"/>
                      <a:pt x="237" y="99"/>
                      <a:pt x="246" y="105"/>
                    </a:cubicBezTo>
                    <a:cubicBezTo>
                      <a:pt x="232" y="189"/>
                      <a:pt x="232" y="189"/>
                      <a:pt x="232" y="189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56" y="27"/>
                      <a:pt x="12" y="72"/>
                      <a:pt x="2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402"/>
                      <a:pt x="0" y="402"/>
                      <a:pt x="0" y="402"/>
                    </a:cubicBezTo>
                    <a:cubicBezTo>
                      <a:pt x="1" y="402"/>
                      <a:pt x="1" y="402"/>
                      <a:pt x="1" y="402"/>
                    </a:cubicBezTo>
                    <a:cubicBezTo>
                      <a:pt x="14" y="425"/>
                      <a:pt x="126" y="443"/>
                      <a:pt x="263" y="443"/>
                    </a:cubicBezTo>
                    <a:cubicBezTo>
                      <a:pt x="401" y="443"/>
                      <a:pt x="513" y="425"/>
                      <a:pt x="526" y="402"/>
                    </a:cubicBezTo>
                    <a:cubicBezTo>
                      <a:pt x="527" y="402"/>
                      <a:pt x="527" y="402"/>
                      <a:pt x="527" y="402"/>
                    </a:cubicBezTo>
                    <a:cubicBezTo>
                      <a:pt x="527" y="125"/>
                      <a:pt x="527" y="125"/>
                      <a:pt x="527" y="125"/>
                    </a:cubicBezTo>
                    <a:cubicBezTo>
                      <a:pt x="525" y="125"/>
                      <a:pt x="525" y="125"/>
                      <a:pt x="525" y="125"/>
                    </a:cubicBezTo>
                    <a:cubicBezTo>
                      <a:pt x="515" y="72"/>
                      <a:pt x="471" y="27"/>
                      <a:pt x="40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2" name="Freeform 230"/>
              <p:cNvSpPr/>
              <p:nvPr/>
            </p:nvSpPr>
            <p:spPr bwMode="auto">
              <a:xfrm>
                <a:off x="3598655" y="3487105"/>
                <a:ext cx="54536" cy="68241"/>
              </a:xfrm>
              <a:custGeom>
                <a:avLst/>
                <a:gdLst>
                  <a:gd name="T0" fmla="*/ 0 w 81"/>
                  <a:gd name="T1" fmla="*/ 0 h 101"/>
                  <a:gd name="T2" fmla="*/ 0 w 81"/>
                  <a:gd name="T3" fmla="*/ 55 h 101"/>
                  <a:gd name="T4" fmla="*/ 40 w 81"/>
                  <a:gd name="T5" fmla="*/ 101 h 101"/>
                  <a:gd name="T6" fmla="*/ 81 w 81"/>
                  <a:gd name="T7" fmla="*/ 56 h 101"/>
                  <a:gd name="T8" fmla="*/ 81 w 81"/>
                  <a:gd name="T9" fmla="*/ 0 h 101"/>
                  <a:gd name="T10" fmla="*/ 59 w 81"/>
                  <a:gd name="T11" fmla="*/ 0 h 101"/>
                  <a:gd name="T12" fmla="*/ 59 w 81"/>
                  <a:gd name="T13" fmla="*/ 57 h 101"/>
                  <a:gd name="T14" fmla="*/ 40 w 81"/>
                  <a:gd name="T15" fmla="*/ 83 h 101"/>
                  <a:gd name="T16" fmla="*/ 22 w 81"/>
                  <a:gd name="T17" fmla="*/ 57 h 101"/>
                  <a:gd name="T18" fmla="*/ 22 w 81"/>
                  <a:gd name="T19" fmla="*/ 0 h 101"/>
                  <a:gd name="T20" fmla="*/ 0 w 81"/>
                  <a:gd name="T21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1" h="101">
                    <a:moveTo>
                      <a:pt x="0" y="0"/>
                    </a:moveTo>
                    <a:cubicBezTo>
                      <a:pt x="0" y="55"/>
                      <a:pt x="0" y="55"/>
                      <a:pt x="0" y="55"/>
                    </a:cubicBezTo>
                    <a:cubicBezTo>
                      <a:pt x="0" y="87"/>
                      <a:pt x="15" y="101"/>
                      <a:pt x="40" y="101"/>
                    </a:cubicBezTo>
                    <a:cubicBezTo>
                      <a:pt x="65" y="101"/>
                      <a:pt x="81" y="86"/>
                      <a:pt x="81" y="56"/>
                    </a:cubicBezTo>
                    <a:cubicBezTo>
                      <a:pt x="81" y="0"/>
                      <a:pt x="81" y="0"/>
                      <a:pt x="81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59" y="75"/>
                      <a:pt x="52" y="83"/>
                      <a:pt x="40" y="83"/>
                    </a:cubicBezTo>
                    <a:cubicBezTo>
                      <a:pt x="29" y="83"/>
                      <a:pt x="22" y="74"/>
                      <a:pt x="22" y="57"/>
                    </a:cubicBezTo>
                    <a:cubicBezTo>
                      <a:pt x="22" y="0"/>
                      <a:pt x="22" y="0"/>
                      <a:pt x="2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73" name="Freeform 231"/>
              <p:cNvSpPr>
                <a:spLocks noEditPoints="1"/>
              </p:cNvSpPr>
              <p:nvPr/>
            </p:nvSpPr>
            <p:spPr bwMode="auto">
              <a:xfrm>
                <a:off x="3666040" y="3486534"/>
                <a:ext cx="47968" cy="67384"/>
              </a:xfrm>
              <a:custGeom>
                <a:avLst/>
                <a:gdLst>
                  <a:gd name="T0" fmla="*/ 31 w 71"/>
                  <a:gd name="T1" fmla="*/ 0 h 100"/>
                  <a:gd name="T2" fmla="*/ 0 w 71"/>
                  <a:gd name="T3" fmla="*/ 2 h 100"/>
                  <a:gd name="T4" fmla="*/ 0 w 71"/>
                  <a:gd name="T5" fmla="*/ 100 h 100"/>
                  <a:gd name="T6" fmla="*/ 23 w 71"/>
                  <a:gd name="T7" fmla="*/ 100 h 100"/>
                  <a:gd name="T8" fmla="*/ 23 w 71"/>
                  <a:gd name="T9" fmla="*/ 65 h 100"/>
                  <a:gd name="T10" fmla="*/ 30 w 71"/>
                  <a:gd name="T11" fmla="*/ 65 h 100"/>
                  <a:gd name="T12" fmla="*/ 62 w 71"/>
                  <a:gd name="T13" fmla="*/ 55 h 100"/>
                  <a:gd name="T14" fmla="*/ 71 w 71"/>
                  <a:gd name="T15" fmla="*/ 31 h 100"/>
                  <a:gd name="T16" fmla="*/ 61 w 71"/>
                  <a:gd name="T17" fmla="*/ 8 h 100"/>
                  <a:gd name="T18" fmla="*/ 31 w 71"/>
                  <a:gd name="T19" fmla="*/ 0 h 100"/>
                  <a:gd name="T20" fmla="*/ 30 w 71"/>
                  <a:gd name="T21" fmla="*/ 48 h 100"/>
                  <a:gd name="T22" fmla="*/ 23 w 71"/>
                  <a:gd name="T23" fmla="*/ 47 h 100"/>
                  <a:gd name="T24" fmla="*/ 23 w 71"/>
                  <a:gd name="T25" fmla="*/ 18 h 100"/>
                  <a:gd name="T26" fmla="*/ 32 w 71"/>
                  <a:gd name="T27" fmla="*/ 17 h 100"/>
                  <a:gd name="T28" fmla="*/ 49 w 71"/>
                  <a:gd name="T29" fmla="*/ 32 h 100"/>
                  <a:gd name="T30" fmla="*/ 30 w 71"/>
                  <a:gd name="T31" fmla="*/ 48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1" h="100">
                    <a:moveTo>
                      <a:pt x="31" y="0"/>
                    </a:moveTo>
                    <a:cubicBezTo>
                      <a:pt x="17" y="0"/>
                      <a:pt x="7" y="1"/>
                      <a:pt x="0" y="2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23" y="65"/>
                      <a:pt x="23" y="65"/>
                      <a:pt x="23" y="65"/>
                    </a:cubicBezTo>
                    <a:cubicBezTo>
                      <a:pt x="25" y="65"/>
                      <a:pt x="27" y="65"/>
                      <a:pt x="30" y="65"/>
                    </a:cubicBezTo>
                    <a:cubicBezTo>
                      <a:pt x="43" y="65"/>
                      <a:pt x="55" y="62"/>
                      <a:pt x="62" y="55"/>
                    </a:cubicBezTo>
                    <a:cubicBezTo>
                      <a:pt x="68" y="49"/>
                      <a:pt x="71" y="41"/>
                      <a:pt x="71" y="31"/>
                    </a:cubicBezTo>
                    <a:cubicBezTo>
                      <a:pt x="71" y="22"/>
                      <a:pt x="67" y="13"/>
                      <a:pt x="61" y="8"/>
                    </a:cubicBezTo>
                    <a:cubicBezTo>
                      <a:pt x="54" y="3"/>
                      <a:pt x="44" y="0"/>
                      <a:pt x="31" y="0"/>
                    </a:cubicBezTo>
                    <a:close/>
                    <a:moveTo>
                      <a:pt x="30" y="48"/>
                    </a:moveTo>
                    <a:cubicBezTo>
                      <a:pt x="27" y="48"/>
                      <a:pt x="24" y="48"/>
                      <a:pt x="23" y="47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4" y="18"/>
                      <a:pt x="27" y="17"/>
                      <a:pt x="32" y="17"/>
                    </a:cubicBezTo>
                    <a:cubicBezTo>
                      <a:pt x="43" y="17"/>
                      <a:pt x="49" y="23"/>
                      <a:pt x="49" y="32"/>
                    </a:cubicBezTo>
                    <a:cubicBezTo>
                      <a:pt x="49" y="42"/>
                      <a:pt x="42" y="48"/>
                      <a:pt x="30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6840323" y="1532163"/>
            <a:ext cx="552688" cy="552688"/>
            <a:chOff x="5181486" y="4265651"/>
            <a:chExt cx="414516" cy="414516"/>
          </a:xfrm>
        </p:grpSpPr>
        <p:sp>
          <p:nvSpPr>
            <p:cNvPr id="46" name="椭圆 45"/>
            <p:cNvSpPr/>
            <p:nvPr/>
          </p:nvSpPr>
          <p:spPr>
            <a:xfrm>
              <a:off x="5181486" y="4265651"/>
              <a:ext cx="414516" cy="414516"/>
            </a:xfrm>
            <a:prstGeom prst="ellipse">
              <a:avLst/>
            </a:prstGeom>
            <a:solidFill>
              <a:schemeClr val="accent4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5287222" y="4375239"/>
              <a:ext cx="253419" cy="172633"/>
              <a:chOff x="4895160" y="4287159"/>
              <a:chExt cx="571418" cy="389258"/>
            </a:xfrm>
            <a:solidFill>
              <a:schemeClr val="bg1"/>
            </a:solidFill>
          </p:grpSpPr>
          <p:sp>
            <p:nvSpPr>
              <p:cNvPr id="59" name="Freeform 327"/>
              <p:cNvSpPr>
                <a:spLocks noEditPoints="1"/>
              </p:cNvSpPr>
              <p:nvPr/>
            </p:nvSpPr>
            <p:spPr bwMode="auto">
              <a:xfrm>
                <a:off x="4895160" y="4287159"/>
                <a:ext cx="438051" cy="389258"/>
              </a:xfrm>
              <a:custGeom>
                <a:avLst/>
                <a:gdLst>
                  <a:gd name="T0" fmla="*/ 166 w 171"/>
                  <a:gd name="T1" fmla="*/ 0 h 152"/>
                  <a:gd name="T2" fmla="*/ 5 w 171"/>
                  <a:gd name="T3" fmla="*/ 0 h 152"/>
                  <a:gd name="T4" fmla="*/ 0 w 171"/>
                  <a:gd name="T5" fmla="*/ 5 h 152"/>
                  <a:gd name="T6" fmla="*/ 0 w 171"/>
                  <a:gd name="T7" fmla="*/ 146 h 152"/>
                  <a:gd name="T8" fmla="*/ 5 w 171"/>
                  <a:gd name="T9" fmla="*/ 152 h 152"/>
                  <a:gd name="T10" fmla="*/ 166 w 171"/>
                  <a:gd name="T11" fmla="*/ 152 h 152"/>
                  <a:gd name="T12" fmla="*/ 171 w 171"/>
                  <a:gd name="T13" fmla="*/ 146 h 152"/>
                  <a:gd name="T14" fmla="*/ 171 w 171"/>
                  <a:gd name="T15" fmla="*/ 5 h 152"/>
                  <a:gd name="T16" fmla="*/ 166 w 171"/>
                  <a:gd name="T17" fmla="*/ 0 h 152"/>
                  <a:gd name="T18" fmla="*/ 132 w 171"/>
                  <a:gd name="T19" fmla="*/ 12 h 152"/>
                  <a:gd name="T20" fmla="*/ 139 w 171"/>
                  <a:gd name="T21" fmla="*/ 19 h 152"/>
                  <a:gd name="T22" fmla="*/ 132 w 171"/>
                  <a:gd name="T23" fmla="*/ 26 h 152"/>
                  <a:gd name="T24" fmla="*/ 124 w 171"/>
                  <a:gd name="T25" fmla="*/ 19 h 152"/>
                  <a:gd name="T26" fmla="*/ 132 w 171"/>
                  <a:gd name="T27" fmla="*/ 12 h 152"/>
                  <a:gd name="T28" fmla="*/ 110 w 171"/>
                  <a:gd name="T29" fmla="*/ 12 h 152"/>
                  <a:gd name="T30" fmla="*/ 118 w 171"/>
                  <a:gd name="T31" fmla="*/ 19 h 152"/>
                  <a:gd name="T32" fmla="*/ 110 w 171"/>
                  <a:gd name="T33" fmla="*/ 26 h 152"/>
                  <a:gd name="T34" fmla="*/ 103 w 171"/>
                  <a:gd name="T35" fmla="*/ 19 h 152"/>
                  <a:gd name="T36" fmla="*/ 110 w 171"/>
                  <a:gd name="T37" fmla="*/ 12 h 152"/>
                  <a:gd name="T38" fmla="*/ 160 w 171"/>
                  <a:gd name="T39" fmla="*/ 141 h 152"/>
                  <a:gd name="T40" fmla="*/ 11 w 171"/>
                  <a:gd name="T41" fmla="*/ 141 h 152"/>
                  <a:gd name="T42" fmla="*/ 11 w 171"/>
                  <a:gd name="T43" fmla="*/ 38 h 152"/>
                  <a:gd name="T44" fmla="*/ 160 w 171"/>
                  <a:gd name="T45" fmla="*/ 38 h 152"/>
                  <a:gd name="T46" fmla="*/ 160 w 171"/>
                  <a:gd name="T47" fmla="*/ 141 h 152"/>
                  <a:gd name="T48" fmla="*/ 153 w 171"/>
                  <a:gd name="T49" fmla="*/ 26 h 152"/>
                  <a:gd name="T50" fmla="*/ 146 w 171"/>
                  <a:gd name="T51" fmla="*/ 19 h 152"/>
                  <a:gd name="T52" fmla="*/ 153 w 171"/>
                  <a:gd name="T53" fmla="*/ 12 h 152"/>
                  <a:gd name="T54" fmla="*/ 160 w 171"/>
                  <a:gd name="T55" fmla="*/ 19 h 152"/>
                  <a:gd name="T56" fmla="*/ 153 w 171"/>
                  <a:gd name="T57" fmla="*/ 2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1" h="152">
                    <a:moveTo>
                      <a:pt x="166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9"/>
                      <a:pt x="2" y="152"/>
                      <a:pt x="5" y="152"/>
                    </a:cubicBezTo>
                    <a:cubicBezTo>
                      <a:pt x="166" y="152"/>
                      <a:pt x="166" y="152"/>
                      <a:pt x="166" y="152"/>
                    </a:cubicBezTo>
                    <a:cubicBezTo>
                      <a:pt x="169" y="152"/>
                      <a:pt x="171" y="149"/>
                      <a:pt x="171" y="146"/>
                    </a:cubicBezTo>
                    <a:cubicBezTo>
                      <a:pt x="171" y="5"/>
                      <a:pt x="171" y="5"/>
                      <a:pt x="171" y="5"/>
                    </a:cubicBezTo>
                    <a:cubicBezTo>
                      <a:pt x="171" y="2"/>
                      <a:pt x="169" y="0"/>
                      <a:pt x="166" y="0"/>
                    </a:cubicBezTo>
                    <a:close/>
                    <a:moveTo>
                      <a:pt x="132" y="12"/>
                    </a:moveTo>
                    <a:cubicBezTo>
                      <a:pt x="136" y="12"/>
                      <a:pt x="139" y="15"/>
                      <a:pt x="139" y="19"/>
                    </a:cubicBezTo>
                    <a:cubicBezTo>
                      <a:pt x="139" y="23"/>
                      <a:pt x="136" y="26"/>
                      <a:pt x="132" y="26"/>
                    </a:cubicBezTo>
                    <a:cubicBezTo>
                      <a:pt x="128" y="26"/>
                      <a:pt x="124" y="23"/>
                      <a:pt x="124" y="19"/>
                    </a:cubicBezTo>
                    <a:cubicBezTo>
                      <a:pt x="124" y="15"/>
                      <a:pt x="128" y="12"/>
                      <a:pt x="132" y="12"/>
                    </a:cubicBezTo>
                    <a:close/>
                    <a:moveTo>
                      <a:pt x="110" y="12"/>
                    </a:moveTo>
                    <a:cubicBezTo>
                      <a:pt x="114" y="12"/>
                      <a:pt x="118" y="15"/>
                      <a:pt x="118" y="19"/>
                    </a:cubicBezTo>
                    <a:cubicBezTo>
                      <a:pt x="118" y="23"/>
                      <a:pt x="114" y="26"/>
                      <a:pt x="110" y="26"/>
                    </a:cubicBezTo>
                    <a:cubicBezTo>
                      <a:pt x="106" y="26"/>
                      <a:pt x="103" y="23"/>
                      <a:pt x="103" y="19"/>
                    </a:cubicBezTo>
                    <a:cubicBezTo>
                      <a:pt x="103" y="15"/>
                      <a:pt x="106" y="12"/>
                      <a:pt x="110" y="12"/>
                    </a:cubicBezTo>
                    <a:close/>
                    <a:moveTo>
                      <a:pt x="160" y="141"/>
                    </a:moveTo>
                    <a:cubicBezTo>
                      <a:pt x="11" y="141"/>
                      <a:pt x="11" y="141"/>
                      <a:pt x="11" y="141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60" y="38"/>
                      <a:pt x="160" y="38"/>
                      <a:pt x="160" y="38"/>
                    </a:cubicBezTo>
                    <a:lnTo>
                      <a:pt x="160" y="141"/>
                    </a:lnTo>
                    <a:close/>
                    <a:moveTo>
                      <a:pt x="153" y="26"/>
                    </a:moveTo>
                    <a:cubicBezTo>
                      <a:pt x="149" y="26"/>
                      <a:pt x="146" y="23"/>
                      <a:pt x="146" y="19"/>
                    </a:cubicBezTo>
                    <a:cubicBezTo>
                      <a:pt x="146" y="15"/>
                      <a:pt x="149" y="12"/>
                      <a:pt x="153" y="12"/>
                    </a:cubicBezTo>
                    <a:cubicBezTo>
                      <a:pt x="157" y="12"/>
                      <a:pt x="160" y="15"/>
                      <a:pt x="160" y="19"/>
                    </a:cubicBezTo>
                    <a:cubicBezTo>
                      <a:pt x="160" y="23"/>
                      <a:pt x="157" y="26"/>
                      <a:pt x="153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0" name="Rectangle 328"/>
              <p:cNvSpPr>
                <a:spLocks noChangeArrowheads="1"/>
              </p:cNvSpPr>
              <p:nvPr/>
            </p:nvSpPr>
            <p:spPr bwMode="auto">
              <a:xfrm>
                <a:off x="4953712" y="4417273"/>
                <a:ext cx="315527" cy="5963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1" name="Rectangle 329"/>
              <p:cNvSpPr>
                <a:spLocks noChangeArrowheads="1"/>
              </p:cNvSpPr>
              <p:nvPr/>
            </p:nvSpPr>
            <p:spPr bwMode="auto">
              <a:xfrm>
                <a:off x="4953712" y="4501847"/>
                <a:ext cx="99754" cy="105176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2" name="Rectangle 330"/>
              <p:cNvSpPr>
                <a:spLocks noChangeArrowheads="1"/>
              </p:cNvSpPr>
              <p:nvPr/>
            </p:nvSpPr>
            <p:spPr bwMode="auto">
              <a:xfrm>
                <a:off x="5071899" y="4505100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3" name="Rectangle 331"/>
              <p:cNvSpPr>
                <a:spLocks noChangeArrowheads="1"/>
              </p:cNvSpPr>
              <p:nvPr/>
            </p:nvSpPr>
            <p:spPr bwMode="auto">
              <a:xfrm>
                <a:off x="5071899" y="4548471"/>
                <a:ext cx="107344" cy="1301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4" name="Rectangle 332"/>
              <p:cNvSpPr>
                <a:spLocks noChangeArrowheads="1"/>
              </p:cNvSpPr>
              <p:nvPr/>
            </p:nvSpPr>
            <p:spPr bwMode="auto">
              <a:xfrm>
                <a:off x="5071899" y="4589674"/>
                <a:ext cx="107344" cy="1518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5" name="Freeform 333"/>
              <p:cNvSpPr/>
              <p:nvPr/>
            </p:nvSpPr>
            <p:spPr bwMode="auto">
              <a:xfrm>
                <a:off x="5225867" y="4569073"/>
                <a:ext cx="40119" cy="41203"/>
              </a:xfrm>
              <a:custGeom>
                <a:avLst/>
                <a:gdLst>
                  <a:gd name="T0" fmla="*/ 11 w 37"/>
                  <a:gd name="T1" fmla="*/ 0 h 38"/>
                  <a:gd name="T2" fmla="*/ 11 w 37"/>
                  <a:gd name="T3" fmla="*/ 2 h 38"/>
                  <a:gd name="T4" fmla="*/ 0 w 37"/>
                  <a:gd name="T5" fmla="*/ 38 h 38"/>
                  <a:gd name="T6" fmla="*/ 35 w 37"/>
                  <a:gd name="T7" fmla="*/ 26 h 38"/>
                  <a:gd name="T8" fmla="*/ 37 w 37"/>
                  <a:gd name="T9" fmla="*/ 26 h 38"/>
                  <a:gd name="T10" fmla="*/ 11 w 37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38">
                    <a:moveTo>
                      <a:pt x="11" y="0"/>
                    </a:moveTo>
                    <a:lnTo>
                      <a:pt x="11" y="2"/>
                    </a:lnTo>
                    <a:lnTo>
                      <a:pt x="0" y="38"/>
                    </a:lnTo>
                    <a:lnTo>
                      <a:pt x="35" y="26"/>
                    </a:lnTo>
                    <a:lnTo>
                      <a:pt x="37" y="26"/>
                    </a:lnTo>
                    <a:lnTo>
                      <a:pt x="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6" name="Freeform 334"/>
              <p:cNvSpPr/>
              <p:nvPr/>
            </p:nvSpPr>
            <p:spPr bwMode="auto">
              <a:xfrm>
                <a:off x="5389594" y="4366311"/>
                <a:ext cx="76984" cy="79153"/>
              </a:xfrm>
              <a:custGeom>
                <a:avLst/>
                <a:gdLst>
                  <a:gd name="T0" fmla="*/ 23 w 30"/>
                  <a:gd name="T1" fmla="*/ 31 h 31"/>
                  <a:gd name="T2" fmla="*/ 28 w 30"/>
                  <a:gd name="T3" fmla="*/ 25 h 31"/>
                  <a:gd name="T4" fmla="*/ 28 w 30"/>
                  <a:gd name="T5" fmla="*/ 18 h 31"/>
                  <a:gd name="T6" fmla="*/ 13 w 30"/>
                  <a:gd name="T7" fmla="*/ 2 h 31"/>
                  <a:gd name="T8" fmla="*/ 6 w 30"/>
                  <a:gd name="T9" fmla="*/ 2 h 31"/>
                  <a:gd name="T10" fmla="*/ 0 w 30"/>
                  <a:gd name="T11" fmla="*/ 8 h 31"/>
                  <a:gd name="T12" fmla="*/ 23 w 30"/>
                  <a:gd name="T13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31">
                    <a:moveTo>
                      <a:pt x="23" y="31"/>
                    </a:moveTo>
                    <a:cubicBezTo>
                      <a:pt x="28" y="25"/>
                      <a:pt x="28" y="25"/>
                      <a:pt x="28" y="25"/>
                    </a:cubicBezTo>
                    <a:cubicBezTo>
                      <a:pt x="30" y="23"/>
                      <a:pt x="30" y="20"/>
                      <a:pt x="28" y="18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1" y="0"/>
                      <a:pt x="8" y="0"/>
                      <a:pt x="6" y="2"/>
                    </a:cubicBezTo>
                    <a:cubicBezTo>
                      <a:pt x="0" y="8"/>
                      <a:pt x="0" y="8"/>
                      <a:pt x="0" y="8"/>
                    </a:cubicBezTo>
                    <a:lnTo>
                      <a:pt x="23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67" name="Freeform 335"/>
              <p:cNvSpPr/>
              <p:nvPr/>
            </p:nvSpPr>
            <p:spPr bwMode="auto">
              <a:xfrm>
                <a:off x="5258396" y="4394503"/>
                <a:ext cx="182160" cy="182160"/>
              </a:xfrm>
              <a:custGeom>
                <a:avLst/>
                <a:gdLst>
                  <a:gd name="T0" fmla="*/ 49 w 71"/>
                  <a:gd name="T1" fmla="*/ 0 h 71"/>
                  <a:gd name="T2" fmla="*/ 48 w 71"/>
                  <a:gd name="T3" fmla="*/ 0 h 71"/>
                  <a:gd name="T4" fmla="*/ 2 w 71"/>
                  <a:gd name="T5" fmla="*/ 47 h 71"/>
                  <a:gd name="T6" fmla="*/ 2 w 71"/>
                  <a:gd name="T7" fmla="*/ 54 h 71"/>
                  <a:gd name="T8" fmla="*/ 2 w 71"/>
                  <a:gd name="T9" fmla="*/ 55 h 71"/>
                  <a:gd name="T10" fmla="*/ 8 w 71"/>
                  <a:gd name="T11" fmla="*/ 56 h 71"/>
                  <a:gd name="T12" fmla="*/ 9 w 71"/>
                  <a:gd name="T13" fmla="*/ 62 h 71"/>
                  <a:gd name="T14" fmla="*/ 9 w 71"/>
                  <a:gd name="T15" fmla="*/ 62 h 71"/>
                  <a:gd name="T16" fmla="*/ 15 w 71"/>
                  <a:gd name="T17" fmla="*/ 63 h 71"/>
                  <a:gd name="T18" fmla="*/ 16 w 71"/>
                  <a:gd name="T19" fmla="*/ 69 h 71"/>
                  <a:gd name="T20" fmla="*/ 17 w 71"/>
                  <a:gd name="T21" fmla="*/ 69 h 71"/>
                  <a:gd name="T22" fmla="*/ 24 w 71"/>
                  <a:gd name="T23" fmla="*/ 69 h 71"/>
                  <a:gd name="T24" fmla="*/ 71 w 71"/>
                  <a:gd name="T25" fmla="*/ 23 h 71"/>
                  <a:gd name="T26" fmla="*/ 71 w 71"/>
                  <a:gd name="T27" fmla="*/ 22 h 71"/>
                  <a:gd name="T28" fmla="*/ 49 w 71"/>
                  <a:gd name="T29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1" h="71">
                    <a:moveTo>
                      <a:pt x="49" y="0"/>
                    </a:moveTo>
                    <a:cubicBezTo>
                      <a:pt x="49" y="0"/>
                      <a:pt x="48" y="0"/>
                      <a:pt x="48" y="0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0" y="49"/>
                      <a:pt x="0" y="52"/>
                      <a:pt x="2" y="54"/>
                    </a:cubicBezTo>
                    <a:cubicBezTo>
                      <a:pt x="2" y="55"/>
                      <a:pt x="2" y="55"/>
                      <a:pt x="2" y="55"/>
                    </a:cubicBezTo>
                    <a:cubicBezTo>
                      <a:pt x="4" y="56"/>
                      <a:pt x="6" y="57"/>
                      <a:pt x="8" y="56"/>
                    </a:cubicBezTo>
                    <a:cubicBezTo>
                      <a:pt x="7" y="58"/>
                      <a:pt x="7" y="60"/>
                      <a:pt x="9" y="62"/>
                    </a:cubicBezTo>
                    <a:cubicBezTo>
                      <a:pt x="9" y="62"/>
                      <a:pt x="9" y="62"/>
                      <a:pt x="9" y="62"/>
                    </a:cubicBezTo>
                    <a:cubicBezTo>
                      <a:pt x="11" y="64"/>
                      <a:pt x="13" y="64"/>
                      <a:pt x="15" y="63"/>
                    </a:cubicBezTo>
                    <a:cubicBezTo>
                      <a:pt x="14" y="65"/>
                      <a:pt x="15" y="67"/>
                      <a:pt x="16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9" y="71"/>
                      <a:pt x="22" y="71"/>
                      <a:pt x="24" y="69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3"/>
                      <a:pt x="71" y="22"/>
                      <a:pt x="71" y="22"/>
                    </a:cubicBezTo>
                    <a:lnTo>
                      <a:pt x="4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78" name="组合 77"/>
          <p:cNvGrpSpPr/>
          <p:nvPr/>
        </p:nvGrpSpPr>
        <p:grpSpPr>
          <a:xfrm>
            <a:off x="6100258" y="1532163"/>
            <a:ext cx="552688" cy="552688"/>
            <a:chOff x="4626437" y="4265651"/>
            <a:chExt cx="414516" cy="414516"/>
          </a:xfrm>
        </p:grpSpPr>
        <p:sp>
          <p:nvSpPr>
            <p:cNvPr id="49" name="椭圆 48"/>
            <p:cNvSpPr/>
            <p:nvPr/>
          </p:nvSpPr>
          <p:spPr>
            <a:xfrm>
              <a:off x="4626437" y="4265651"/>
              <a:ext cx="414516" cy="414516"/>
            </a:xfrm>
            <a:prstGeom prst="ellipse">
              <a:avLst/>
            </a:prstGeom>
            <a:solidFill>
              <a:schemeClr val="accent3"/>
            </a:soli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>
              <a:innerShdw blurRad="127000" dist="25400" dir="13500000">
                <a:srgbClr val="000000">
                  <a:alpha val="43137"/>
                </a:srgb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4710891" y="4356960"/>
              <a:ext cx="232896" cy="199705"/>
              <a:chOff x="3546346" y="2339026"/>
              <a:chExt cx="897787" cy="769842"/>
            </a:xfrm>
            <a:solidFill>
              <a:schemeClr val="bg1"/>
            </a:solidFill>
          </p:grpSpPr>
          <p:sp>
            <p:nvSpPr>
              <p:cNvPr id="52" name="Rectangle 227"/>
              <p:cNvSpPr>
                <a:spLocks noChangeArrowheads="1"/>
              </p:cNvSpPr>
              <p:nvPr/>
            </p:nvSpPr>
            <p:spPr bwMode="auto">
              <a:xfrm>
                <a:off x="3561526" y="3077423"/>
                <a:ext cx="882607" cy="3144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3" name="Freeform 228"/>
              <p:cNvSpPr/>
              <p:nvPr/>
            </p:nvSpPr>
            <p:spPr bwMode="auto">
              <a:xfrm>
                <a:off x="3617909" y="2844302"/>
                <a:ext cx="125777" cy="210351"/>
              </a:xfrm>
              <a:custGeom>
                <a:avLst/>
                <a:gdLst>
                  <a:gd name="T0" fmla="*/ 6 w 49"/>
                  <a:gd name="T1" fmla="*/ 82 h 82"/>
                  <a:gd name="T2" fmla="*/ 43 w 49"/>
                  <a:gd name="T3" fmla="*/ 82 h 82"/>
                  <a:gd name="T4" fmla="*/ 49 w 49"/>
                  <a:gd name="T5" fmla="*/ 76 h 82"/>
                  <a:gd name="T6" fmla="*/ 49 w 49"/>
                  <a:gd name="T7" fmla="*/ 0 h 82"/>
                  <a:gd name="T8" fmla="*/ 0 w 49"/>
                  <a:gd name="T9" fmla="*/ 49 h 82"/>
                  <a:gd name="T10" fmla="*/ 0 w 49"/>
                  <a:gd name="T11" fmla="*/ 76 h 82"/>
                  <a:gd name="T12" fmla="*/ 6 w 49"/>
                  <a:gd name="T13" fmla="*/ 8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" h="82">
                    <a:moveTo>
                      <a:pt x="6" y="82"/>
                    </a:moveTo>
                    <a:cubicBezTo>
                      <a:pt x="43" y="82"/>
                      <a:pt x="43" y="82"/>
                      <a:pt x="43" y="82"/>
                    </a:cubicBezTo>
                    <a:cubicBezTo>
                      <a:pt x="46" y="82"/>
                      <a:pt x="49" y="79"/>
                      <a:pt x="49" y="76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9"/>
                      <a:pt x="3" y="82"/>
                      <a:pt x="6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4" name="Freeform 229"/>
              <p:cNvSpPr/>
              <p:nvPr/>
            </p:nvSpPr>
            <p:spPr bwMode="auto">
              <a:xfrm>
                <a:off x="3779467" y="2682744"/>
                <a:ext cx="122524" cy="371910"/>
              </a:xfrm>
              <a:custGeom>
                <a:avLst/>
                <a:gdLst>
                  <a:gd name="T0" fmla="*/ 5 w 48"/>
                  <a:gd name="T1" fmla="*/ 145 h 145"/>
                  <a:gd name="T2" fmla="*/ 43 w 48"/>
                  <a:gd name="T3" fmla="*/ 145 h 145"/>
                  <a:gd name="T4" fmla="*/ 48 w 48"/>
                  <a:gd name="T5" fmla="*/ 139 h 145"/>
                  <a:gd name="T6" fmla="*/ 48 w 48"/>
                  <a:gd name="T7" fmla="*/ 0 h 145"/>
                  <a:gd name="T8" fmla="*/ 0 w 48"/>
                  <a:gd name="T9" fmla="*/ 49 h 145"/>
                  <a:gd name="T10" fmla="*/ 0 w 48"/>
                  <a:gd name="T11" fmla="*/ 139 h 145"/>
                  <a:gd name="T12" fmla="*/ 5 w 48"/>
                  <a:gd name="T13" fmla="*/ 14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45">
                    <a:moveTo>
                      <a:pt x="5" y="145"/>
                    </a:moveTo>
                    <a:cubicBezTo>
                      <a:pt x="43" y="145"/>
                      <a:pt x="43" y="145"/>
                      <a:pt x="43" y="145"/>
                    </a:cubicBezTo>
                    <a:cubicBezTo>
                      <a:pt x="46" y="145"/>
                      <a:pt x="48" y="142"/>
                      <a:pt x="48" y="139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42"/>
                      <a:pt x="2" y="145"/>
                      <a:pt x="5" y="1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5" name="Freeform 230"/>
              <p:cNvSpPr/>
              <p:nvPr/>
            </p:nvSpPr>
            <p:spPr bwMode="auto">
              <a:xfrm>
                <a:off x="3938857" y="2713104"/>
                <a:ext cx="124693" cy="341550"/>
              </a:xfrm>
              <a:custGeom>
                <a:avLst/>
                <a:gdLst>
                  <a:gd name="T0" fmla="*/ 22 w 49"/>
                  <a:gd name="T1" fmla="*/ 22 h 133"/>
                  <a:gd name="T2" fmla="*/ 0 w 49"/>
                  <a:gd name="T3" fmla="*/ 0 h 133"/>
                  <a:gd name="T4" fmla="*/ 0 w 49"/>
                  <a:gd name="T5" fmla="*/ 127 h 133"/>
                  <a:gd name="T6" fmla="*/ 6 w 49"/>
                  <a:gd name="T7" fmla="*/ 133 h 133"/>
                  <a:gd name="T8" fmla="*/ 43 w 49"/>
                  <a:gd name="T9" fmla="*/ 133 h 133"/>
                  <a:gd name="T10" fmla="*/ 49 w 49"/>
                  <a:gd name="T11" fmla="*/ 127 h 133"/>
                  <a:gd name="T12" fmla="*/ 49 w 49"/>
                  <a:gd name="T13" fmla="*/ 26 h 133"/>
                  <a:gd name="T14" fmla="*/ 38 w 49"/>
                  <a:gd name="T15" fmla="*/ 29 h 133"/>
                  <a:gd name="T16" fmla="*/ 22 w 49"/>
                  <a:gd name="T17" fmla="*/ 22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9" h="133">
                    <a:moveTo>
                      <a:pt x="22" y="22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30"/>
                      <a:pt x="3" y="133"/>
                      <a:pt x="6" y="133"/>
                    </a:cubicBezTo>
                    <a:cubicBezTo>
                      <a:pt x="43" y="133"/>
                      <a:pt x="43" y="133"/>
                      <a:pt x="43" y="133"/>
                    </a:cubicBezTo>
                    <a:cubicBezTo>
                      <a:pt x="46" y="133"/>
                      <a:pt x="49" y="130"/>
                      <a:pt x="49" y="127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6" y="28"/>
                      <a:pt x="42" y="29"/>
                      <a:pt x="38" y="29"/>
                    </a:cubicBezTo>
                    <a:cubicBezTo>
                      <a:pt x="32" y="29"/>
                      <a:pt x="27" y="26"/>
                      <a:pt x="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6" name="Freeform 231"/>
              <p:cNvSpPr/>
              <p:nvPr/>
            </p:nvSpPr>
            <p:spPr bwMode="auto">
              <a:xfrm>
                <a:off x="4100415" y="2624193"/>
                <a:ext cx="122524" cy="430461"/>
              </a:xfrm>
              <a:custGeom>
                <a:avLst/>
                <a:gdLst>
                  <a:gd name="T0" fmla="*/ 5 w 48"/>
                  <a:gd name="T1" fmla="*/ 168 h 168"/>
                  <a:gd name="T2" fmla="*/ 43 w 48"/>
                  <a:gd name="T3" fmla="*/ 168 h 168"/>
                  <a:gd name="T4" fmla="*/ 48 w 48"/>
                  <a:gd name="T5" fmla="*/ 162 h 168"/>
                  <a:gd name="T6" fmla="*/ 48 w 48"/>
                  <a:gd name="T7" fmla="*/ 0 h 168"/>
                  <a:gd name="T8" fmla="*/ 0 w 48"/>
                  <a:gd name="T9" fmla="*/ 48 h 168"/>
                  <a:gd name="T10" fmla="*/ 0 w 48"/>
                  <a:gd name="T11" fmla="*/ 162 h 168"/>
                  <a:gd name="T12" fmla="*/ 5 w 48"/>
                  <a:gd name="T13" fmla="*/ 16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168">
                    <a:moveTo>
                      <a:pt x="5" y="168"/>
                    </a:moveTo>
                    <a:cubicBezTo>
                      <a:pt x="43" y="168"/>
                      <a:pt x="43" y="168"/>
                      <a:pt x="43" y="168"/>
                    </a:cubicBezTo>
                    <a:cubicBezTo>
                      <a:pt x="46" y="168"/>
                      <a:pt x="48" y="165"/>
                      <a:pt x="48" y="162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162"/>
                      <a:pt x="0" y="162"/>
                      <a:pt x="0" y="162"/>
                    </a:cubicBezTo>
                    <a:cubicBezTo>
                      <a:pt x="0" y="165"/>
                      <a:pt x="2" y="168"/>
                      <a:pt x="5" y="16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7" name="Freeform 232"/>
              <p:cNvSpPr/>
              <p:nvPr/>
            </p:nvSpPr>
            <p:spPr bwMode="auto">
              <a:xfrm>
                <a:off x="4258721" y="2513596"/>
                <a:ext cx="125777" cy="541058"/>
              </a:xfrm>
              <a:custGeom>
                <a:avLst/>
                <a:gdLst>
                  <a:gd name="T0" fmla="*/ 29 w 49"/>
                  <a:gd name="T1" fmla="*/ 0 h 211"/>
                  <a:gd name="T2" fmla="*/ 0 w 49"/>
                  <a:gd name="T3" fmla="*/ 29 h 211"/>
                  <a:gd name="T4" fmla="*/ 0 w 49"/>
                  <a:gd name="T5" fmla="*/ 205 h 211"/>
                  <a:gd name="T6" fmla="*/ 6 w 49"/>
                  <a:gd name="T7" fmla="*/ 211 h 211"/>
                  <a:gd name="T8" fmla="*/ 43 w 49"/>
                  <a:gd name="T9" fmla="*/ 211 h 211"/>
                  <a:gd name="T10" fmla="*/ 49 w 49"/>
                  <a:gd name="T11" fmla="*/ 205 h 211"/>
                  <a:gd name="T12" fmla="*/ 49 w 49"/>
                  <a:gd name="T13" fmla="*/ 22 h 211"/>
                  <a:gd name="T14" fmla="*/ 29 w 49"/>
                  <a:gd name="T15" fmla="*/ 0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211">
                    <a:moveTo>
                      <a:pt x="29" y="0"/>
                    </a:moveTo>
                    <a:cubicBezTo>
                      <a:pt x="0" y="29"/>
                      <a:pt x="0" y="29"/>
                      <a:pt x="0" y="29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8"/>
                      <a:pt x="3" y="211"/>
                      <a:pt x="6" y="211"/>
                    </a:cubicBezTo>
                    <a:cubicBezTo>
                      <a:pt x="43" y="211"/>
                      <a:pt x="43" y="211"/>
                      <a:pt x="43" y="211"/>
                    </a:cubicBezTo>
                    <a:cubicBezTo>
                      <a:pt x="46" y="211"/>
                      <a:pt x="49" y="208"/>
                      <a:pt x="49" y="205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38" y="21"/>
                      <a:pt x="29" y="12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58" name="Freeform 233"/>
              <p:cNvSpPr/>
              <p:nvPr/>
            </p:nvSpPr>
            <p:spPr bwMode="auto">
              <a:xfrm>
                <a:off x="3546346" y="2339026"/>
                <a:ext cx="871764" cy="610452"/>
              </a:xfrm>
              <a:custGeom>
                <a:avLst/>
                <a:gdLst>
                  <a:gd name="T0" fmla="*/ 20 w 340"/>
                  <a:gd name="T1" fmla="*/ 234 h 238"/>
                  <a:gd name="T2" fmla="*/ 140 w 340"/>
                  <a:gd name="T3" fmla="*/ 113 h 238"/>
                  <a:gd name="T4" fmla="*/ 183 w 340"/>
                  <a:gd name="T5" fmla="*/ 156 h 238"/>
                  <a:gd name="T6" fmla="*/ 199 w 340"/>
                  <a:gd name="T7" fmla="*/ 156 h 238"/>
                  <a:gd name="T8" fmla="*/ 318 w 340"/>
                  <a:gd name="T9" fmla="*/ 37 h 238"/>
                  <a:gd name="T10" fmla="*/ 318 w 340"/>
                  <a:gd name="T11" fmla="*/ 64 h 238"/>
                  <a:gd name="T12" fmla="*/ 329 w 340"/>
                  <a:gd name="T13" fmla="*/ 75 h 238"/>
                  <a:gd name="T14" fmla="*/ 340 w 340"/>
                  <a:gd name="T15" fmla="*/ 64 h 238"/>
                  <a:gd name="T16" fmla="*/ 340 w 340"/>
                  <a:gd name="T17" fmla="*/ 11 h 238"/>
                  <a:gd name="T18" fmla="*/ 337 w 340"/>
                  <a:gd name="T19" fmla="*/ 3 h 238"/>
                  <a:gd name="T20" fmla="*/ 329 w 340"/>
                  <a:gd name="T21" fmla="*/ 0 h 238"/>
                  <a:gd name="T22" fmla="*/ 276 w 340"/>
                  <a:gd name="T23" fmla="*/ 0 h 238"/>
                  <a:gd name="T24" fmla="*/ 265 w 340"/>
                  <a:gd name="T25" fmla="*/ 11 h 238"/>
                  <a:gd name="T26" fmla="*/ 276 w 340"/>
                  <a:gd name="T27" fmla="*/ 22 h 238"/>
                  <a:gd name="T28" fmla="*/ 302 w 340"/>
                  <a:gd name="T29" fmla="*/ 22 h 238"/>
                  <a:gd name="T30" fmla="*/ 191 w 340"/>
                  <a:gd name="T31" fmla="*/ 133 h 238"/>
                  <a:gd name="T32" fmla="*/ 148 w 340"/>
                  <a:gd name="T33" fmla="*/ 90 h 238"/>
                  <a:gd name="T34" fmla="*/ 133 w 340"/>
                  <a:gd name="T35" fmla="*/ 90 h 238"/>
                  <a:gd name="T36" fmla="*/ 4 w 340"/>
                  <a:gd name="T37" fmla="*/ 219 h 238"/>
                  <a:gd name="T38" fmla="*/ 4 w 340"/>
                  <a:gd name="T39" fmla="*/ 234 h 238"/>
                  <a:gd name="T40" fmla="*/ 20 w 340"/>
                  <a:gd name="T41" fmla="*/ 234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40" h="238">
                    <a:moveTo>
                      <a:pt x="20" y="234"/>
                    </a:moveTo>
                    <a:cubicBezTo>
                      <a:pt x="140" y="113"/>
                      <a:pt x="140" y="113"/>
                      <a:pt x="140" y="113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8" y="160"/>
                      <a:pt x="195" y="160"/>
                      <a:pt x="199" y="156"/>
                    </a:cubicBezTo>
                    <a:cubicBezTo>
                      <a:pt x="318" y="37"/>
                      <a:pt x="318" y="37"/>
                      <a:pt x="318" y="37"/>
                    </a:cubicBezTo>
                    <a:cubicBezTo>
                      <a:pt x="318" y="64"/>
                      <a:pt x="318" y="64"/>
                      <a:pt x="318" y="64"/>
                    </a:cubicBezTo>
                    <a:cubicBezTo>
                      <a:pt x="318" y="70"/>
                      <a:pt x="323" y="75"/>
                      <a:pt x="329" y="75"/>
                    </a:cubicBezTo>
                    <a:cubicBezTo>
                      <a:pt x="335" y="75"/>
                      <a:pt x="340" y="70"/>
                      <a:pt x="340" y="64"/>
                    </a:cubicBezTo>
                    <a:cubicBezTo>
                      <a:pt x="340" y="11"/>
                      <a:pt x="340" y="11"/>
                      <a:pt x="340" y="11"/>
                    </a:cubicBezTo>
                    <a:cubicBezTo>
                      <a:pt x="340" y="8"/>
                      <a:pt x="339" y="5"/>
                      <a:pt x="337" y="3"/>
                    </a:cubicBezTo>
                    <a:cubicBezTo>
                      <a:pt x="335" y="1"/>
                      <a:pt x="332" y="0"/>
                      <a:pt x="329" y="0"/>
                    </a:cubicBezTo>
                    <a:cubicBezTo>
                      <a:pt x="276" y="0"/>
                      <a:pt x="276" y="0"/>
                      <a:pt x="276" y="0"/>
                    </a:cubicBezTo>
                    <a:cubicBezTo>
                      <a:pt x="270" y="0"/>
                      <a:pt x="265" y="4"/>
                      <a:pt x="265" y="11"/>
                    </a:cubicBezTo>
                    <a:cubicBezTo>
                      <a:pt x="265" y="17"/>
                      <a:pt x="270" y="22"/>
                      <a:pt x="276" y="22"/>
                    </a:cubicBezTo>
                    <a:cubicBezTo>
                      <a:pt x="302" y="22"/>
                      <a:pt x="302" y="22"/>
                      <a:pt x="302" y="22"/>
                    </a:cubicBezTo>
                    <a:cubicBezTo>
                      <a:pt x="191" y="133"/>
                      <a:pt x="191" y="133"/>
                      <a:pt x="191" y="133"/>
                    </a:cubicBezTo>
                    <a:cubicBezTo>
                      <a:pt x="148" y="90"/>
                      <a:pt x="148" y="90"/>
                      <a:pt x="148" y="90"/>
                    </a:cubicBezTo>
                    <a:cubicBezTo>
                      <a:pt x="144" y="86"/>
                      <a:pt x="137" y="86"/>
                      <a:pt x="133" y="90"/>
                    </a:cubicBezTo>
                    <a:cubicBezTo>
                      <a:pt x="4" y="219"/>
                      <a:pt x="4" y="219"/>
                      <a:pt x="4" y="219"/>
                    </a:cubicBezTo>
                    <a:cubicBezTo>
                      <a:pt x="0" y="223"/>
                      <a:pt x="0" y="230"/>
                      <a:pt x="4" y="234"/>
                    </a:cubicBezTo>
                    <a:cubicBezTo>
                      <a:pt x="8" y="238"/>
                      <a:pt x="15" y="238"/>
                      <a:pt x="20" y="2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10600030101010101" charset="-122"/>
                  <a:ea typeface="微软雅黑" panose="020B0503020204020204" charset="-122"/>
                  <a:cs typeface="+mn-cs"/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1823208" y="1985809"/>
            <a:ext cx="2114741" cy="2115265"/>
            <a:chOff x="1041891" y="2887277"/>
            <a:chExt cx="1036261" cy="1036518"/>
          </a:xfrm>
        </p:grpSpPr>
        <p:sp>
          <p:nvSpPr>
            <p:cNvPr id="84" name="Oval 53"/>
            <p:cNvSpPr>
              <a:spLocks noChangeArrowheads="1"/>
            </p:cNvSpPr>
            <p:nvPr/>
          </p:nvSpPr>
          <p:spPr bwMode="auto">
            <a:xfrm>
              <a:off x="1041891" y="2887277"/>
              <a:ext cx="1036261" cy="1036518"/>
            </a:xfrm>
            <a:prstGeom prst="ellipse">
              <a:avLst/>
            </a:prstGeom>
            <a:solidFill>
              <a:schemeClr val="accent1"/>
            </a:solidFill>
            <a:ln w="889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586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85" name="Text Box 58"/>
            <p:cNvSpPr txBox="1">
              <a:spLocks noChangeArrowheads="1"/>
            </p:cNvSpPr>
            <p:nvPr/>
          </p:nvSpPr>
          <p:spPr bwMode="auto">
            <a:xfrm>
              <a:off x="1159958" y="3077737"/>
              <a:ext cx="782803" cy="7082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anose="020B0503020204020204" charset="-122"/>
                  <a:cs typeface="+mn-cs"/>
                </a:rPr>
                <a:t>02</a:t>
              </a:r>
            </a:p>
          </p:txBody>
        </p:sp>
      </p:grpSp>
      <p:sp>
        <p:nvSpPr>
          <p:cNvPr id="4" name="文本框 17">
            <a:extLst>
              <a:ext uri="{FF2B5EF4-FFF2-40B4-BE49-F238E27FC236}">
                <a16:creationId xmlns:a16="http://schemas.microsoft.com/office/drawing/2014/main" id="{2B002709-0241-9287-A05E-80EEB9989BD8}"/>
              </a:ext>
            </a:extLst>
          </p:cNvPr>
          <p:cNvSpPr txBox="1"/>
          <p:nvPr/>
        </p:nvSpPr>
        <p:spPr>
          <a:xfrm>
            <a:off x="4435093" y="2472339"/>
            <a:ext cx="567716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</a:rPr>
              <a:t>第二課時</a:t>
            </a:r>
            <a:endParaRPr kumimoji="0" lang="en-US" altLang="zh-CN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142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6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EADFFA5C-B153-E118-02DB-1F377049EB58}"/>
              </a:ext>
            </a:extLst>
          </p:cNvPr>
          <p:cNvSpPr/>
          <p:nvPr/>
        </p:nvSpPr>
        <p:spPr>
          <a:xfrm>
            <a:off x="551384" y="404664"/>
            <a:ext cx="29546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課堂導入</a:t>
            </a:r>
            <a:endParaRPr lang="zh-TW" alt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3" name="椭圆 1">
            <a:extLst>
              <a:ext uri="{FF2B5EF4-FFF2-40B4-BE49-F238E27FC236}">
                <a16:creationId xmlns:a16="http://schemas.microsoft.com/office/drawing/2014/main" id="{56EC7695-953A-B323-15EF-860BA69E995E}"/>
              </a:ext>
            </a:extLst>
          </p:cNvPr>
          <p:cNvSpPr>
            <a:spLocks noChangeAspect="1"/>
          </p:cNvSpPr>
          <p:nvPr/>
        </p:nvSpPr>
        <p:spPr>
          <a:xfrm>
            <a:off x="443496" y="1428220"/>
            <a:ext cx="1116000" cy="1116000"/>
          </a:xfrm>
          <a:prstGeom prst="ellipse">
            <a:avLst/>
          </a:prstGeom>
          <a:solidFill>
            <a:srgbClr val="FFF5E9"/>
          </a:solidFill>
          <a:ln w="254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4" name="图片 16">
            <a:extLst>
              <a:ext uri="{FF2B5EF4-FFF2-40B4-BE49-F238E27FC236}">
                <a16:creationId xmlns:a16="http://schemas.microsoft.com/office/drawing/2014/main" id="{187012E6-1E13-A218-4906-3C88BFE2CE3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11165" y="1603697"/>
            <a:ext cx="504646" cy="827039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049F4897-E33B-2231-10A7-5C06E5711814}"/>
              </a:ext>
            </a:extLst>
          </p:cNvPr>
          <p:cNvSpPr/>
          <p:nvPr/>
        </p:nvSpPr>
        <p:spPr>
          <a:xfrm>
            <a:off x="1775520" y="1555551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時事探究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E72FAF5D-3781-A705-D20C-79BB8903F8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3573" y="0"/>
            <a:ext cx="4680520" cy="686560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F9EE7C6A-C8CC-0E04-EE75-83D5C57DAA94}"/>
              </a:ext>
            </a:extLst>
          </p:cNvPr>
          <p:cNvSpPr/>
          <p:nvPr/>
        </p:nvSpPr>
        <p:spPr>
          <a:xfrm>
            <a:off x="9912424" y="3284984"/>
            <a:ext cx="1584176" cy="1800200"/>
          </a:xfrm>
          <a:prstGeom prst="rect">
            <a:avLst/>
          </a:prstGeom>
          <a:noFill/>
          <a:ln w="76200">
            <a:solidFill>
              <a:srgbClr val="0CB63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MO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CB0B16B0-00F0-754B-D124-E7F5389DF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484" y="2744677"/>
            <a:ext cx="5760640" cy="412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8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450345" y="995893"/>
            <a:ext cx="7525975" cy="443775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</a:rPr>
              <a:t>思考：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prstClr val="black">
                    <a:lumMod val="65000"/>
                    <a:lumOff val="35000"/>
                  </a:prst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①新聞材料中的消防區長的行為是否觸犯法律？將受到怎樣的處罰？</a:t>
            </a:r>
          </a:p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prstClr val="black">
                    <a:lumMod val="65000"/>
                    <a:lumOff val="35000"/>
                  </a:prst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②消防區長的行為是否涉及誠信問題？為甚麼？</a:t>
            </a:r>
          </a:p>
          <a:p>
            <a:pPr>
              <a:lnSpc>
                <a:spcPct val="150000"/>
              </a:lnSpc>
            </a:pPr>
            <a:r>
              <a:rPr lang="zh-TW" altLang="en-US" sz="3200" b="1" dirty="0">
                <a:solidFill>
                  <a:prstClr val="black">
                    <a:lumMod val="65000"/>
                    <a:lumOff val="35000"/>
                  </a:prst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③消防區長的行為帶來怎樣的嚴重後果？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041" y="995892"/>
            <a:ext cx="807673" cy="918063"/>
          </a:xfrm>
          <a:prstGeom prst="rect">
            <a:avLst/>
          </a:prstGeom>
        </p:spPr>
      </p:pic>
      <p:sp>
        <p:nvSpPr>
          <p:cNvPr id="58" name="Freeform 8"/>
          <p:cNvSpPr/>
          <p:nvPr/>
        </p:nvSpPr>
        <p:spPr bwMode="gray">
          <a:xfrm rot="1448142">
            <a:off x="10009670" y="4207186"/>
            <a:ext cx="888405" cy="868255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6077B6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3"/>
          <p:cNvSpPr/>
          <p:nvPr/>
        </p:nvSpPr>
        <p:spPr bwMode="gray">
          <a:xfrm rot="1448142">
            <a:off x="9320928" y="1129826"/>
            <a:ext cx="2634073" cy="2899679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6077B6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7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5349" y="247970"/>
            <a:ext cx="605127" cy="914401"/>
          </a:xfrm>
          <a:prstGeom prst="rect">
            <a:avLst/>
          </a:prstGeom>
        </p:spPr>
      </p:pic>
      <p:sp>
        <p:nvSpPr>
          <p:cNvPr id="19" name="Oval 6"/>
          <p:cNvSpPr/>
          <p:nvPr/>
        </p:nvSpPr>
        <p:spPr bwMode="auto">
          <a:xfrm>
            <a:off x="1233167" y="1981577"/>
            <a:ext cx="2101303" cy="2101303"/>
          </a:xfrm>
          <a:prstGeom prst="ellipse">
            <a:avLst/>
          </a:prstGeom>
          <a:solidFill>
            <a:srgbClr val="FF5855"/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0" name="AutoShape 9"/>
          <p:cNvSpPr/>
          <p:nvPr/>
        </p:nvSpPr>
        <p:spPr bwMode="auto">
          <a:xfrm>
            <a:off x="2699635" y="1838740"/>
            <a:ext cx="1303792" cy="1260941"/>
          </a:xfrm>
          <a:custGeom>
            <a:avLst/>
            <a:gdLst>
              <a:gd name="T0" fmla="*/ 13472 w 21600"/>
              <a:gd name="T1" fmla="*/ 15168 h 21600"/>
              <a:gd name="T2" fmla="*/ 12927 w 21600"/>
              <a:gd name="T3" fmla="*/ 13560 h 21600"/>
              <a:gd name="T4" fmla="*/ 14834 w 21600"/>
              <a:gd name="T5" fmla="*/ 9790 h 21600"/>
              <a:gd name="T6" fmla="*/ 15401 w 21600"/>
              <a:gd name="T7" fmla="*/ 6683 h 21600"/>
              <a:gd name="T8" fmla="*/ 10800 w 21600"/>
              <a:gd name="T9" fmla="*/ 0 h 21600"/>
              <a:gd name="T10" fmla="*/ 6199 w 21600"/>
              <a:gd name="T11" fmla="*/ 6683 h 21600"/>
              <a:gd name="T12" fmla="*/ 6766 w 21600"/>
              <a:gd name="T13" fmla="*/ 9790 h 21600"/>
              <a:gd name="T14" fmla="*/ 8673 w 21600"/>
              <a:gd name="T15" fmla="*/ 13560 h 21600"/>
              <a:gd name="T16" fmla="*/ 8128 w 21600"/>
              <a:gd name="T17" fmla="*/ 15168 h 21600"/>
              <a:gd name="T18" fmla="*/ 0 w 21600"/>
              <a:gd name="T19" fmla="*/ 21600 h 21600"/>
              <a:gd name="T20" fmla="*/ 21600 w 21600"/>
              <a:gd name="T21" fmla="*/ 21600 h 21600"/>
              <a:gd name="T22" fmla="*/ 13472 w 21600"/>
              <a:gd name="T23" fmla="*/ 15168 h 21600"/>
              <a:gd name="T24" fmla="*/ 13472 w 21600"/>
              <a:gd name="T25" fmla="*/ 15168 h 21600"/>
              <a:gd name="T26" fmla="*/ 13472 w 21600"/>
              <a:gd name="T27" fmla="*/ 1516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600" h="21600">
                <a:moveTo>
                  <a:pt x="13472" y="15168"/>
                </a:moveTo>
                <a:cubicBezTo>
                  <a:pt x="12939" y="15081"/>
                  <a:pt x="12927" y="13560"/>
                  <a:pt x="12927" y="13560"/>
                </a:cubicBezTo>
                <a:cubicBezTo>
                  <a:pt x="12927" y="13560"/>
                  <a:pt x="14493" y="11953"/>
                  <a:pt x="14834" y="9790"/>
                </a:cubicBezTo>
                <a:cubicBezTo>
                  <a:pt x="15752" y="9790"/>
                  <a:pt x="16319" y="7492"/>
                  <a:pt x="15401" y="6683"/>
                </a:cubicBezTo>
                <a:cubicBezTo>
                  <a:pt x="15439" y="5832"/>
                  <a:pt x="16581" y="0"/>
                  <a:pt x="10800" y="0"/>
                </a:cubicBezTo>
                <a:cubicBezTo>
                  <a:pt x="5019" y="0"/>
                  <a:pt x="6161" y="5832"/>
                  <a:pt x="6199" y="6683"/>
                </a:cubicBezTo>
                <a:cubicBezTo>
                  <a:pt x="5281" y="7492"/>
                  <a:pt x="5848" y="9790"/>
                  <a:pt x="6766" y="9790"/>
                </a:cubicBezTo>
                <a:cubicBezTo>
                  <a:pt x="7107" y="11953"/>
                  <a:pt x="8673" y="13560"/>
                  <a:pt x="8673" y="13560"/>
                </a:cubicBezTo>
                <a:cubicBezTo>
                  <a:pt x="8673" y="13560"/>
                  <a:pt x="8661" y="15081"/>
                  <a:pt x="8128" y="15168"/>
                </a:cubicBezTo>
                <a:cubicBezTo>
                  <a:pt x="6411" y="15452"/>
                  <a:pt x="0" y="18384"/>
                  <a:pt x="0" y="21600"/>
                </a:cubicBezTo>
                <a:lnTo>
                  <a:pt x="21600" y="21600"/>
                </a:lnTo>
                <a:cubicBezTo>
                  <a:pt x="21600" y="18384"/>
                  <a:pt x="15189" y="15452"/>
                  <a:pt x="13472" y="15168"/>
                </a:cubicBezTo>
                <a:cubicBezTo>
                  <a:pt x="13472" y="15168"/>
                  <a:pt x="13472" y="15168"/>
                  <a:pt x="13472" y="15168"/>
                </a:cubicBezTo>
                <a:close/>
                <a:moveTo>
                  <a:pt x="13472" y="15168"/>
                </a:moveTo>
              </a:path>
            </a:pathLst>
          </a:custGeom>
          <a:solidFill>
            <a:srgbClr val="6077B6"/>
          </a:solidFill>
          <a:ln w="762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3" name="Oval 6"/>
          <p:cNvSpPr/>
          <p:nvPr/>
        </p:nvSpPr>
        <p:spPr bwMode="auto">
          <a:xfrm>
            <a:off x="8751196" y="1980836"/>
            <a:ext cx="2101303" cy="2101303"/>
          </a:xfrm>
          <a:prstGeom prst="ellipse">
            <a:avLst/>
          </a:prstGeom>
          <a:solidFill>
            <a:srgbClr val="6BF4CD"/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4" name="AutoShape 15"/>
          <p:cNvSpPr/>
          <p:nvPr/>
        </p:nvSpPr>
        <p:spPr bwMode="auto">
          <a:xfrm>
            <a:off x="8098904" y="1822075"/>
            <a:ext cx="1304585" cy="1260147"/>
          </a:xfrm>
          <a:custGeom>
            <a:avLst/>
            <a:gdLst>
              <a:gd name="T0" fmla="*/ 13472 w 21600"/>
              <a:gd name="T1" fmla="*/ 15168 h 21600"/>
              <a:gd name="T2" fmla="*/ 12927 w 21600"/>
              <a:gd name="T3" fmla="*/ 13560 h 21600"/>
              <a:gd name="T4" fmla="*/ 14834 w 21600"/>
              <a:gd name="T5" fmla="*/ 9790 h 21600"/>
              <a:gd name="T6" fmla="*/ 15401 w 21600"/>
              <a:gd name="T7" fmla="*/ 6683 h 21600"/>
              <a:gd name="T8" fmla="*/ 10800 w 21600"/>
              <a:gd name="T9" fmla="*/ 0 h 21600"/>
              <a:gd name="T10" fmla="*/ 6199 w 21600"/>
              <a:gd name="T11" fmla="*/ 6683 h 21600"/>
              <a:gd name="T12" fmla="*/ 6766 w 21600"/>
              <a:gd name="T13" fmla="*/ 9790 h 21600"/>
              <a:gd name="T14" fmla="*/ 8673 w 21600"/>
              <a:gd name="T15" fmla="*/ 13560 h 21600"/>
              <a:gd name="T16" fmla="*/ 8128 w 21600"/>
              <a:gd name="T17" fmla="*/ 15168 h 21600"/>
              <a:gd name="T18" fmla="*/ 0 w 21600"/>
              <a:gd name="T19" fmla="*/ 21600 h 21600"/>
              <a:gd name="T20" fmla="*/ 21600 w 21600"/>
              <a:gd name="T21" fmla="*/ 21600 h 21600"/>
              <a:gd name="T22" fmla="*/ 13472 w 21600"/>
              <a:gd name="T23" fmla="*/ 15168 h 21600"/>
              <a:gd name="T24" fmla="*/ 13472 w 21600"/>
              <a:gd name="T25" fmla="*/ 15168 h 21600"/>
              <a:gd name="T26" fmla="*/ 13472 w 21600"/>
              <a:gd name="T27" fmla="*/ 1516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600" h="21600">
                <a:moveTo>
                  <a:pt x="13472" y="15168"/>
                </a:moveTo>
                <a:cubicBezTo>
                  <a:pt x="12939" y="15081"/>
                  <a:pt x="12927" y="13560"/>
                  <a:pt x="12927" y="13560"/>
                </a:cubicBezTo>
                <a:cubicBezTo>
                  <a:pt x="12927" y="13560"/>
                  <a:pt x="14493" y="11953"/>
                  <a:pt x="14834" y="9790"/>
                </a:cubicBezTo>
                <a:cubicBezTo>
                  <a:pt x="15752" y="9790"/>
                  <a:pt x="16319" y="7492"/>
                  <a:pt x="15401" y="6683"/>
                </a:cubicBezTo>
                <a:cubicBezTo>
                  <a:pt x="15439" y="5832"/>
                  <a:pt x="16581" y="0"/>
                  <a:pt x="10800" y="0"/>
                </a:cubicBezTo>
                <a:cubicBezTo>
                  <a:pt x="5019" y="0"/>
                  <a:pt x="6161" y="5832"/>
                  <a:pt x="6199" y="6683"/>
                </a:cubicBezTo>
                <a:cubicBezTo>
                  <a:pt x="5281" y="7492"/>
                  <a:pt x="5848" y="9790"/>
                  <a:pt x="6766" y="9790"/>
                </a:cubicBezTo>
                <a:cubicBezTo>
                  <a:pt x="7107" y="11953"/>
                  <a:pt x="8673" y="13560"/>
                  <a:pt x="8673" y="13560"/>
                </a:cubicBezTo>
                <a:cubicBezTo>
                  <a:pt x="8673" y="13560"/>
                  <a:pt x="8661" y="15081"/>
                  <a:pt x="8128" y="15168"/>
                </a:cubicBezTo>
                <a:cubicBezTo>
                  <a:pt x="6411" y="15452"/>
                  <a:pt x="0" y="18384"/>
                  <a:pt x="0" y="21600"/>
                </a:cubicBezTo>
                <a:lnTo>
                  <a:pt x="21600" y="21600"/>
                </a:lnTo>
                <a:cubicBezTo>
                  <a:pt x="21600" y="18384"/>
                  <a:pt x="15189" y="15452"/>
                  <a:pt x="13472" y="15168"/>
                </a:cubicBezTo>
                <a:cubicBezTo>
                  <a:pt x="13472" y="15168"/>
                  <a:pt x="13472" y="15168"/>
                  <a:pt x="13472" y="15168"/>
                </a:cubicBezTo>
                <a:close/>
                <a:moveTo>
                  <a:pt x="13472" y="15168"/>
                </a:moveTo>
              </a:path>
            </a:pathLst>
          </a:custGeom>
          <a:solidFill>
            <a:srgbClr val="6077B6"/>
          </a:solidFill>
          <a:ln w="762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7" name="Oval 10"/>
          <p:cNvSpPr/>
          <p:nvPr/>
        </p:nvSpPr>
        <p:spPr bwMode="auto">
          <a:xfrm>
            <a:off x="4924121" y="3526062"/>
            <a:ext cx="2348888" cy="2348888"/>
          </a:xfrm>
          <a:prstGeom prst="ellipse">
            <a:avLst/>
          </a:prstGeom>
          <a:solidFill>
            <a:srgbClr val="FDC873"/>
          </a:solidFill>
          <a:ln w="254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8" name="AutoShape 13"/>
          <p:cNvSpPr/>
          <p:nvPr/>
        </p:nvSpPr>
        <p:spPr bwMode="auto">
          <a:xfrm>
            <a:off x="4531317" y="5074265"/>
            <a:ext cx="1304585" cy="1260147"/>
          </a:xfrm>
          <a:custGeom>
            <a:avLst/>
            <a:gdLst>
              <a:gd name="T0" fmla="*/ 13472 w 21600"/>
              <a:gd name="T1" fmla="*/ 15168 h 21600"/>
              <a:gd name="T2" fmla="*/ 12927 w 21600"/>
              <a:gd name="T3" fmla="*/ 13560 h 21600"/>
              <a:gd name="T4" fmla="*/ 14834 w 21600"/>
              <a:gd name="T5" fmla="*/ 9790 h 21600"/>
              <a:gd name="T6" fmla="*/ 15401 w 21600"/>
              <a:gd name="T7" fmla="*/ 6683 h 21600"/>
              <a:gd name="T8" fmla="*/ 10800 w 21600"/>
              <a:gd name="T9" fmla="*/ 0 h 21600"/>
              <a:gd name="T10" fmla="*/ 6199 w 21600"/>
              <a:gd name="T11" fmla="*/ 6683 h 21600"/>
              <a:gd name="T12" fmla="*/ 6766 w 21600"/>
              <a:gd name="T13" fmla="*/ 9790 h 21600"/>
              <a:gd name="T14" fmla="*/ 8673 w 21600"/>
              <a:gd name="T15" fmla="*/ 13560 h 21600"/>
              <a:gd name="T16" fmla="*/ 8128 w 21600"/>
              <a:gd name="T17" fmla="*/ 15168 h 21600"/>
              <a:gd name="T18" fmla="*/ 0 w 21600"/>
              <a:gd name="T19" fmla="*/ 21600 h 21600"/>
              <a:gd name="T20" fmla="*/ 21600 w 21600"/>
              <a:gd name="T21" fmla="*/ 21600 h 21600"/>
              <a:gd name="T22" fmla="*/ 13472 w 21600"/>
              <a:gd name="T23" fmla="*/ 15168 h 21600"/>
              <a:gd name="T24" fmla="*/ 13472 w 21600"/>
              <a:gd name="T25" fmla="*/ 15168 h 21600"/>
              <a:gd name="T26" fmla="*/ 13472 w 21600"/>
              <a:gd name="T27" fmla="*/ 1516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600" h="21600">
                <a:moveTo>
                  <a:pt x="13472" y="15168"/>
                </a:moveTo>
                <a:cubicBezTo>
                  <a:pt x="12939" y="15081"/>
                  <a:pt x="12927" y="13560"/>
                  <a:pt x="12927" y="13560"/>
                </a:cubicBezTo>
                <a:cubicBezTo>
                  <a:pt x="12927" y="13560"/>
                  <a:pt x="14493" y="11953"/>
                  <a:pt x="14834" y="9790"/>
                </a:cubicBezTo>
                <a:cubicBezTo>
                  <a:pt x="15752" y="9790"/>
                  <a:pt x="16319" y="7492"/>
                  <a:pt x="15401" y="6683"/>
                </a:cubicBezTo>
                <a:cubicBezTo>
                  <a:pt x="15439" y="5832"/>
                  <a:pt x="16581" y="0"/>
                  <a:pt x="10800" y="0"/>
                </a:cubicBezTo>
                <a:cubicBezTo>
                  <a:pt x="5019" y="0"/>
                  <a:pt x="6161" y="5832"/>
                  <a:pt x="6199" y="6683"/>
                </a:cubicBezTo>
                <a:cubicBezTo>
                  <a:pt x="5281" y="7492"/>
                  <a:pt x="5848" y="9790"/>
                  <a:pt x="6766" y="9790"/>
                </a:cubicBezTo>
                <a:cubicBezTo>
                  <a:pt x="7107" y="11953"/>
                  <a:pt x="8673" y="13560"/>
                  <a:pt x="8673" y="13560"/>
                </a:cubicBezTo>
                <a:cubicBezTo>
                  <a:pt x="8673" y="13560"/>
                  <a:pt x="8661" y="15081"/>
                  <a:pt x="8128" y="15168"/>
                </a:cubicBezTo>
                <a:cubicBezTo>
                  <a:pt x="6411" y="15452"/>
                  <a:pt x="0" y="18384"/>
                  <a:pt x="0" y="21600"/>
                </a:cubicBezTo>
                <a:lnTo>
                  <a:pt x="21600" y="21600"/>
                </a:lnTo>
                <a:cubicBezTo>
                  <a:pt x="21600" y="18384"/>
                  <a:pt x="15189" y="15452"/>
                  <a:pt x="13472" y="15168"/>
                </a:cubicBezTo>
                <a:cubicBezTo>
                  <a:pt x="13472" y="15168"/>
                  <a:pt x="13472" y="15168"/>
                  <a:pt x="13472" y="15168"/>
                </a:cubicBezTo>
                <a:close/>
                <a:moveTo>
                  <a:pt x="13472" y="15168"/>
                </a:moveTo>
              </a:path>
            </a:pathLst>
          </a:custGeom>
          <a:solidFill>
            <a:srgbClr val="6077B6"/>
          </a:solidFill>
          <a:ln w="762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9" name="AutoShape 14"/>
          <p:cNvSpPr/>
          <p:nvPr/>
        </p:nvSpPr>
        <p:spPr bwMode="auto">
          <a:xfrm>
            <a:off x="5547846" y="5378192"/>
            <a:ext cx="989549" cy="956220"/>
          </a:xfrm>
          <a:custGeom>
            <a:avLst/>
            <a:gdLst>
              <a:gd name="T0" fmla="*/ 13472 w 21600"/>
              <a:gd name="T1" fmla="*/ 15168 h 21600"/>
              <a:gd name="T2" fmla="*/ 12927 w 21600"/>
              <a:gd name="T3" fmla="*/ 13560 h 21600"/>
              <a:gd name="T4" fmla="*/ 14834 w 21600"/>
              <a:gd name="T5" fmla="*/ 9790 h 21600"/>
              <a:gd name="T6" fmla="*/ 15401 w 21600"/>
              <a:gd name="T7" fmla="*/ 6683 h 21600"/>
              <a:gd name="T8" fmla="*/ 10800 w 21600"/>
              <a:gd name="T9" fmla="*/ 0 h 21600"/>
              <a:gd name="T10" fmla="*/ 6199 w 21600"/>
              <a:gd name="T11" fmla="*/ 6683 h 21600"/>
              <a:gd name="T12" fmla="*/ 6766 w 21600"/>
              <a:gd name="T13" fmla="*/ 9790 h 21600"/>
              <a:gd name="T14" fmla="*/ 8673 w 21600"/>
              <a:gd name="T15" fmla="*/ 13560 h 21600"/>
              <a:gd name="T16" fmla="*/ 8128 w 21600"/>
              <a:gd name="T17" fmla="*/ 15168 h 21600"/>
              <a:gd name="T18" fmla="*/ 0 w 21600"/>
              <a:gd name="T19" fmla="*/ 21600 h 21600"/>
              <a:gd name="T20" fmla="*/ 21600 w 21600"/>
              <a:gd name="T21" fmla="*/ 21600 h 21600"/>
              <a:gd name="T22" fmla="*/ 13472 w 21600"/>
              <a:gd name="T23" fmla="*/ 15168 h 21600"/>
              <a:gd name="T24" fmla="*/ 13472 w 21600"/>
              <a:gd name="T25" fmla="*/ 15168 h 21600"/>
              <a:gd name="T26" fmla="*/ 13472 w 21600"/>
              <a:gd name="T27" fmla="*/ 1516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600" h="21600">
                <a:moveTo>
                  <a:pt x="13472" y="15168"/>
                </a:moveTo>
                <a:cubicBezTo>
                  <a:pt x="12939" y="15081"/>
                  <a:pt x="12927" y="13560"/>
                  <a:pt x="12927" y="13560"/>
                </a:cubicBezTo>
                <a:cubicBezTo>
                  <a:pt x="12927" y="13560"/>
                  <a:pt x="14493" y="11953"/>
                  <a:pt x="14834" y="9790"/>
                </a:cubicBezTo>
                <a:cubicBezTo>
                  <a:pt x="15752" y="9790"/>
                  <a:pt x="16319" y="7492"/>
                  <a:pt x="15401" y="6683"/>
                </a:cubicBezTo>
                <a:cubicBezTo>
                  <a:pt x="15439" y="5832"/>
                  <a:pt x="16582" y="0"/>
                  <a:pt x="10800" y="0"/>
                </a:cubicBezTo>
                <a:cubicBezTo>
                  <a:pt x="5019" y="0"/>
                  <a:pt x="6161" y="5832"/>
                  <a:pt x="6199" y="6683"/>
                </a:cubicBezTo>
                <a:cubicBezTo>
                  <a:pt x="5281" y="7492"/>
                  <a:pt x="5848" y="9790"/>
                  <a:pt x="6766" y="9790"/>
                </a:cubicBezTo>
                <a:cubicBezTo>
                  <a:pt x="7107" y="11953"/>
                  <a:pt x="8673" y="13560"/>
                  <a:pt x="8673" y="13560"/>
                </a:cubicBezTo>
                <a:cubicBezTo>
                  <a:pt x="8673" y="13560"/>
                  <a:pt x="8661" y="15081"/>
                  <a:pt x="8128" y="15168"/>
                </a:cubicBezTo>
                <a:cubicBezTo>
                  <a:pt x="6411" y="15452"/>
                  <a:pt x="0" y="18384"/>
                  <a:pt x="0" y="21600"/>
                </a:cubicBezTo>
                <a:lnTo>
                  <a:pt x="21600" y="21600"/>
                </a:lnTo>
                <a:cubicBezTo>
                  <a:pt x="21600" y="18384"/>
                  <a:pt x="15189" y="15452"/>
                  <a:pt x="13472" y="15168"/>
                </a:cubicBezTo>
                <a:cubicBezTo>
                  <a:pt x="13472" y="15168"/>
                  <a:pt x="13472" y="15168"/>
                  <a:pt x="13472" y="15168"/>
                </a:cubicBezTo>
                <a:close/>
                <a:moveTo>
                  <a:pt x="13472" y="15168"/>
                </a:moveTo>
              </a:path>
            </a:pathLst>
          </a:custGeom>
          <a:solidFill>
            <a:srgbClr val="6077B6"/>
          </a:solidFill>
          <a:ln w="762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699EEBC-64C5-483A-9348-529045E7E5C5}"/>
              </a:ext>
            </a:extLst>
          </p:cNvPr>
          <p:cNvSpPr/>
          <p:nvPr/>
        </p:nvSpPr>
        <p:spPr>
          <a:xfrm>
            <a:off x="1304815" y="269122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限時討論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E5B52C4-F30A-439E-961E-2BD94AFFD379}"/>
              </a:ext>
            </a:extLst>
          </p:cNvPr>
          <p:cNvSpPr/>
          <p:nvPr/>
        </p:nvSpPr>
        <p:spPr>
          <a:xfrm>
            <a:off x="4904375" y="1838740"/>
            <a:ext cx="234711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6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4</a:t>
            </a:r>
            <a:r>
              <a:rPr lang="zh-CN" altLang="en-US" sz="6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新細明體" panose="02020500000000000000" pitchFamily="18" charset="-120"/>
                <a:ea typeface="新細明體" panose="02020500000000000000" pitchFamily="18" charset="-120"/>
              </a:rPr>
              <a:t>分鐘</a:t>
            </a:r>
            <a:endParaRPr lang="zh-TW" altLang="en-US" sz="6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13" name="文字方塊 12">
            <a:hlinkClick r:id="rId3"/>
            <a:extLst>
              <a:ext uri="{FF2B5EF4-FFF2-40B4-BE49-F238E27FC236}">
                <a16:creationId xmlns:a16="http://schemas.microsoft.com/office/drawing/2014/main" id="{5B7D936A-83AC-4198-8EE3-892E81593D3A}"/>
              </a:ext>
            </a:extLst>
          </p:cNvPr>
          <p:cNvSpPr txBox="1"/>
          <p:nvPr/>
        </p:nvSpPr>
        <p:spPr>
          <a:xfrm>
            <a:off x="5556706" y="523588"/>
            <a:ext cx="4710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線上計時器</a:t>
            </a:r>
            <a:endParaRPr lang="en-US" altLang="zh-CN" sz="2000" dirty="0"/>
          </a:p>
          <a:p>
            <a:r>
              <a:rPr lang="zh-MO" altLang="en-US" sz="2000" dirty="0"/>
              <a:t>https://timer.onlinealarmkur.com/zh-tw/</a:t>
            </a:r>
          </a:p>
        </p:txBody>
      </p:sp>
    </p:spTree>
    <p:extLst>
      <p:ext uri="{BB962C8B-B14F-4D97-AF65-F5344CB8AC3E}">
        <p14:creationId xmlns:p14="http://schemas.microsoft.com/office/powerpoint/2010/main" val="357022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22" grpId="0"/>
      <p:bldP spid="2" grpId="0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513" y="457042"/>
            <a:ext cx="581785" cy="953458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750EDC0E-B058-4F7E-9CCD-530EFEA96771}"/>
              </a:ext>
            </a:extLst>
          </p:cNvPr>
          <p:cNvSpPr/>
          <p:nvPr/>
        </p:nvSpPr>
        <p:spPr>
          <a:xfrm>
            <a:off x="1201592" y="472106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時事點評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Rounded Rectangle 30">
            <a:extLst>
              <a:ext uri="{FF2B5EF4-FFF2-40B4-BE49-F238E27FC236}">
                <a16:creationId xmlns:a16="http://schemas.microsoft.com/office/drawing/2014/main" id="{DD6D4F0B-8679-9C98-8A9F-467F195E58A4}"/>
              </a:ext>
            </a:extLst>
          </p:cNvPr>
          <p:cNvSpPr/>
          <p:nvPr/>
        </p:nvSpPr>
        <p:spPr>
          <a:xfrm>
            <a:off x="205996" y="1772816"/>
            <a:ext cx="11780007" cy="4246904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4400"/>
              </a:lnSpc>
              <a:defRPr/>
            </a:pPr>
            <a:r>
              <a:rPr lang="zh-TW" altLang="en-US" sz="28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①新聞材料中的消防區長的行為是否觸犯法律？將受到怎樣的處罰？</a:t>
            </a: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0">
              <a:lnSpc>
                <a:spcPts val="4400"/>
              </a:lnSpc>
              <a:defRPr/>
            </a:pPr>
            <a:endParaRPr lang="en-US" altLang="zh-TW" sz="28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涉案消防區長於二三年十二月至去年五月期間，兩次在上班或提供額外工作時段</a:t>
            </a:r>
            <a:r>
              <a:rPr lang="en-US" altLang="zh-TW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(</a:t>
            </a:r>
            <a:r>
              <a:rPr lang="zh-TW" altLang="en-US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俗稱“抽水更”</a:t>
            </a:r>
            <a:r>
              <a:rPr lang="en-US" altLang="zh-TW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)</a:t>
            </a:r>
            <a:r>
              <a:rPr lang="zh-TW" altLang="en-US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期間離境，還有三次離開行動站逾一小時後再返回站內拍卡下班，並訛稱上述時間是提供額外工作，以圖掩飾不實的出勤情況。涉嫌觸犯</a:t>
            </a:r>
            <a:r>
              <a:rPr lang="en-US" altLang="zh-TW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《</a:t>
            </a:r>
            <a:r>
              <a:rPr lang="zh-TW" altLang="en-US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刑法典</a:t>
            </a:r>
            <a:r>
              <a:rPr lang="en-US" altLang="zh-TW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》</a:t>
            </a:r>
            <a:r>
              <a:rPr lang="zh-TW" altLang="en-US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中公務員所實施之偽造罪。</a:t>
            </a: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28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案件已移送檢察院並通報消防局處理。</a:t>
            </a:r>
          </a:p>
        </p:txBody>
      </p:sp>
    </p:spTree>
    <p:extLst>
      <p:ext uri="{BB962C8B-B14F-4D97-AF65-F5344CB8AC3E}">
        <p14:creationId xmlns:p14="http://schemas.microsoft.com/office/powerpoint/2010/main" val="392036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2FF86-69D0-8919-7B2A-081326D6B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09A65ACE-895E-5986-3270-FF4B040DED4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513" y="457042"/>
            <a:ext cx="581785" cy="953458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0DA3930B-9F5E-6BDD-F420-27A69F17CEA6}"/>
              </a:ext>
            </a:extLst>
          </p:cNvPr>
          <p:cNvSpPr/>
          <p:nvPr/>
        </p:nvSpPr>
        <p:spPr>
          <a:xfrm>
            <a:off x="1201592" y="472106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時事點評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Rounded Rectangle 30">
            <a:extLst>
              <a:ext uri="{FF2B5EF4-FFF2-40B4-BE49-F238E27FC236}">
                <a16:creationId xmlns:a16="http://schemas.microsoft.com/office/drawing/2014/main" id="{48E3F16A-AE23-E532-B158-6143D1219360}"/>
              </a:ext>
            </a:extLst>
          </p:cNvPr>
          <p:cNvSpPr/>
          <p:nvPr/>
        </p:nvSpPr>
        <p:spPr>
          <a:xfrm>
            <a:off x="205996" y="1772816"/>
            <a:ext cx="11780007" cy="3168352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4400"/>
              </a:lnSpc>
              <a:defRPr/>
            </a:pPr>
            <a:r>
              <a:rPr lang="zh-TW" altLang="en-US" sz="32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②消防區長的行為是否涉及誠信問題？為甚麼？</a:t>
            </a:r>
            <a:endParaRPr lang="en-US" altLang="zh-TW" sz="32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0">
              <a:lnSpc>
                <a:spcPts val="4400"/>
              </a:lnSpc>
              <a:defRPr/>
            </a:pPr>
            <a:endParaRPr lang="en-US" altLang="zh-TW" sz="32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32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涉案消防區長身為公職人員，且屬紀律部隊，又是執法者，為了一己之私，不僅知法犯法，而且亦有悖誠信，造成不良的社會影響。</a:t>
            </a:r>
          </a:p>
        </p:txBody>
      </p:sp>
    </p:spTree>
    <p:extLst>
      <p:ext uri="{BB962C8B-B14F-4D97-AF65-F5344CB8AC3E}">
        <p14:creationId xmlns:p14="http://schemas.microsoft.com/office/powerpoint/2010/main" val="47505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D0EFF-D929-53F5-5ECC-31408CFD2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id="{E3EEEE98-74FD-84E7-7D28-F49DA5E5D95A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0513" y="457042"/>
            <a:ext cx="581785" cy="953458"/>
          </a:xfrm>
          <a:prstGeom prst="rect">
            <a:avLst/>
          </a:prstGeom>
        </p:spPr>
      </p:pic>
      <p:sp>
        <p:nvSpPr>
          <p:cNvPr id="40" name="矩形 39">
            <a:extLst>
              <a:ext uri="{FF2B5EF4-FFF2-40B4-BE49-F238E27FC236}">
                <a16:creationId xmlns:a16="http://schemas.microsoft.com/office/drawing/2014/main" id="{A829BD2F-D1A2-BAB5-4E13-59259D9261DB}"/>
              </a:ext>
            </a:extLst>
          </p:cNvPr>
          <p:cNvSpPr/>
          <p:nvPr/>
        </p:nvSpPr>
        <p:spPr>
          <a:xfrm>
            <a:off x="1201592" y="472106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時事點評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Rounded Rectangle 30">
            <a:extLst>
              <a:ext uri="{FF2B5EF4-FFF2-40B4-BE49-F238E27FC236}">
                <a16:creationId xmlns:a16="http://schemas.microsoft.com/office/drawing/2014/main" id="{F63077C1-F1FD-1323-970F-7DDD40A1CD5A}"/>
              </a:ext>
            </a:extLst>
          </p:cNvPr>
          <p:cNvSpPr/>
          <p:nvPr/>
        </p:nvSpPr>
        <p:spPr>
          <a:xfrm>
            <a:off x="205996" y="1556792"/>
            <a:ext cx="11780007" cy="5085184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4400"/>
              </a:lnSpc>
              <a:defRPr/>
            </a:pPr>
            <a:r>
              <a:rPr lang="zh-TW" altLang="en-US" sz="3000" dirty="0">
                <a:solidFill>
                  <a:prstClr val="black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③消防區長的行為帶來怎樣的嚴重後果？</a:t>
            </a:r>
            <a:endParaRPr lang="en-US" altLang="zh-TW" sz="30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lvl="0">
              <a:lnSpc>
                <a:spcPts val="4400"/>
              </a:lnSpc>
              <a:defRPr/>
            </a:pPr>
            <a:endParaRPr lang="en-US" altLang="zh-TW" sz="3000" dirty="0">
              <a:solidFill>
                <a:prstClr val="black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en-US" altLang="zh-TW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1.</a:t>
            </a:r>
            <a:r>
              <a:rPr lang="zh-TW" altLang="en-US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於個人而言，消防區長觸犯</a:t>
            </a:r>
            <a:r>
              <a:rPr lang="en-US" altLang="zh-TW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《</a:t>
            </a:r>
            <a:r>
              <a:rPr lang="zh-TW" altLang="en-US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刑法典</a:t>
            </a:r>
            <a:r>
              <a:rPr lang="en-US" altLang="zh-TW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》</a:t>
            </a:r>
            <a:r>
              <a:rPr lang="zh-TW" altLang="en-US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中公務員所實施之偽造罪，不僅案件要移送檢察院處理，將面臨處罰，而且還有可能會受到革職處分，亦為日後留下不良案底，影響日後工作與生活。同時，掩飾不實出勤的行為，亦欺瞞大眾，違背誠信，必將遭受眾人的責備與謾罵。</a:t>
            </a: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en-US" altLang="zh-TW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2.</a:t>
            </a:r>
            <a:r>
              <a:rPr lang="zh-TW" altLang="en-US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於家庭而言，消防區長失信違法的行為，會對影響家庭後輩的誠信教育，更會牽連家人蒙受他人指責。</a:t>
            </a:r>
          </a:p>
        </p:txBody>
      </p:sp>
    </p:spTree>
    <p:extLst>
      <p:ext uri="{BB962C8B-B14F-4D97-AF65-F5344CB8AC3E}">
        <p14:creationId xmlns:p14="http://schemas.microsoft.com/office/powerpoint/2010/main" val="185722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0">
            <a:extLst>
              <a:ext uri="{FF2B5EF4-FFF2-40B4-BE49-F238E27FC236}">
                <a16:creationId xmlns:a16="http://schemas.microsoft.com/office/drawing/2014/main" id="{3331F37A-4337-7EEB-D058-BE84A72EA522}"/>
              </a:ext>
            </a:extLst>
          </p:cNvPr>
          <p:cNvSpPr/>
          <p:nvPr/>
        </p:nvSpPr>
        <p:spPr>
          <a:xfrm>
            <a:off x="205996" y="886408"/>
            <a:ext cx="11780007" cy="5085184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en-US" altLang="zh-TW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3.</a:t>
            </a:r>
            <a:r>
              <a:rPr lang="zh-TW" altLang="en-US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於社會而言，消防區長的不當行為，耗費了廉政公署調查取證的時間，損耗了社會資源，亦讓紀律部隊的正面形象蒙羞，辜負了市民的期望，給澳門這一城市蒙羞。</a:t>
            </a: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en-US" altLang="zh-TW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4.</a:t>
            </a:r>
            <a:r>
              <a:rPr lang="zh-TW" altLang="en-US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於國家而言，澳門作為中國與葡語系國家溝通與交流的平台，作為中國的國際旅遊之都，消防區長的不良事跡亦有損我國形象，帶來負面影響。</a:t>
            </a:r>
          </a:p>
          <a:p>
            <a:pPr marL="342900" indent="-342900">
              <a:lnSpc>
                <a:spcPts val="4400"/>
              </a:lnSpc>
              <a:buFont typeface="Wingdings" panose="05000000000000000000" pitchFamily="2" charset="2"/>
              <a:buChar char="Ø"/>
            </a:pPr>
            <a:r>
              <a:rPr lang="zh-TW" altLang="en-US" sz="30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由此可見，失信行為危害之大，不能不引起我們的重視。</a:t>
            </a:r>
          </a:p>
        </p:txBody>
      </p:sp>
    </p:spTree>
    <p:extLst>
      <p:ext uri="{BB962C8B-B14F-4D97-AF65-F5344CB8AC3E}">
        <p14:creationId xmlns:p14="http://schemas.microsoft.com/office/powerpoint/2010/main" val="299986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5349" y="1060770"/>
            <a:ext cx="605127" cy="914401"/>
          </a:xfrm>
          <a:prstGeom prst="rect">
            <a:avLst/>
          </a:prstGeom>
        </p:spPr>
      </p:pic>
      <p:sp>
        <p:nvSpPr>
          <p:cNvPr id="19" name="Oval 6"/>
          <p:cNvSpPr/>
          <p:nvPr/>
        </p:nvSpPr>
        <p:spPr bwMode="auto">
          <a:xfrm>
            <a:off x="2134867" y="2883277"/>
            <a:ext cx="2101303" cy="2101303"/>
          </a:xfrm>
          <a:prstGeom prst="ellipse">
            <a:avLst/>
          </a:prstGeom>
          <a:solidFill>
            <a:srgbClr val="FF5855"/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0" name="AutoShape 9"/>
          <p:cNvSpPr/>
          <p:nvPr/>
        </p:nvSpPr>
        <p:spPr bwMode="auto">
          <a:xfrm>
            <a:off x="3601335" y="2740440"/>
            <a:ext cx="1303792" cy="1260941"/>
          </a:xfrm>
          <a:custGeom>
            <a:avLst/>
            <a:gdLst>
              <a:gd name="T0" fmla="*/ 13472 w 21600"/>
              <a:gd name="T1" fmla="*/ 15168 h 21600"/>
              <a:gd name="T2" fmla="*/ 12927 w 21600"/>
              <a:gd name="T3" fmla="*/ 13560 h 21600"/>
              <a:gd name="T4" fmla="*/ 14834 w 21600"/>
              <a:gd name="T5" fmla="*/ 9790 h 21600"/>
              <a:gd name="T6" fmla="*/ 15401 w 21600"/>
              <a:gd name="T7" fmla="*/ 6683 h 21600"/>
              <a:gd name="T8" fmla="*/ 10800 w 21600"/>
              <a:gd name="T9" fmla="*/ 0 h 21600"/>
              <a:gd name="T10" fmla="*/ 6199 w 21600"/>
              <a:gd name="T11" fmla="*/ 6683 h 21600"/>
              <a:gd name="T12" fmla="*/ 6766 w 21600"/>
              <a:gd name="T13" fmla="*/ 9790 h 21600"/>
              <a:gd name="T14" fmla="*/ 8673 w 21600"/>
              <a:gd name="T15" fmla="*/ 13560 h 21600"/>
              <a:gd name="T16" fmla="*/ 8128 w 21600"/>
              <a:gd name="T17" fmla="*/ 15168 h 21600"/>
              <a:gd name="T18" fmla="*/ 0 w 21600"/>
              <a:gd name="T19" fmla="*/ 21600 h 21600"/>
              <a:gd name="T20" fmla="*/ 21600 w 21600"/>
              <a:gd name="T21" fmla="*/ 21600 h 21600"/>
              <a:gd name="T22" fmla="*/ 13472 w 21600"/>
              <a:gd name="T23" fmla="*/ 15168 h 21600"/>
              <a:gd name="T24" fmla="*/ 13472 w 21600"/>
              <a:gd name="T25" fmla="*/ 15168 h 21600"/>
              <a:gd name="T26" fmla="*/ 13472 w 21600"/>
              <a:gd name="T27" fmla="*/ 1516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600" h="21600">
                <a:moveTo>
                  <a:pt x="13472" y="15168"/>
                </a:moveTo>
                <a:cubicBezTo>
                  <a:pt x="12939" y="15081"/>
                  <a:pt x="12927" y="13560"/>
                  <a:pt x="12927" y="13560"/>
                </a:cubicBezTo>
                <a:cubicBezTo>
                  <a:pt x="12927" y="13560"/>
                  <a:pt x="14493" y="11953"/>
                  <a:pt x="14834" y="9790"/>
                </a:cubicBezTo>
                <a:cubicBezTo>
                  <a:pt x="15752" y="9790"/>
                  <a:pt x="16319" y="7492"/>
                  <a:pt x="15401" y="6683"/>
                </a:cubicBezTo>
                <a:cubicBezTo>
                  <a:pt x="15439" y="5832"/>
                  <a:pt x="16581" y="0"/>
                  <a:pt x="10800" y="0"/>
                </a:cubicBezTo>
                <a:cubicBezTo>
                  <a:pt x="5019" y="0"/>
                  <a:pt x="6161" y="5832"/>
                  <a:pt x="6199" y="6683"/>
                </a:cubicBezTo>
                <a:cubicBezTo>
                  <a:pt x="5281" y="7492"/>
                  <a:pt x="5848" y="9790"/>
                  <a:pt x="6766" y="9790"/>
                </a:cubicBezTo>
                <a:cubicBezTo>
                  <a:pt x="7107" y="11953"/>
                  <a:pt x="8673" y="13560"/>
                  <a:pt x="8673" y="13560"/>
                </a:cubicBezTo>
                <a:cubicBezTo>
                  <a:pt x="8673" y="13560"/>
                  <a:pt x="8661" y="15081"/>
                  <a:pt x="8128" y="15168"/>
                </a:cubicBezTo>
                <a:cubicBezTo>
                  <a:pt x="6411" y="15452"/>
                  <a:pt x="0" y="18384"/>
                  <a:pt x="0" y="21600"/>
                </a:cubicBezTo>
                <a:lnTo>
                  <a:pt x="21600" y="21600"/>
                </a:lnTo>
                <a:cubicBezTo>
                  <a:pt x="21600" y="18384"/>
                  <a:pt x="15189" y="15452"/>
                  <a:pt x="13472" y="15168"/>
                </a:cubicBezTo>
                <a:cubicBezTo>
                  <a:pt x="13472" y="15168"/>
                  <a:pt x="13472" y="15168"/>
                  <a:pt x="13472" y="15168"/>
                </a:cubicBezTo>
                <a:close/>
                <a:moveTo>
                  <a:pt x="13472" y="15168"/>
                </a:moveTo>
              </a:path>
            </a:pathLst>
          </a:custGeom>
          <a:solidFill>
            <a:srgbClr val="6077B6"/>
          </a:solidFill>
          <a:ln w="762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3" name="Oval 6"/>
          <p:cNvSpPr/>
          <p:nvPr/>
        </p:nvSpPr>
        <p:spPr bwMode="auto">
          <a:xfrm>
            <a:off x="8001896" y="2882536"/>
            <a:ext cx="2101303" cy="2101303"/>
          </a:xfrm>
          <a:prstGeom prst="ellipse">
            <a:avLst/>
          </a:prstGeom>
          <a:solidFill>
            <a:srgbClr val="6BF4CD"/>
          </a:solidFill>
          <a:ln w="25400" cap="flat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4" name="AutoShape 15"/>
          <p:cNvSpPr/>
          <p:nvPr/>
        </p:nvSpPr>
        <p:spPr bwMode="auto">
          <a:xfrm>
            <a:off x="7349604" y="2723775"/>
            <a:ext cx="1304585" cy="1260147"/>
          </a:xfrm>
          <a:custGeom>
            <a:avLst/>
            <a:gdLst>
              <a:gd name="T0" fmla="*/ 13472 w 21600"/>
              <a:gd name="T1" fmla="*/ 15168 h 21600"/>
              <a:gd name="T2" fmla="*/ 12927 w 21600"/>
              <a:gd name="T3" fmla="*/ 13560 h 21600"/>
              <a:gd name="T4" fmla="*/ 14834 w 21600"/>
              <a:gd name="T5" fmla="*/ 9790 h 21600"/>
              <a:gd name="T6" fmla="*/ 15401 w 21600"/>
              <a:gd name="T7" fmla="*/ 6683 h 21600"/>
              <a:gd name="T8" fmla="*/ 10800 w 21600"/>
              <a:gd name="T9" fmla="*/ 0 h 21600"/>
              <a:gd name="T10" fmla="*/ 6199 w 21600"/>
              <a:gd name="T11" fmla="*/ 6683 h 21600"/>
              <a:gd name="T12" fmla="*/ 6766 w 21600"/>
              <a:gd name="T13" fmla="*/ 9790 h 21600"/>
              <a:gd name="T14" fmla="*/ 8673 w 21600"/>
              <a:gd name="T15" fmla="*/ 13560 h 21600"/>
              <a:gd name="T16" fmla="*/ 8128 w 21600"/>
              <a:gd name="T17" fmla="*/ 15168 h 21600"/>
              <a:gd name="T18" fmla="*/ 0 w 21600"/>
              <a:gd name="T19" fmla="*/ 21600 h 21600"/>
              <a:gd name="T20" fmla="*/ 21600 w 21600"/>
              <a:gd name="T21" fmla="*/ 21600 h 21600"/>
              <a:gd name="T22" fmla="*/ 13472 w 21600"/>
              <a:gd name="T23" fmla="*/ 15168 h 21600"/>
              <a:gd name="T24" fmla="*/ 13472 w 21600"/>
              <a:gd name="T25" fmla="*/ 15168 h 21600"/>
              <a:gd name="T26" fmla="*/ 13472 w 21600"/>
              <a:gd name="T27" fmla="*/ 1516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600" h="21600">
                <a:moveTo>
                  <a:pt x="13472" y="15168"/>
                </a:moveTo>
                <a:cubicBezTo>
                  <a:pt x="12939" y="15081"/>
                  <a:pt x="12927" y="13560"/>
                  <a:pt x="12927" y="13560"/>
                </a:cubicBezTo>
                <a:cubicBezTo>
                  <a:pt x="12927" y="13560"/>
                  <a:pt x="14493" y="11953"/>
                  <a:pt x="14834" y="9790"/>
                </a:cubicBezTo>
                <a:cubicBezTo>
                  <a:pt x="15752" y="9790"/>
                  <a:pt x="16319" y="7492"/>
                  <a:pt x="15401" y="6683"/>
                </a:cubicBezTo>
                <a:cubicBezTo>
                  <a:pt x="15439" y="5832"/>
                  <a:pt x="16581" y="0"/>
                  <a:pt x="10800" y="0"/>
                </a:cubicBezTo>
                <a:cubicBezTo>
                  <a:pt x="5019" y="0"/>
                  <a:pt x="6161" y="5832"/>
                  <a:pt x="6199" y="6683"/>
                </a:cubicBezTo>
                <a:cubicBezTo>
                  <a:pt x="5281" y="7492"/>
                  <a:pt x="5848" y="9790"/>
                  <a:pt x="6766" y="9790"/>
                </a:cubicBezTo>
                <a:cubicBezTo>
                  <a:pt x="7107" y="11953"/>
                  <a:pt x="8673" y="13560"/>
                  <a:pt x="8673" y="13560"/>
                </a:cubicBezTo>
                <a:cubicBezTo>
                  <a:pt x="8673" y="13560"/>
                  <a:pt x="8661" y="15081"/>
                  <a:pt x="8128" y="15168"/>
                </a:cubicBezTo>
                <a:cubicBezTo>
                  <a:pt x="6411" y="15452"/>
                  <a:pt x="0" y="18384"/>
                  <a:pt x="0" y="21600"/>
                </a:cubicBezTo>
                <a:lnTo>
                  <a:pt x="21600" y="21600"/>
                </a:lnTo>
                <a:cubicBezTo>
                  <a:pt x="21600" y="18384"/>
                  <a:pt x="15189" y="15452"/>
                  <a:pt x="13472" y="15168"/>
                </a:cubicBezTo>
                <a:cubicBezTo>
                  <a:pt x="13472" y="15168"/>
                  <a:pt x="13472" y="15168"/>
                  <a:pt x="13472" y="15168"/>
                </a:cubicBezTo>
                <a:close/>
                <a:moveTo>
                  <a:pt x="13472" y="15168"/>
                </a:moveTo>
              </a:path>
            </a:pathLst>
          </a:custGeom>
          <a:solidFill>
            <a:srgbClr val="6077B6"/>
          </a:solidFill>
          <a:ln w="762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7" name="Oval 10"/>
          <p:cNvSpPr/>
          <p:nvPr/>
        </p:nvSpPr>
        <p:spPr bwMode="auto">
          <a:xfrm>
            <a:off x="4924121" y="3526062"/>
            <a:ext cx="2348888" cy="2348888"/>
          </a:xfrm>
          <a:prstGeom prst="ellipse">
            <a:avLst/>
          </a:prstGeom>
          <a:solidFill>
            <a:srgbClr val="FDC873"/>
          </a:solidFill>
          <a:ln w="25400">
            <a:solidFill>
              <a:schemeClr val="tx1">
                <a:lumMod val="65000"/>
                <a:lumOff val="35000"/>
              </a:schemeClr>
            </a:solidFill>
            <a:miter lim="800000"/>
          </a:ln>
        </p:spPr>
        <p:txBody>
          <a:bodyPr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8" name="AutoShape 13"/>
          <p:cNvSpPr/>
          <p:nvPr/>
        </p:nvSpPr>
        <p:spPr bwMode="auto">
          <a:xfrm>
            <a:off x="4531317" y="5074265"/>
            <a:ext cx="1304585" cy="1260147"/>
          </a:xfrm>
          <a:custGeom>
            <a:avLst/>
            <a:gdLst>
              <a:gd name="T0" fmla="*/ 13472 w 21600"/>
              <a:gd name="T1" fmla="*/ 15168 h 21600"/>
              <a:gd name="T2" fmla="*/ 12927 w 21600"/>
              <a:gd name="T3" fmla="*/ 13560 h 21600"/>
              <a:gd name="T4" fmla="*/ 14834 w 21600"/>
              <a:gd name="T5" fmla="*/ 9790 h 21600"/>
              <a:gd name="T6" fmla="*/ 15401 w 21600"/>
              <a:gd name="T7" fmla="*/ 6683 h 21600"/>
              <a:gd name="T8" fmla="*/ 10800 w 21600"/>
              <a:gd name="T9" fmla="*/ 0 h 21600"/>
              <a:gd name="T10" fmla="*/ 6199 w 21600"/>
              <a:gd name="T11" fmla="*/ 6683 h 21600"/>
              <a:gd name="T12" fmla="*/ 6766 w 21600"/>
              <a:gd name="T13" fmla="*/ 9790 h 21600"/>
              <a:gd name="T14" fmla="*/ 8673 w 21600"/>
              <a:gd name="T15" fmla="*/ 13560 h 21600"/>
              <a:gd name="T16" fmla="*/ 8128 w 21600"/>
              <a:gd name="T17" fmla="*/ 15168 h 21600"/>
              <a:gd name="T18" fmla="*/ 0 w 21600"/>
              <a:gd name="T19" fmla="*/ 21600 h 21600"/>
              <a:gd name="T20" fmla="*/ 21600 w 21600"/>
              <a:gd name="T21" fmla="*/ 21600 h 21600"/>
              <a:gd name="T22" fmla="*/ 13472 w 21600"/>
              <a:gd name="T23" fmla="*/ 15168 h 21600"/>
              <a:gd name="T24" fmla="*/ 13472 w 21600"/>
              <a:gd name="T25" fmla="*/ 15168 h 21600"/>
              <a:gd name="T26" fmla="*/ 13472 w 21600"/>
              <a:gd name="T27" fmla="*/ 1516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600" h="21600">
                <a:moveTo>
                  <a:pt x="13472" y="15168"/>
                </a:moveTo>
                <a:cubicBezTo>
                  <a:pt x="12939" y="15081"/>
                  <a:pt x="12927" y="13560"/>
                  <a:pt x="12927" y="13560"/>
                </a:cubicBezTo>
                <a:cubicBezTo>
                  <a:pt x="12927" y="13560"/>
                  <a:pt x="14493" y="11953"/>
                  <a:pt x="14834" y="9790"/>
                </a:cubicBezTo>
                <a:cubicBezTo>
                  <a:pt x="15752" y="9790"/>
                  <a:pt x="16319" y="7492"/>
                  <a:pt x="15401" y="6683"/>
                </a:cubicBezTo>
                <a:cubicBezTo>
                  <a:pt x="15439" y="5832"/>
                  <a:pt x="16581" y="0"/>
                  <a:pt x="10800" y="0"/>
                </a:cubicBezTo>
                <a:cubicBezTo>
                  <a:pt x="5019" y="0"/>
                  <a:pt x="6161" y="5832"/>
                  <a:pt x="6199" y="6683"/>
                </a:cubicBezTo>
                <a:cubicBezTo>
                  <a:pt x="5281" y="7492"/>
                  <a:pt x="5848" y="9790"/>
                  <a:pt x="6766" y="9790"/>
                </a:cubicBezTo>
                <a:cubicBezTo>
                  <a:pt x="7107" y="11953"/>
                  <a:pt x="8673" y="13560"/>
                  <a:pt x="8673" y="13560"/>
                </a:cubicBezTo>
                <a:cubicBezTo>
                  <a:pt x="8673" y="13560"/>
                  <a:pt x="8661" y="15081"/>
                  <a:pt x="8128" y="15168"/>
                </a:cubicBezTo>
                <a:cubicBezTo>
                  <a:pt x="6411" y="15452"/>
                  <a:pt x="0" y="18384"/>
                  <a:pt x="0" y="21600"/>
                </a:cubicBezTo>
                <a:lnTo>
                  <a:pt x="21600" y="21600"/>
                </a:lnTo>
                <a:cubicBezTo>
                  <a:pt x="21600" y="18384"/>
                  <a:pt x="15189" y="15452"/>
                  <a:pt x="13472" y="15168"/>
                </a:cubicBezTo>
                <a:cubicBezTo>
                  <a:pt x="13472" y="15168"/>
                  <a:pt x="13472" y="15168"/>
                  <a:pt x="13472" y="15168"/>
                </a:cubicBezTo>
                <a:close/>
                <a:moveTo>
                  <a:pt x="13472" y="15168"/>
                </a:moveTo>
              </a:path>
            </a:pathLst>
          </a:custGeom>
          <a:solidFill>
            <a:srgbClr val="6077B6"/>
          </a:solidFill>
          <a:ln w="762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9" name="AutoShape 14"/>
          <p:cNvSpPr/>
          <p:nvPr/>
        </p:nvSpPr>
        <p:spPr bwMode="auto">
          <a:xfrm>
            <a:off x="5547846" y="5378192"/>
            <a:ext cx="989549" cy="956220"/>
          </a:xfrm>
          <a:custGeom>
            <a:avLst/>
            <a:gdLst>
              <a:gd name="T0" fmla="*/ 13472 w 21600"/>
              <a:gd name="T1" fmla="*/ 15168 h 21600"/>
              <a:gd name="T2" fmla="*/ 12927 w 21600"/>
              <a:gd name="T3" fmla="*/ 13560 h 21600"/>
              <a:gd name="T4" fmla="*/ 14834 w 21600"/>
              <a:gd name="T5" fmla="*/ 9790 h 21600"/>
              <a:gd name="T6" fmla="*/ 15401 w 21600"/>
              <a:gd name="T7" fmla="*/ 6683 h 21600"/>
              <a:gd name="T8" fmla="*/ 10800 w 21600"/>
              <a:gd name="T9" fmla="*/ 0 h 21600"/>
              <a:gd name="T10" fmla="*/ 6199 w 21600"/>
              <a:gd name="T11" fmla="*/ 6683 h 21600"/>
              <a:gd name="T12" fmla="*/ 6766 w 21600"/>
              <a:gd name="T13" fmla="*/ 9790 h 21600"/>
              <a:gd name="T14" fmla="*/ 8673 w 21600"/>
              <a:gd name="T15" fmla="*/ 13560 h 21600"/>
              <a:gd name="T16" fmla="*/ 8128 w 21600"/>
              <a:gd name="T17" fmla="*/ 15168 h 21600"/>
              <a:gd name="T18" fmla="*/ 0 w 21600"/>
              <a:gd name="T19" fmla="*/ 21600 h 21600"/>
              <a:gd name="T20" fmla="*/ 21600 w 21600"/>
              <a:gd name="T21" fmla="*/ 21600 h 21600"/>
              <a:gd name="T22" fmla="*/ 13472 w 21600"/>
              <a:gd name="T23" fmla="*/ 15168 h 21600"/>
              <a:gd name="T24" fmla="*/ 13472 w 21600"/>
              <a:gd name="T25" fmla="*/ 15168 h 21600"/>
              <a:gd name="T26" fmla="*/ 13472 w 21600"/>
              <a:gd name="T27" fmla="*/ 15168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600" h="21600">
                <a:moveTo>
                  <a:pt x="13472" y="15168"/>
                </a:moveTo>
                <a:cubicBezTo>
                  <a:pt x="12939" y="15081"/>
                  <a:pt x="12927" y="13560"/>
                  <a:pt x="12927" y="13560"/>
                </a:cubicBezTo>
                <a:cubicBezTo>
                  <a:pt x="12927" y="13560"/>
                  <a:pt x="14493" y="11953"/>
                  <a:pt x="14834" y="9790"/>
                </a:cubicBezTo>
                <a:cubicBezTo>
                  <a:pt x="15752" y="9790"/>
                  <a:pt x="16319" y="7492"/>
                  <a:pt x="15401" y="6683"/>
                </a:cubicBezTo>
                <a:cubicBezTo>
                  <a:pt x="15439" y="5832"/>
                  <a:pt x="16582" y="0"/>
                  <a:pt x="10800" y="0"/>
                </a:cubicBezTo>
                <a:cubicBezTo>
                  <a:pt x="5019" y="0"/>
                  <a:pt x="6161" y="5832"/>
                  <a:pt x="6199" y="6683"/>
                </a:cubicBezTo>
                <a:cubicBezTo>
                  <a:pt x="5281" y="7492"/>
                  <a:pt x="5848" y="9790"/>
                  <a:pt x="6766" y="9790"/>
                </a:cubicBezTo>
                <a:cubicBezTo>
                  <a:pt x="7107" y="11953"/>
                  <a:pt x="8673" y="13560"/>
                  <a:pt x="8673" y="13560"/>
                </a:cubicBezTo>
                <a:cubicBezTo>
                  <a:pt x="8673" y="13560"/>
                  <a:pt x="8661" y="15081"/>
                  <a:pt x="8128" y="15168"/>
                </a:cubicBezTo>
                <a:cubicBezTo>
                  <a:pt x="6411" y="15452"/>
                  <a:pt x="0" y="18384"/>
                  <a:pt x="0" y="21600"/>
                </a:cubicBezTo>
                <a:lnTo>
                  <a:pt x="21600" y="21600"/>
                </a:lnTo>
                <a:cubicBezTo>
                  <a:pt x="21600" y="18384"/>
                  <a:pt x="15189" y="15452"/>
                  <a:pt x="13472" y="15168"/>
                </a:cubicBezTo>
                <a:cubicBezTo>
                  <a:pt x="13472" y="15168"/>
                  <a:pt x="13472" y="15168"/>
                  <a:pt x="13472" y="15168"/>
                </a:cubicBezTo>
                <a:close/>
                <a:moveTo>
                  <a:pt x="13472" y="15168"/>
                </a:moveTo>
              </a:path>
            </a:pathLst>
          </a:custGeom>
          <a:solidFill>
            <a:srgbClr val="6077B6"/>
          </a:solidFill>
          <a:ln w="76200" cap="flat">
            <a:solidFill>
              <a:srgbClr val="FFFEFE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gency FB" panose="020B0503020202020204"/>
              <a:ea typeface="微软雅黑" panose="020B0503020204020204" pitchFamily="34" charset="-122"/>
              <a:cs typeface="+mn-cs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699EEBC-64C5-483A-9348-529045E7E5C5}"/>
              </a:ext>
            </a:extLst>
          </p:cNvPr>
          <p:cNvSpPr/>
          <p:nvPr/>
        </p:nvSpPr>
        <p:spPr>
          <a:xfrm>
            <a:off x="1030476" y="1020532"/>
            <a:ext cx="43396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分組情境討論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E5B52C4-F30A-439E-961E-2BD94AFFD379}"/>
              </a:ext>
            </a:extLst>
          </p:cNvPr>
          <p:cNvSpPr/>
          <p:nvPr/>
        </p:nvSpPr>
        <p:spPr>
          <a:xfrm>
            <a:off x="4892765" y="2113738"/>
            <a:ext cx="234711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6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5</a:t>
            </a:r>
            <a:r>
              <a:rPr kumimoji="0" lang="zh-CN" altLang="en-US" sz="66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pattFill prst="dkUpDiag">
                  <a:fgClr>
                    <a:srgbClr val="44546A"/>
                  </a:fgClr>
                  <a:bgClr>
                    <a:srgbClr val="44546A">
                      <a:lumMod val="20000"/>
                      <a:lumOff val="80000"/>
                    </a:srgbClr>
                  </a:bgClr>
                </a:patt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分鐘</a:t>
            </a:r>
            <a:endParaRPr kumimoji="0" lang="zh-TW" altLang="en-US" sz="66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pattFill prst="dkUpDiag">
                <a:fgClr>
                  <a:srgbClr val="44546A"/>
                </a:fgClr>
                <a:bgClr>
                  <a:srgbClr val="44546A">
                    <a:lumMod val="20000"/>
                    <a:lumOff val="80000"/>
                  </a:srgbClr>
                </a:bgClr>
              </a:patt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2" name="文本框 14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C78D19D6-D32B-4428-B11C-4E8A3133AE10}"/>
              </a:ext>
            </a:extLst>
          </p:cNvPr>
          <p:cNvSpPr txBox="1"/>
          <p:nvPr/>
        </p:nvSpPr>
        <p:spPr>
          <a:xfrm>
            <a:off x="4898605" y="21116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</a:rPr>
              <a:t>課堂發展</a:t>
            </a:r>
          </a:p>
        </p:txBody>
      </p:sp>
      <p:sp>
        <p:nvSpPr>
          <p:cNvPr id="13" name="文字方塊 12">
            <a:hlinkClick r:id="rId3"/>
            <a:extLst>
              <a:ext uri="{FF2B5EF4-FFF2-40B4-BE49-F238E27FC236}">
                <a16:creationId xmlns:a16="http://schemas.microsoft.com/office/drawing/2014/main" id="{662570C5-E427-4570-8422-6921B30B38C4}"/>
              </a:ext>
            </a:extLst>
          </p:cNvPr>
          <p:cNvSpPr txBox="1"/>
          <p:nvPr/>
        </p:nvSpPr>
        <p:spPr>
          <a:xfrm>
            <a:off x="6888655" y="1260541"/>
            <a:ext cx="471041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線上計時器</a:t>
            </a:r>
            <a:endParaRPr lang="en-US" altLang="zh-CN" sz="2000" dirty="0"/>
          </a:p>
          <a:p>
            <a:r>
              <a:rPr lang="zh-MO" altLang="en-US" sz="2000" dirty="0"/>
              <a:t>https://timer.onlinealarmkur.com/zh-tw/</a:t>
            </a:r>
          </a:p>
        </p:txBody>
      </p:sp>
    </p:spTree>
    <p:extLst>
      <p:ext uri="{BB962C8B-B14F-4D97-AF65-F5344CB8AC3E}">
        <p14:creationId xmlns:p14="http://schemas.microsoft.com/office/powerpoint/2010/main" val="3275154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3" grpId="0" animBg="1"/>
      <p:bldP spid="24" grpId="0" animBg="1"/>
      <p:bldP spid="27" grpId="0" animBg="1"/>
      <p:bldP spid="28" grpId="0" animBg="1"/>
      <p:bldP spid="29" grpId="0" animBg="1"/>
      <p:bldP spid="22" grpId="0"/>
      <p:bldP spid="2" grpId="0"/>
      <p:bldP spid="12" grpId="0"/>
      <p:bldP spid="1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>
            <a:off x="1599954" y="1949395"/>
            <a:ext cx="1208697" cy="1208697"/>
          </a:xfrm>
          <a:prstGeom prst="ellipse">
            <a:avLst/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800753" y="2169023"/>
            <a:ext cx="807097" cy="76944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5855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rPr>
              <a:t>01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5855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0" name="任意多边形 49"/>
          <p:cNvSpPr/>
          <p:nvPr/>
        </p:nvSpPr>
        <p:spPr>
          <a:xfrm>
            <a:off x="1084803" y="397520"/>
            <a:ext cx="2239000" cy="1551875"/>
          </a:xfrm>
          <a:custGeom>
            <a:avLst/>
            <a:gdLst>
              <a:gd name="connsiteX0" fmla="*/ 720763 w 2312895"/>
              <a:gd name="connsiteY0" fmla="*/ 1624405 h 1656678"/>
              <a:gd name="connsiteX1" fmla="*/ 0 w 2312895"/>
              <a:gd name="connsiteY1" fmla="*/ 398033 h 1656678"/>
              <a:gd name="connsiteX2" fmla="*/ 268942 w 2312895"/>
              <a:gd name="connsiteY2" fmla="*/ 0 h 1656678"/>
              <a:gd name="connsiteX3" fmla="*/ 2000923 w 2312895"/>
              <a:gd name="connsiteY3" fmla="*/ 0 h 1656678"/>
              <a:gd name="connsiteX4" fmla="*/ 2312895 w 2312895"/>
              <a:gd name="connsiteY4" fmla="*/ 376518 h 1656678"/>
              <a:gd name="connsiteX5" fmla="*/ 1602890 w 2312895"/>
              <a:gd name="connsiteY5" fmla="*/ 1656678 h 1656678"/>
              <a:gd name="connsiteX6" fmla="*/ 720763 w 2312895"/>
              <a:gd name="connsiteY6" fmla="*/ 1624405 h 1656678"/>
              <a:gd name="connsiteX0-1" fmla="*/ 720763 w 2332720"/>
              <a:gd name="connsiteY0-2" fmla="*/ 1624405 h 1656678"/>
              <a:gd name="connsiteX1-3" fmla="*/ 0 w 2332720"/>
              <a:gd name="connsiteY1-4" fmla="*/ 398033 h 1656678"/>
              <a:gd name="connsiteX2-5" fmla="*/ 268942 w 2332720"/>
              <a:gd name="connsiteY2-6" fmla="*/ 0 h 1656678"/>
              <a:gd name="connsiteX3-7" fmla="*/ 2000923 w 2332720"/>
              <a:gd name="connsiteY3-8" fmla="*/ 0 h 1656678"/>
              <a:gd name="connsiteX4-9" fmla="*/ 2312895 w 2332720"/>
              <a:gd name="connsiteY4-10" fmla="*/ 376518 h 1656678"/>
              <a:gd name="connsiteX5-11" fmla="*/ 1602890 w 2332720"/>
              <a:gd name="connsiteY5-12" fmla="*/ 1656678 h 1656678"/>
              <a:gd name="connsiteX6-13" fmla="*/ 720763 w 2332720"/>
              <a:gd name="connsiteY6-14" fmla="*/ 1624405 h 1656678"/>
              <a:gd name="connsiteX0-15" fmla="*/ 720763 w 2337099"/>
              <a:gd name="connsiteY0-16" fmla="*/ 1624457 h 1656730"/>
              <a:gd name="connsiteX1-17" fmla="*/ 0 w 2337099"/>
              <a:gd name="connsiteY1-18" fmla="*/ 398085 h 1656730"/>
              <a:gd name="connsiteX2-19" fmla="*/ 268942 w 2337099"/>
              <a:gd name="connsiteY2-20" fmla="*/ 52 h 1656730"/>
              <a:gd name="connsiteX3-21" fmla="*/ 2000923 w 2337099"/>
              <a:gd name="connsiteY3-22" fmla="*/ 52 h 1656730"/>
              <a:gd name="connsiteX4-23" fmla="*/ 2312895 w 2337099"/>
              <a:gd name="connsiteY4-24" fmla="*/ 376570 h 1656730"/>
              <a:gd name="connsiteX5-25" fmla="*/ 1602890 w 2337099"/>
              <a:gd name="connsiteY5-26" fmla="*/ 1656730 h 1656730"/>
              <a:gd name="connsiteX6-27" fmla="*/ 720763 w 2337099"/>
              <a:gd name="connsiteY6-28" fmla="*/ 1624457 h 1656730"/>
              <a:gd name="connsiteX0-29" fmla="*/ 720763 w 2345831"/>
              <a:gd name="connsiteY0-30" fmla="*/ 1625168 h 1657441"/>
              <a:gd name="connsiteX1-31" fmla="*/ 0 w 2345831"/>
              <a:gd name="connsiteY1-32" fmla="*/ 398796 h 1657441"/>
              <a:gd name="connsiteX2-33" fmla="*/ 268942 w 2345831"/>
              <a:gd name="connsiteY2-34" fmla="*/ 763 h 1657441"/>
              <a:gd name="connsiteX3-35" fmla="*/ 2000923 w 2345831"/>
              <a:gd name="connsiteY3-36" fmla="*/ 763 h 1657441"/>
              <a:gd name="connsiteX4-37" fmla="*/ 2312895 w 2345831"/>
              <a:gd name="connsiteY4-38" fmla="*/ 377281 h 1657441"/>
              <a:gd name="connsiteX5-39" fmla="*/ 1602890 w 2345831"/>
              <a:gd name="connsiteY5-40" fmla="*/ 1657441 h 1657441"/>
              <a:gd name="connsiteX6-41" fmla="*/ 720763 w 2345831"/>
              <a:gd name="connsiteY6-42" fmla="*/ 1625168 h 1657441"/>
              <a:gd name="connsiteX0-43" fmla="*/ 720763 w 2345831"/>
              <a:gd name="connsiteY0-44" fmla="*/ 1625168 h 1657441"/>
              <a:gd name="connsiteX1-45" fmla="*/ 0 w 2345831"/>
              <a:gd name="connsiteY1-46" fmla="*/ 398796 h 1657441"/>
              <a:gd name="connsiteX2-47" fmla="*/ 268942 w 2345831"/>
              <a:gd name="connsiteY2-48" fmla="*/ 763 h 1657441"/>
              <a:gd name="connsiteX3-49" fmla="*/ 2000923 w 2345831"/>
              <a:gd name="connsiteY3-50" fmla="*/ 763 h 1657441"/>
              <a:gd name="connsiteX4-51" fmla="*/ 2312895 w 2345831"/>
              <a:gd name="connsiteY4-52" fmla="*/ 377281 h 1657441"/>
              <a:gd name="connsiteX5-53" fmla="*/ 1602890 w 2345831"/>
              <a:gd name="connsiteY5-54" fmla="*/ 1657441 h 1657441"/>
              <a:gd name="connsiteX6-55" fmla="*/ 720763 w 2345831"/>
              <a:gd name="connsiteY6-56" fmla="*/ 1625168 h 1657441"/>
              <a:gd name="connsiteX0-57" fmla="*/ 766240 w 2391308"/>
              <a:gd name="connsiteY0-58" fmla="*/ 1625168 h 1657441"/>
              <a:gd name="connsiteX1-59" fmla="*/ 45477 w 2391308"/>
              <a:gd name="connsiteY1-60" fmla="*/ 398796 h 1657441"/>
              <a:gd name="connsiteX2-61" fmla="*/ 314419 w 2391308"/>
              <a:gd name="connsiteY2-62" fmla="*/ 763 h 1657441"/>
              <a:gd name="connsiteX3-63" fmla="*/ 2046400 w 2391308"/>
              <a:gd name="connsiteY3-64" fmla="*/ 763 h 1657441"/>
              <a:gd name="connsiteX4-65" fmla="*/ 2358372 w 2391308"/>
              <a:gd name="connsiteY4-66" fmla="*/ 377281 h 1657441"/>
              <a:gd name="connsiteX5-67" fmla="*/ 1648367 w 2391308"/>
              <a:gd name="connsiteY5-68" fmla="*/ 1657441 h 1657441"/>
              <a:gd name="connsiteX6-69" fmla="*/ 766240 w 2391308"/>
              <a:gd name="connsiteY6-70" fmla="*/ 1625168 h 1657441"/>
              <a:gd name="connsiteX0-71" fmla="*/ 766240 w 2391308"/>
              <a:gd name="connsiteY0-72" fmla="*/ 1625168 h 1657441"/>
              <a:gd name="connsiteX1-73" fmla="*/ 45477 w 2391308"/>
              <a:gd name="connsiteY1-74" fmla="*/ 398796 h 1657441"/>
              <a:gd name="connsiteX2-75" fmla="*/ 314419 w 2391308"/>
              <a:gd name="connsiteY2-76" fmla="*/ 763 h 1657441"/>
              <a:gd name="connsiteX3-77" fmla="*/ 2046400 w 2391308"/>
              <a:gd name="connsiteY3-78" fmla="*/ 763 h 1657441"/>
              <a:gd name="connsiteX4-79" fmla="*/ 2358372 w 2391308"/>
              <a:gd name="connsiteY4-80" fmla="*/ 377281 h 1657441"/>
              <a:gd name="connsiteX5-81" fmla="*/ 1648367 w 2391308"/>
              <a:gd name="connsiteY5-82" fmla="*/ 1657441 h 1657441"/>
              <a:gd name="connsiteX6-83" fmla="*/ 766240 w 2391308"/>
              <a:gd name="connsiteY6-84" fmla="*/ 1625168 h 1657441"/>
              <a:gd name="connsiteX0-85" fmla="*/ 766240 w 2391308"/>
              <a:gd name="connsiteY0-86" fmla="*/ 1625168 h 1657441"/>
              <a:gd name="connsiteX1-87" fmla="*/ 45477 w 2391308"/>
              <a:gd name="connsiteY1-88" fmla="*/ 398796 h 1657441"/>
              <a:gd name="connsiteX2-89" fmla="*/ 314419 w 2391308"/>
              <a:gd name="connsiteY2-90" fmla="*/ 763 h 1657441"/>
              <a:gd name="connsiteX3-91" fmla="*/ 2046400 w 2391308"/>
              <a:gd name="connsiteY3-92" fmla="*/ 763 h 1657441"/>
              <a:gd name="connsiteX4-93" fmla="*/ 2358372 w 2391308"/>
              <a:gd name="connsiteY4-94" fmla="*/ 377281 h 1657441"/>
              <a:gd name="connsiteX5-95" fmla="*/ 1648367 w 2391308"/>
              <a:gd name="connsiteY5-96" fmla="*/ 1657441 h 1657441"/>
              <a:gd name="connsiteX6-97" fmla="*/ 766240 w 2391308"/>
              <a:gd name="connsiteY6-98" fmla="*/ 1625168 h 1657441"/>
              <a:gd name="connsiteX0-99" fmla="*/ 755483 w 2391308"/>
              <a:gd name="connsiteY0-100" fmla="*/ 1625168 h 1657441"/>
              <a:gd name="connsiteX1-101" fmla="*/ 45477 w 2391308"/>
              <a:gd name="connsiteY1-102" fmla="*/ 398796 h 1657441"/>
              <a:gd name="connsiteX2-103" fmla="*/ 314419 w 2391308"/>
              <a:gd name="connsiteY2-104" fmla="*/ 763 h 1657441"/>
              <a:gd name="connsiteX3-105" fmla="*/ 2046400 w 2391308"/>
              <a:gd name="connsiteY3-106" fmla="*/ 763 h 1657441"/>
              <a:gd name="connsiteX4-107" fmla="*/ 2358372 w 2391308"/>
              <a:gd name="connsiteY4-108" fmla="*/ 377281 h 1657441"/>
              <a:gd name="connsiteX5-109" fmla="*/ 1648367 w 2391308"/>
              <a:gd name="connsiteY5-110" fmla="*/ 1657441 h 1657441"/>
              <a:gd name="connsiteX6-111" fmla="*/ 755483 w 2391308"/>
              <a:gd name="connsiteY6-112" fmla="*/ 1625168 h 1657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391308" h="1657441">
                <a:moveTo>
                  <a:pt x="755483" y="1625168"/>
                </a:moveTo>
                <a:lnTo>
                  <a:pt x="45477" y="398796"/>
                </a:lnTo>
                <a:cubicBezTo>
                  <a:pt x="-58513" y="201573"/>
                  <a:pt x="9619" y="-6408"/>
                  <a:pt x="314419" y="763"/>
                </a:cubicBezTo>
                <a:lnTo>
                  <a:pt x="2046400" y="763"/>
                </a:lnTo>
                <a:cubicBezTo>
                  <a:pt x="2322513" y="-13580"/>
                  <a:pt x="2458776" y="176472"/>
                  <a:pt x="2358372" y="377281"/>
                </a:cubicBezTo>
                <a:lnTo>
                  <a:pt x="1648367" y="1657441"/>
                </a:lnTo>
                <a:cubicBezTo>
                  <a:pt x="1472659" y="1496076"/>
                  <a:pt x="1092556" y="1366985"/>
                  <a:pt x="755483" y="1625168"/>
                </a:cubicBezTo>
                <a:close/>
              </a:path>
            </a:pathLst>
          </a:custGeom>
          <a:solidFill>
            <a:srgbClr val="FF5855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1650303" y="711792"/>
            <a:ext cx="1107996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</a:rPr>
              <a:t>情境一</a:t>
            </a:r>
          </a:p>
        </p:txBody>
      </p:sp>
      <p:sp>
        <p:nvSpPr>
          <p:cNvPr id="33" name="Rounded Rectangle 30">
            <a:extLst>
              <a:ext uri="{FF2B5EF4-FFF2-40B4-BE49-F238E27FC236}">
                <a16:creationId xmlns:a16="http://schemas.microsoft.com/office/drawing/2014/main" id="{4D0BBD50-590A-4C58-890C-A9A7961FEBDB}"/>
              </a:ext>
            </a:extLst>
          </p:cNvPr>
          <p:cNvSpPr/>
          <p:nvPr/>
        </p:nvSpPr>
        <p:spPr>
          <a:xfrm>
            <a:off x="419100" y="3598309"/>
            <a:ext cx="11506200" cy="3126395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ts val="3800"/>
              </a:lnSpc>
              <a:defRPr/>
            </a:pP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升上高中，許多同學都在努力豐富自己的閱歷，為升學做準備。因此班幹事競選異常激烈，由於班長職位競逐者較多，為體現公平，班主任以投票且票高者得的方式進行選舉。好友為提高勝率，承諾請投票給他的同學吃一餐麥當勞套餐。你本著誰當班長都一樣的想法，把票投給好友，並獲得一頓麥當勞套餐的獎賞。得到眾人“幫助”，最終好友也成功當選班長。事後，落選的同學感到選舉不公，而在網絡平台上抱怨，於是你忐忑不安</a:t>
            </a:r>
            <a:r>
              <a:rPr lang="en-US" altLang="zh-TW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TW" altLang="en-US" sz="24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你會怎麼處理？</a:t>
            </a:r>
            <a:endParaRPr kumimoji="0" lang="zh-TW" altLang="zh-MO" sz="4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4EE2DD6-18D2-9091-93F8-EC558D4A39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2091" y="891858"/>
            <a:ext cx="4250603" cy="2389784"/>
          </a:xfrm>
          <a:prstGeom prst="rect">
            <a:avLst/>
          </a:prstGeom>
        </p:spPr>
      </p:pic>
      <p:sp>
        <p:nvSpPr>
          <p:cNvPr id="6" name="AutoShape 6" descr="首頁- McDonald's">
            <a:extLst>
              <a:ext uri="{FF2B5EF4-FFF2-40B4-BE49-F238E27FC236}">
                <a16:creationId xmlns:a16="http://schemas.microsoft.com/office/drawing/2014/main" id="{FAFF4E62-3CAD-94B9-0B8B-3DE5B65205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MO" altLang="en-US"/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E9DDFF40-EA44-6241-B14E-492F2EAA90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198" y="118821"/>
            <a:ext cx="2628401" cy="321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3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041" y="995892"/>
            <a:ext cx="807673" cy="918063"/>
          </a:xfrm>
          <a:prstGeom prst="rect">
            <a:avLst/>
          </a:prstGeom>
        </p:spPr>
      </p:pic>
      <p:sp>
        <p:nvSpPr>
          <p:cNvPr id="58" name="Freeform 8"/>
          <p:cNvSpPr/>
          <p:nvPr/>
        </p:nvSpPr>
        <p:spPr bwMode="gray">
          <a:xfrm rot="1448142">
            <a:off x="10840564" y="1705876"/>
            <a:ext cx="480192" cy="416158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6077B6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Freeform 3"/>
          <p:cNvSpPr/>
          <p:nvPr/>
        </p:nvSpPr>
        <p:spPr bwMode="gray">
          <a:xfrm rot="1448142">
            <a:off x="10550218" y="217635"/>
            <a:ext cx="1423745" cy="1389826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6077B6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E380E6FF-3998-45A8-9CBD-30BFA065B8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9103358"/>
              </p:ext>
            </p:extLst>
          </p:nvPr>
        </p:nvGraphicFramePr>
        <p:xfrm>
          <a:off x="1651000" y="933936"/>
          <a:ext cx="8915400" cy="566041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28425">
                  <a:extLst>
                    <a:ext uri="{9D8B030D-6E8A-4147-A177-3AD203B41FA5}">
                      <a16:colId xmlns:a16="http://schemas.microsoft.com/office/drawing/2014/main" val="3140843092"/>
                    </a:ext>
                  </a:extLst>
                </a:gridCol>
                <a:gridCol w="2673775">
                  <a:extLst>
                    <a:ext uri="{9D8B030D-6E8A-4147-A177-3AD203B41FA5}">
                      <a16:colId xmlns:a16="http://schemas.microsoft.com/office/drawing/2014/main" val="4228925763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1512956438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324567125"/>
                    </a:ext>
                  </a:extLst>
                </a:gridCol>
              </a:tblGrid>
              <a:tr h="809668">
                <a:tc>
                  <a:txBody>
                    <a:bodyPr/>
                    <a:lstStyle/>
                    <a:p>
                      <a:r>
                        <a:rPr lang="zh-TW" sz="2800" kern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自己的問題</a:t>
                      </a:r>
                      <a:endParaRPr lang="zh-TW" sz="28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zh-TW" sz="2800" kern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處理事件的方法</a:t>
                      </a:r>
                      <a:endParaRPr lang="zh-TW" sz="28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zh-TW" sz="2800" kern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誠信危機警號</a:t>
                      </a:r>
                      <a:endParaRPr lang="zh-TW" sz="28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zh-TW" sz="2800" kern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後果</a:t>
                      </a:r>
                      <a:endParaRPr lang="zh-TW" sz="2800" kern="100" dirty="0"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6945250"/>
                  </a:ext>
                </a:extLst>
              </a:tr>
              <a:tr h="1713979">
                <a:tc rowSpan="3">
                  <a:txBody>
                    <a:bodyPr/>
                    <a:lstStyle/>
                    <a:p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lvl="1" indent="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  <a:tab pos="306070" algn="l"/>
                        </a:tabLst>
                      </a:pPr>
                      <a:endParaRPr lang="en-US" alt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264160" algn="l"/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7502983"/>
                  </a:ext>
                </a:extLst>
              </a:tr>
              <a:tr h="1903923">
                <a:tc vMerge="1">
                  <a:txBody>
                    <a:bodyPr/>
                    <a:lstStyle/>
                    <a:p>
                      <a:endParaRPr lang="zh-MO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6121251"/>
                  </a:ext>
                </a:extLst>
              </a:tr>
              <a:tr h="1232846">
                <a:tc vMerge="1">
                  <a:txBody>
                    <a:bodyPr/>
                    <a:lstStyle/>
                    <a:p>
                      <a:endParaRPr lang="zh-MO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05064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1501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椭圆 37"/>
          <p:cNvSpPr/>
          <p:nvPr/>
        </p:nvSpPr>
        <p:spPr>
          <a:xfrm rot="10800000">
            <a:off x="1143643" y="331823"/>
            <a:ext cx="1208697" cy="1208697"/>
          </a:xfrm>
          <a:prstGeom prst="ellipse">
            <a:avLst/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344441" y="551450"/>
            <a:ext cx="807097" cy="76944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DC873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rPr>
              <a:t>02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DC873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3" name="任意多边形 52"/>
          <p:cNvSpPr/>
          <p:nvPr/>
        </p:nvSpPr>
        <p:spPr>
          <a:xfrm rot="10800000">
            <a:off x="628491" y="1540520"/>
            <a:ext cx="2239000" cy="1551875"/>
          </a:xfrm>
          <a:custGeom>
            <a:avLst/>
            <a:gdLst>
              <a:gd name="connsiteX0" fmla="*/ 720763 w 2312895"/>
              <a:gd name="connsiteY0" fmla="*/ 1624405 h 1656678"/>
              <a:gd name="connsiteX1" fmla="*/ 0 w 2312895"/>
              <a:gd name="connsiteY1" fmla="*/ 398033 h 1656678"/>
              <a:gd name="connsiteX2" fmla="*/ 268942 w 2312895"/>
              <a:gd name="connsiteY2" fmla="*/ 0 h 1656678"/>
              <a:gd name="connsiteX3" fmla="*/ 2000923 w 2312895"/>
              <a:gd name="connsiteY3" fmla="*/ 0 h 1656678"/>
              <a:gd name="connsiteX4" fmla="*/ 2312895 w 2312895"/>
              <a:gd name="connsiteY4" fmla="*/ 376518 h 1656678"/>
              <a:gd name="connsiteX5" fmla="*/ 1602890 w 2312895"/>
              <a:gd name="connsiteY5" fmla="*/ 1656678 h 1656678"/>
              <a:gd name="connsiteX6" fmla="*/ 720763 w 2312895"/>
              <a:gd name="connsiteY6" fmla="*/ 1624405 h 1656678"/>
              <a:gd name="connsiteX0-1" fmla="*/ 720763 w 2332720"/>
              <a:gd name="connsiteY0-2" fmla="*/ 1624405 h 1656678"/>
              <a:gd name="connsiteX1-3" fmla="*/ 0 w 2332720"/>
              <a:gd name="connsiteY1-4" fmla="*/ 398033 h 1656678"/>
              <a:gd name="connsiteX2-5" fmla="*/ 268942 w 2332720"/>
              <a:gd name="connsiteY2-6" fmla="*/ 0 h 1656678"/>
              <a:gd name="connsiteX3-7" fmla="*/ 2000923 w 2332720"/>
              <a:gd name="connsiteY3-8" fmla="*/ 0 h 1656678"/>
              <a:gd name="connsiteX4-9" fmla="*/ 2312895 w 2332720"/>
              <a:gd name="connsiteY4-10" fmla="*/ 376518 h 1656678"/>
              <a:gd name="connsiteX5-11" fmla="*/ 1602890 w 2332720"/>
              <a:gd name="connsiteY5-12" fmla="*/ 1656678 h 1656678"/>
              <a:gd name="connsiteX6-13" fmla="*/ 720763 w 2332720"/>
              <a:gd name="connsiteY6-14" fmla="*/ 1624405 h 1656678"/>
              <a:gd name="connsiteX0-15" fmla="*/ 720763 w 2337099"/>
              <a:gd name="connsiteY0-16" fmla="*/ 1624457 h 1656730"/>
              <a:gd name="connsiteX1-17" fmla="*/ 0 w 2337099"/>
              <a:gd name="connsiteY1-18" fmla="*/ 398085 h 1656730"/>
              <a:gd name="connsiteX2-19" fmla="*/ 268942 w 2337099"/>
              <a:gd name="connsiteY2-20" fmla="*/ 52 h 1656730"/>
              <a:gd name="connsiteX3-21" fmla="*/ 2000923 w 2337099"/>
              <a:gd name="connsiteY3-22" fmla="*/ 52 h 1656730"/>
              <a:gd name="connsiteX4-23" fmla="*/ 2312895 w 2337099"/>
              <a:gd name="connsiteY4-24" fmla="*/ 376570 h 1656730"/>
              <a:gd name="connsiteX5-25" fmla="*/ 1602890 w 2337099"/>
              <a:gd name="connsiteY5-26" fmla="*/ 1656730 h 1656730"/>
              <a:gd name="connsiteX6-27" fmla="*/ 720763 w 2337099"/>
              <a:gd name="connsiteY6-28" fmla="*/ 1624457 h 1656730"/>
              <a:gd name="connsiteX0-29" fmla="*/ 720763 w 2345831"/>
              <a:gd name="connsiteY0-30" fmla="*/ 1625168 h 1657441"/>
              <a:gd name="connsiteX1-31" fmla="*/ 0 w 2345831"/>
              <a:gd name="connsiteY1-32" fmla="*/ 398796 h 1657441"/>
              <a:gd name="connsiteX2-33" fmla="*/ 268942 w 2345831"/>
              <a:gd name="connsiteY2-34" fmla="*/ 763 h 1657441"/>
              <a:gd name="connsiteX3-35" fmla="*/ 2000923 w 2345831"/>
              <a:gd name="connsiteY3-36" fmla="*/ 763 h 1657441"/>
              <a:gd name="connsiteX4-37" fmla="*/ 2312895 w 2345831"/>
              <a:gd name="connsiteY4-38" fmla="*/ 377281 h 1657441"/>
              <a:gd name="connsiteX5-39" fmla="*/ 1602890 w 2345831"/>
              <a:gd name="connsiteY5-40" fmla="*/ 1657441 h 1657441"/>
              <a:gd name="connsiteX6-41" fmla="*/ 720763 w 2345831"/>
              <a:gd name="connsiteY6-42" fmla="*/ 1625168 h 1657441"/>
              <a:gd name="connsiteX0-43" fmla="*/ 720763 w 2345831"/>
              <a:gd name="connsiteY0-44" fmla="*/ 1625168 h 1657441"/>
              <a:gd name="connsiteX1-45" fmla="*/ 0 w 2345831"/>
              <a:gd name="connsiteY1-46" fmla="*/ 398796 h 1657441"/>
              <a:gd name="connsiteX2-47" fmla="*/ 268942 w 2345831"/>
              <a:gd name="connsiteY2-48" fmla="*/ 763 h 1657441"/>
              <a:gd name="connsiteX3-49" fmla="*/ 2000923 w 2345831"/>
              <a:gd name="connsiteY3-50" fmla="*/ 763 h 1657441"/>
              <a:gd name="connsiteX4-51" fmla="*/ 2312895 w 2345831"/>
              <a:gd name="connsiteY4-52" fmla="*/ 377281 h 1657441"/>
              <a:gd name="connsiteX5-53" fmla="*/ 1602890 w 2345831"/>
              <a:gd name="connsiteY5-54" fmla="*/ 1657441 h 1657441"/>
              <a:gd name="connsiteX6-55" fmla="*/ 720763 w 2345831"/>
              <a:gd name="connsiteY6-56" fmla="*/ 1625168 h 1657441"/>
              <a:gd name="connsiteX0-57" fmla="*/ 766240 w 2391308"/>
              <a:gd name="connsiteY0-58" fmla="*/ 1625168 h 1657441"/>
              <a:gd name="connsiteX1-59" fmla="*/ 45477 w 2391308"/>
              <a:gd name="connsiteY1-60" fmla="*/ 398796 h 1657441"/>
              <a:gd name="connsiteX2-61" fmla="*/ 314419 w 2391308"/>
              <a:gd name="connsiteY2-62" fmla="*/ 763 h 1657441"/>
              <a:gd name="connsiteX3-63" fmla="*/ 2046400 w 2391308"/>
              <a:gd name="connsiteY3-64" fmla="*/ 763 h 1657441"/>
              <a:gd name="connsiteX4-65" fmla="*/ 2358372 w 2391308"/>
              <a:gd name="connsiteY4-66" fmla="*/ 377281 h 1657441"/>
              <a:gd name="connsiteX5-67" fmla="*/ 1648367 w 2391308"/>
              <a:gd name="connsiteY5-68" fmla="*/ 1657441 h 1657441"/>
              <a:gd name="connsiteX6-69" fmla="*/ 766240 w 2391308"/>
              <a:gd name="connsiteY6-70" fmla="*/ 1625168 h 1657441"/>
              <a:gd name="connsiteX0-71" fmla="*/ 766240 w 2391308"/>
              <a:gd name="connsiteY0-72" fmla="*/ 1625168 h 1657441"/>
              <a:gd name="connsiteX1-73" fmla="*/ 45477 w 2391308"/>
              <a:gd name="connsiteY1-74" fmla="*/ 398796 h 1657441"/>
              <a:gd name="connsiteX2-75" fmla="*/ 314419 w 2391308"/>
              <a:gd name="connsiteY2-76" fmla="*/ 763 h 1657441"/>
              <a:gd name="connsiteX3-77" fmla="*/ 2046400 w 2391308"/>
              <a:gd name="connsiteY3-78" fmla="*/ 763 h 1657441"/>
              <a:gd name="connsiteX4-79" fmla="*/ 2358372 w 2391308"/>
              <a:gd name="connsiteY4-80" fmla="*/ 377281 h 1657441"/>
              <a:gd name="connsiteX5-81" fmla="*/ 1648367 w 2391308"/>
              <a:gd name="connsiteY5-82" fmla="*/ 1657441 h 1657441"/>
              <a:gd name="connsiteX6-83" fmla="*/ 766240 w 2391308"/>
              <a:gd name="connsiteY6-84" fmla="*/ 1625168 h 1657441"/>
              <a:gd name="connsiteX0-85" fmla="*/ 766240 w 2391308"/>
              <a:gd name="connsiteY0-86" fmla="*/ 1625168 h 1657441"/>
              <a:gd name="connsiteX1-87" fmla="*/ 45477 w 2391308"/>
              <a:gd name="connsiteY1-88" fmla="*/ 398796 h 1657441"/>
              <a:gd name="connsiteX2-89" fmla="*/ 314419 w 2391308"/>
              <a:gd name="connsiteY2-90" fmla="*/ 763 h 1657441"/>
              <a:gd name="connsiteX3-91" fmla="*/ 2046400 w 2391308"/>
              <a:gd name="connsiteY3-92" fmla="*/ 763 h 1657441"/>
              <a:gd name="connsiteX4-93" fmla="*/ 2358372 w 2391308"/>
              <a:gd name="connsiteY4-94" fmla="*/ 377281 h 1657441"/>
              <a:gd name="connsiteX5-95" fmla="*/ 1648367 w 2391308"/>
              <a:gd name="connsiteY5-96" fmla="*/ 1657441 h 1657441"/>
              <a:gd name="connsiteX6-97" fmla="*/ 766240 w 2391308"/>
              <a:gd name="connsiteY6-98" fmla="*/ 1625168 h 1657441"/>
              <a:gd name="connsiteX0-99" fmla="*/ 755483 w 2391308"/>
              <a:gd name="connsiteY0-100" fmla="*/ 1625168 h 1657441"/>
              <a:gd name="connsiteX1-101" fmla="*/ 45477 w 2391308"/>
              <a:gd name="connsiteY1-102" fmla="*/ 398796 h 1657441"/>
              <a:gd name="connsiteX2-103" fmla="*/ 314419 w 2391308"/>
              <a:gd name="connsiteY2-104" fmla="*/ 763 h 1657441"/>
              <a:gd name="connsiteX3-105" fmla="*/ 2046400 w 2391308"/>
              <a:gd name="connsiteY3-106" fmla="*/ 763 h 1657441"/>
              <a:gd name="connsiteX4-107" fmla="*/ 2358372 w 2391308"/>
              <a:gd name="connsiteY4-108" fmla="*/ 377281 h 1657441"/>
              <a:gd name="connsiteX5-109" fmla="*/ 1648367 w 2391308"/>
              <a:gd name="connsiteY5-110" fmla="*/ 1657441 h 1657441"/>
              <a:gd name="connsiteX6-111" fmla="*/ 755483 w 2391308"/>
              <a:gd name="connsiteY6-112" fmla="*/ 1625168 h 1657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391308" h="1657441">
                <a:moveTo>
                  <a:pt x="755483" y="1625168"/>
                </a:moveTo>
                <a:lnTo>
                  <a:pt x="45477" y="398796"/>
                </a:lnTo>
                <a:cubicBezTo>
                  <a:pt x="-58513" y="201573"/>
                  <a:pt x="9619" y="-6408"/>
                  <a:pt x="314419" y="763"/>
                </a:cubicBezTo>
                <a:lnTo>
                  <a:pt x="2046400" y="763"/>
                </a:lnTo>
                <a:cubicBezTo>
                  <a:pt x="2322513" y="-13580"/>
                  <a:pt x="2458776" y="176472"/>
                  <a:pt x="2358372" y="377281"/>
                </a:cubicBezTo>
                <a:lnTo>
                  <a:pt x="1648367" y="1657441"/>
                </a:lnTo>
                <a:cubicBezTo>
                  <a:pt x="1472659" y="1496076"/>
                  <a:pt x="1092556" y="1366985"/>
                  <a:pt x="755483" y="1625168"/>
                </a:cubicBezTo>
                <a:close/>
              </a:path>
            </a:pathLst>
          </a:custGeom>
          <a:solidFill>
            <a:srgbClr val="FDC873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157582" y="2203494"/>
            <a:ext cx="1107996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</a:rPr>
              <a:t>情境二</a:t>
            </a:r>
          </a:p>
        </p:txBody>
      </p:sp>
      <p:sp>
        <p:nvSpPr>
          <p:cNvPr id="29" name="Rounded Rectangle 30">
            <a:extLst>
              <a:ext uri="{FF2B5EF4-FFF2-40B4-BE49-F238E27FC236}">
                <a16:creationId xmlns:a16="http://schemas.microsoft.com/office/drawing/2014/main" id="{265A02ED-5338-4A1D-B355-06AD92AF3867}"/>
              </a:ext>
            </a:extLst>
          </p:cNvPr>
          <p:cNvSpPr/>
          <p:nvPr/>
        </p:nvSpPr>
        <p:spPr>
          <a:xfrm>
            <a:off x="3068289" y="1320891"/>
            <a:ext cx="8787556" cy="4509120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進行一年一度的學生會會長選舉，姑媽的兒子是本次競選會長中資歷較淺的一人，當姑媽得知身為學生會幹事的你，在本次選舉中擔任計票員，因此拜託你在計票過程中虛報票數。最終姑媽兒子扭轉劣勢，險勝當選。事後，老師向你了解此事，你會怎麼處理？</a:t>
            </a:r>
            <a:endParaRPr lang="zh-TW" altLang="zh-MO" sz="32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050" name="Picture 2" descr="疑惑图图片-疑惑图素材-疑惑图插画-摄图新视界">
            <a:extLst>
              <a:ext uri="{FF2B5EF4-FFF2-40B4-BE49-F238E27FC236}">
                <a16:creationId xmlns:a16="http://schemas.microsoft.com/office/drawing/2014/main" id="{E0874502-41D0-B6B1-D81F-C1C6F5BD8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344" y="3351780"/>
            <a:ext cx="2675885" cy="314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513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041" y="995892"/>
            <a:ext cx="807673" cy="918063"/>
          </a:xfrm>
          <a:prstGeom prst="rect">
            <a:avLst/>
          </a:prstGeom>
        </p:spPr>
      </p:pic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E380E6FF-3998-45A8-9CBD-30BFA065B8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1645629"/>
              </p:ext>
            </p:extLst>
          </p:nvPr>
        </p:nvGraphicFramePr>
        <p:xfrm>
          <a:off x="1651000" y="933936"/>
          <a:ext cx="8915400" cy="566041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28425">
                  <a:extLst>
                    <a:ext uri="{9D8B030D-6E8A-4147-A177-3AD203B41FA5}">
                      <a16:colId xmlns:a16="http://schemas.microsoft.com/office/drawing/2014/main" val="3140843092"/>
                    </a:ext>
                  </a:extLst>
                </a:gridCol>
                <a:gridCol w="2673775">
                  <a:extLst>
                    <a:ext uri="{9D8B030D-6E8A-4147-A177-3AD203B41FA5}">
                      <a16:colId xmlns:a16="http://schemas.microsoft.com/office/drawing/2014/main" val="4228925763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1512956438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324567125"/>
                    </a:ext>
                  </a:extLst>
                </a:gridCol>
              </a:tblGrid>
              <a:tr h="80966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2800" b="1" kern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自己的問題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2800" b="1" kern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處理事件的方法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2800" b="1" kern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誠信危機警號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2800" b="1" kern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後果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6945250"/>
                  </a:ext>
                </a:extLst>
              </a:tr>
              <a:tr h="1713979">
                <a:tc rowSpan="3">
                  <a:txBody>
                    <a:bodyPr/>
                    <a:lstStyle/>
                    <a:p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lvl="1" indent="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  <a:tab pos="306070" algn="l"/>
                        </a:tabLst>
                      </a:pPr>
                      <a:endParaRPr lang="en-US" alt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264160" algn="l"/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7502983"/>
                  </a:ext>
                </a:extLst>
              </a:tr>
              <a:tr h="1903923">
                <a:tc vMerge="1">
                  <a:txBody>
                    <a:bodyPr/>
                    <a:lstStyle/>
                    <a:p>
                      <a:endParaRPr lang="zh-MO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6121251"/>
                  </a:ext>
                </a:extLst>
              </a:tr>
              <a:tr h="1232846">
                <a:tc vMerge="1">
                  <a:txBody>
                    <a:bodyPr/>
                    <a:lstStyle/>
                    <a:p>
                      <a:endParaRPr lang="zh-MO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0506443"/>
                  </a:ext>
                </a:extLst>
              </a:tr>
            </a:tbl>
          </a:graphicData>
        </a:graphic>
      </p:graphicFrame>
      <p:sp>
        <p:nvSpPr>
          <p:cNvPr id="6" name="Freeform 8">
            <a:extLst>
              <a:ext uri="{FF2B5EF4-FFF2-40B4-BE49-F238E27FC236}">
                <a16:creationId xmlns:a16="http://schemas.microsoft.com/office/drawing/2014/main" id="{B85AEB26-6B46-441A-BAA4-65802C4E056F}"/>
              </a:ext>
            </a:extLst>
          </p:cNvPr>
          <p:cNvSpPr/>
          <p:nvPr/>
        </p:nvSpPr>
        <p:spPr bwMode="gray">
          <a:xfrm rot="328192">
            <a:off x="11346983" y="1746501"/>
            <a:ext cx="533043" cy="522053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FF5855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1D10C6E9-B63C-4D04-A979-6448516389A5}"/>
              </a:ext>
            </a:extLst>
          </p:cNvPr>
          <p:cNvSpPr/>
          <p:nvPr/>
        </p:nvSpPr>
        <p:spPr bwMode="gray">
          <a:xfrm rot="328192">
            <a:off x="10531849" y="-70607"/>
            <a:ext cx="1580811" cy="1740174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FF5855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803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椭圆 40"/>
          <p:cNvSpPr/>
          <p:nvPr/>
        </p:nvSpPr>
        <p:spPr>
          <a:xfrm>
            <a:off x="7907295" y="1804777"/>
            <a:ext cx="1208697" cy="1208697"/>
          </a:xfrm>
          <a:prstGeom prst="ellipse">
            <a:avLst/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108094" y="2024405"/>
            <a:ext cx="807097" cy="769441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6077B6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rPr>
              <a:t>03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6077B6"/>
              </a:solidFill>
              <a:effectLst/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6" name="任意多边形 55"/>
          <p:cNvSpPr/>
          <p:nvPr/>
        </p:nvSpPr>
        <p:spPr>
          <a:xfrm>
            <a:off x="7392144" y="252902"/>
            <a:ext cx="2239000" cy="1551875"/>
          </a:xfrm>
          <a:custGeom>
            <a:avLst/>
            <a:gdLst>
              <a:gd name="connsiteX0" fmla="*/ 720763 w 2312895"/>
              <a:gd name="connsiteY0" fmla="*/ 1624405 h 1656678"/>
              <a:gd name="connsiteX1" fmla="*/ 0 w 2312895"/>
              <a:gd name="connsiteY1" fmla="*/ 398033 h 1656678"/>
              <a:gd name="connsiteX2" fmla="*/ 268942 w 2312895"/>
              <a:gd name="connsiteY2" fmla="*/ 0 h 1656678"/>
              <a:gd name="connsiteX3" fmla="*/ 2000923 w 2312895"/>
              <a:gd name="connsiteY3" fmla="*/ 0 h 1656678"/>
              <a:gd name="connsiteX4" fmla="*/ 2312895 w 2312895"/>
              <a:gd name="connsiteY4" fmla="*/ 376518 h 1656678"/>
              <a:gd name="connsiteX5" fmla="*/ 1602890 w 2312895"/>
              <a:gd name="connsiteY5" fmla="*/ 1656678 h 1656678"/>
              <a:gd name="connsiteX6" fmla="*/ 720763 w 2312895"/>
              <a:gd name="connsiteY6" fmla="*/ 1624405 h 1656678"/>
              <a:gd name="connsiteX0-1" fmla="*/ 720763 w 2332720"/>
              <a:gd name="connsiteY0-2" fmla="*/ 1624405 h 1656678"/>
              <a:gd name="connsiteX1-3" fmla="*/ 0 w 2332720"/>
              <a:gd name="connsiteY1-4" fmla="*/ 398033 h 1656678"/>
              <a:gd name="connsiteX2-5" fmla="*/ 268942 w 2332720"/>
              <a:gd name="connsiteY2-6" fmla="*/ 0 h 1656678"/>
              <a:gd name="connsiteX3-7" fmla="*/ 2000923 w 2332720"/>
              <a:gd name="connsiteY3-8" fmla="*/ 0 h 1656678"/>
              <a:gd name="connsiteX4-9" fmla="*/ 2312895 w 2332720"/>
              <a:gd name="connsiteY4-10" fmla="*/ 376518 h 1656678"/>
              <a:gd name="connsiteX5-11" fmla="*/ 1602890 w 2332720"/>
              <a:gd name="connsiteY5-12" fmla="*/ 1656678 h 1656678"/>
              <a:gd name="connsiteX6-13" fmla="*/ 720763 w 2332720"/>
              <a:gd name="connsiteY6-14" fmla="*/ 1624405 h 1656678"/>
              <a:gd name="connsiteX0-15" fmla="*/ 720763 w 2337099"/>
              <a:gd name="connsiteY0-16" fmla="*/ 1624457 h 1656730"/>
              <a:gd name="connsiteX1-17" fmla="*/ 0 w 2337099"/>
              <a:gd name="connsiteY1-18" fmla="*/ 398085 h 1656730"/>
              <a:gd name="connsiteX2-19" fmla="*/ 268942 w 2337099"/>
              <a:gd name="connsiteY2-20" fmla="*/ 52 h 1656730"/>
              <a:gd name="connsiteX3-21" fmla="*/ 2000923 w 2337099"/>
              <a:gd name="connsiteY3-22" fmla="*/ 52 h 1656730"/>
              <a:gd name="connsiteX4-23" fmla="*/ 2312895 w 2337099"/>
              <a:gd name="connsiteY4-24" fmla="*/ 376570 h 1656730"/>
              <a:gd name="connsiteX5-25" fmla="*/ 1602890 w 2337099"/>
              <a:gd name="connsiteY5-26" fmla="*/ 1656730 h 1656730"/>
              <a:gd name="connsiteX6-27" fmla="*/ 720763 w 2337099"/>
              <a:gd name="connsiteY6-28" fmla="*/ 1624457 h 1656730"/>
              <a:gd name="connsiteX0-29" fmla="*/ 720763 w 2345831"/>
              <a:gd name="connsiteY0-30" fmla="*/ 1625168 h 1657441"/>
              <a:gd name="connsiteX1-31" fmla="*/ 0 w 2345831"/>
              <a:gd name="connsiteY1-32" fmla="*/ 398796 h 1657441"/>
              <a:gd name="connsiteX2-33" fmla="*/ 268942 w 2345831"/>
              <a:gd name="connsiteY2-34" fmla="*/ 763 h 1657441"/>
              <a:gd name="connsiteX3-35" fmla="*/ 2000923 w 2345831"/>
              <a:gd name="connsiteY3-36" fmla="*/ 763 h 1657441"/>
              <a:gd name="connsiteX4-37" fmla="*/ 2312895 w 2345831"/>
              <a:gd name="connsiteY4-38" fmla="*/ 377281 h 1657441"/>
              <a:gd name="connsiteX5-39" fmla="*/ 1602890 w 2345831"/>
              <a:gd name="connsiteY5-40" fmla="*/ 1657441 h 1657441"/>
              <a:gd name="connsiteX6-41" fmla="*/ 720763 w 2345831"/>
              <a:gd name="connsiteY6-42" fmla="*/ 1625168 h 1657441"/>
              <a:gd name="connsiteX0-43" fmla="*/ 720763 w 2345831"/>
              <a:gd name="connsiteY0-44" fmla="*/ 1625168 h 1657441"/>
              <a:gd name="connsiteX1-45" fmla="*/ 0 w 2345831"/>
              <a:gd name="connsiteY1-46" fmla="*/ 398796 h 1657441"/>
              <a:gd name="connsiteX2-47" fmla="*/ 268942 w 2345831"/>
              <a:gd name="connsiteY2-48" fmla="*/ 763 h 1657441"/>
              <a:gd name="connsiteX3-49" fmla="*/ 2000923 w 2345831"/>
              <a:gd name="connsiteY3-50" fmla="*/ 763 h 1657441"/>
              <a:gd name="connsiteX4-51" fmla="*/ 2312895 w 2345831"/>
              <a:gd name="connsiteY4-52" fmla="*/ 377281 h 1657441"/>
              <a:gd name="connsiteX5-53" fmla="*/ 1602890 w 2345831"/>
              <a:gd name="connsiteY5-54" fmla="*/ 1657441 h 1657441"/>
              <a:gd name="connsiteX6-55" fmla="*/ 720763 w 2345831"/>
              <a:gd name="connsiteY6-56" fmla="*/ 1625168 h 1657441"/>
              <a:gd name="connsiteX0-57" fmla="*/ 766240 w 2391308"/>
              <a:gd name="connsiteY0-58" fmla="*/ 1625168 h 1657441"/>
              <a:gd name="connsiteX1-59" fmla="*/ 45477 w 2391308"/>
              <a:gd name="connsiteY1-60" fmla="*/ 398796 h 1657441"/>
              <a:gd name="connsiteX2-61" fmla="*/ 314419 w 2391308"/>
              <a:gd name="connsiteY2-62" fmla="*/ 763 h 1657441"/>
              <a:gd name="connsiteX3-63" fmla="*/ 2046400 w 2391308"/>
              <a:gd name="connsiteY3-64" fmla="*/ 763 h 1657441"/>
              <a:gd name="connsiteX4-65" fmla="*/ 2358372 w 2391308"/>
              <a:gd name="connsiteY4-66" fmla="*/ 377281 h 1657441"/>
              <a:gd name="connsiteX5-67" fmla="*/ 1648367 w 2391308"/>
              <a:gd name="connsiteY5-68" fmla="*/ 1657441 h 1657441"/>
              <a:gd name="connsiteX6-69" fmla="*/ 766240 w 2391308"/>
              <a:gd name="connsiteY6-70" fmla="*/ 1625168 h 1657441"/>
              <a:gd name="connsiteX0-71" fmla="*/ 766240 w 2391308"/>
              <a:gd name="connsiteY0-72" fmla="*/ 1625168 h 1657441"/>
              <a:gd name="connsiteX1-73" fmla="*/ 45477 w 2391308"/>
              <a:gd name="connsiteY1-74" fmla="*/ 398796 h 1657441"/>
              <a:gd name="connsiteX2-75" fmla="*/ 314419 w 2391308"/>
              <a:gd name="connsiteY2-76" fmla="*/ 763 h 1657441"/>
              <a:gd name="connsiteX3-77" fmla="*/ 2046400 w 2391308"/>
              <a:gd name="connsiteY3-78" fmla="*/ 763 h 1657441"/>
              <a:gd name="connsiteX4-79" fmla="*/ 2358372 w 2391308"/>
              <a:gd name="connsiteY4-80" fmla="*/ 377281 h 1657441"/>
              <a:gd name="connsiteX5-81" fmla="*/ 1648367 w 2391308"/>
              <a:gd name="connsiteY5-82" fmla="*/ 1657441 h 1657441"/>
              <a:gd name="connsiteX6-83" fmla="*/ 766240 w 2391308"/>
              <a:gd name="connsiteY6-84" fmla="*/ 1625168 h 1657441"/>
              <a:gd name="connsiteX0-85" fmla="*/ 766240 w 2391308"/>
              <a:gd name="connsiteY0-86" fmla="*/ 1625168 h 1657441"/>
              <a:gd name="connsiteX1-87" fmla="*/ 45477 w 2391308"/>
              <a:gd name="connsiteY1-88" fmla="*/ 398796 h 1657441"/>
              <a:gd name="connsiteX2-89" fmla="*/ 314419 w 2391308"/>
              <a:gd name="connsiteY2-90" fmla="*/ 763 h 1657441"/>
              <a:gd name="connsiteX3-91" fmla="*/ 2046400 w 2391308"/>
              <a:gd name="connsiteY3-92" fmla="*/ 763 h 1657441"/>
              <a:gd name="connsiteX4-93" fmla="*/ 2358372 w 2391308"/>
              <a:gd name="connsiteY4-94" fmla="*/ 377281 h 1657441"/>
              <a:gd name="connsiteX5-95" fmla="*/ 1648367 w 2391308"/>
              <a:gd name="connsiteY5-96" fmla="*/ 1657441 h 1657441"/>
              <a:gd name="connsiteX6-97" fmla="*/ 766240 w 2391308"/>
              <a:gd name="connsiteY6-98" fmla="*/ 1625168 h 1657441"/>
              <a:gd name="connsiteX0-99" fmla="*/ 755483 w 2391308"/>
              <a:gd name="connsiteY0-100" fmla="*/ 1625168 h 1657441"/>
              <a:gd name="connsiteX1-101" fmla="*/ 45477 w 2391308"/>
              <a:gd name="connsiteY1-102" fmla="*/ 398796 h 1657441"/>
              <a:gd name="connsiteX2-103" fmla="*/ 314419 w 2391308"/>
              <a:gd name="connsiteY2-104" fmla="*/ 763 h 1657441"/>
              <a:gd name="connsiteX3-105" fmla="*/ 2046400 w 2391308"/>
              <a:gd name="connsiteY3-106" fmla="*/ 763 h 1657441"/>
              <a:gd name="connsiteX4-107" fmla="*/ 2358372 w 2391308"/>
              <a:gd name="connsiteY4-108" fmla="*/ 377281 h 1657441"/>
              <a:gd name="connsiteX5-109" fmla="*/ 1648367 w 2391308"/>
              <a:gd name="connsiteY5-110" fmla="*/ 1657441 h 1657441"/>
              <a:gd name="connsiteX6-111" fmla="*/ 755483 w 2391308"/>
              <a:gd name="connsiteY6-112" fmla="*/ 1625168 h 165744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2391308" h="1657441">
                <a:moveTo>
                  <a:pt x="755483" y="1625168"/>
                </a:moveTo>
                <a:lnTo>
                  <a:pt x="45477" y="398796"/>
                </a:lnTo>
                <a:cubicBezTo>
                  <a:pt x="-58513" y="201573"/>
                  <a:pt x="9619" y="-6408"/>
                  <a:pt x="314419" y="763"/>
                </a:cubicBezTo>
                <a:lnTo>
                  <a:pt x="2046400" y="763"/>
                </a:lnTo>
                <a:cubicBezTo>
                  <a:pt x="2322513" y="-13580"/>
                  <a:pt x="2458776" y="176472"/>
                  <a:pt x="2358372" y="377281"/>
                </a:cubicBezTo>
                <a:lnTo>
                  <a:pt x="1648367" y="1657441"/>
                </a:lnTo>
                <a:cubicBezTo>
                  <a:pt x="1472659" y="1496076"/>
                  <a:pt x="1092556" y="1366985"/>
                  <a:pt x="755483" y="1625168"/>
                </a:cubicBezTo>
                <a:close/>
              </a:path>
            </a:pathLst>
          </a:custGeom>
          <a:solidFill>
            <a:srgbClr val="6077B6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7957644" y="567174"/>
            <a:ext cx="1107996" cy="461665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</a:rPr>
              <a:t>情境三</a:t>
            </a:r>
          </a:p>
        </p:txBody>
      </p:sp>
      <p:sp>
        <p:nvSpPr>
          <p:cNvPr id="29" name="Rounded Rectangle 30">
            <a:extLst>
              <a:ext uri="{FF2B5EF4-FFF2-40B4-BE49-F238E27FC236}">
                <a16:creationId xmlns:a16="http://schemas.microsoft.com/office/drawing/2014/main" id="{A9696934-23E6-4508-B05A-6D413FC5FBAA}"/>
              </a:ext>
            </a:extLst>
          </p:cNvPr>
          <p:cNvSpPr/>
          <p:nvPr/>
        </p:nvSpPr>
        <p:spPr>
          <a:xfrm>
            <a:off x="517492" y="404664"/>
            <a:ext cx="6480720" cy="6048672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學校舉辦</a:t>
            </a:r>
            <a:r>
              <a:rPr lang="zh-CN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班際早操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比賽，你身為體育科代表，放學後常常組織班上同學練習</a:t>
            </a:r>
            <a:r>
              <a:rPr lang="zh-CN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早操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，付出了許多時間和心血。你非常希望班級能獲得</a:t>
            </a:r>
            <a:r>
              <a:rPr lang="zh-CN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早操</a:t>
            </a:r>
            <a:r>
              <a:rPr lang="zh-TW" altLang="en-US" sz="2800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比賽冠軍，希望能獲得老師的稱讚與獎勵，希望能為高中生活留下美好回憶，為了確保萬無一失，同時擔任學校球隊隊長的你，勸說隊員在各自班級為自己拉票。最終你所在班級脫穎而出，奪得桂冠。</a:t>
            </a:r>
            <a:endParaRPr lang="zh-TW" altLang="zh-MO" sz="4400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3218C22C-B201-98CB-CEF0-EF772442E9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350" y="3053286"/>
            <a:ext cx="3812332" cy="340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8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2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9041" y="995892"/>
            <a:ext cx="807673" cy="918063"/>
          </a:xfrm>
          <a:prstGeom prst="rect">
            <a:avLst/>
          </a:prstGeom>
        </p:spPr>
      </p:pic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E380E6FF-3998-45A8-9CBD-30BFA065B8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530549"/>
              </p:ext>
            </p:extLst>
          </p:nvPr>
        </p:nvGraphicFramePr>
        <p:xfrm>
          <a:off x="1651000" y="933936"/>
          <a:ext cx="8915400" cy="566041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28425">
                  <a:extLst>
                    <a:ext uri="{9D8B030D-6E8A-4147-A177-3AD203B41FA5}">
                      <a16:colId xmlns:a16="http://schemas.microsoft.com/office/drawing/2014/main" val="3140843092"/>
                    </a:ext>
                  </a:extLst>
                </a:gridCol>
                <a:gridCol w="2673775">
                  <a:extLst>
                    <a:ext uri="{9D8B030D-6E8A-4147-A177-3AD203B41FA5}">
                      <a16:colId xmlns:a16="http://schemas.microsoft.com/office/drawing/2014/main" val="4228925763"/>
                    </a:ext>
                  </a:extLst>
                </a:gridCol>
                <a:gridCol w="2311400">
                  <a:extLst>
                    <a:ext uri="{9D8B030D-6E8A-4147-A177-3AD203B41FA5}">
                      <a16:colId xmlns:a16="http://schemas.microsoft.com/office/drawing/2014/main" val="1512956438"/>
                    </a:ext>
                  </a:extLst>
                </a:gridCol>
                <a:gridCol w="1701800">
                  <a:extLst>
                    <a:ext uri="{9D8B030D-6E8A-4147-A177-3AD203B41FA5}">
                      <a16:colId xmlns:a16="http://schemas.microsoft.com/office/drawing/2014/main" val="324567125"/>
                    </a:ext>
                  </a:extLst>
                </a:gridCol>
              </a:tblGrid>
              <a:tr h="80966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2800" b="1" kern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自己的問題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2800" b="1" kern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處理事件的方法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2800" b="1" kern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誠信危機警號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zh-TW" altLang="en-US" sz="2800" b="1" kern="0" dirty="0"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後果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16945250"/>
                  </a:ext>
                </a:extLst>
              </a:tr>
              <a:tr h="1713979">
                <a:tc rowSpan="3">
                  <a:txBody>
                    <a:bodyPr/>
                    <a:lstStyle/>
                    <a:p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lvl="1" indent="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None/>
                        <a:tabLst>
                          <a:tab pos="264160" algn="l"/>
                          <a:tab pos="306070" algn="l"/>
                        </a:tabLst>
                      </a:pPr>
                      <a:endParaRPr lang="en-US" alt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264160" algn="l"/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07502983"/>
                  </a:ext>
                </a:extLst>
              </a:tr>
              <a:tr h="1903923">
                <a:tc vMerge="1">
                  <a:txBody>
                    <a:bodyPr/>
                    <a:lstStyle/>
                    <a:p>
                      <a:endParaRPr lang="zh-MO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6121251"/>
                  </a:ext>
                </a:extLst>
              </a:tr>
              <a:tr h="1232846">
                <a:tc vMerge="1">
                  <a:txBody>
                    <a:bodyPr/>
                    <a:lstStyle/>
                    <a:p>
                      <a:endParaRPr lang="zh-MO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lvl="1" indent="-457200">
                        <a:buClr>
                          <a:srgbClr val="FF0000"/>
                        </a:buClr>
                        <a:buSzPts val="1200"/>
                        <a:buFont typeface="Wingdings" panose="05000000000000000000" pitchFamily="2" charset="2"/>
                        <a:buChar char="Ø"/>
                        <a:tabLst>
                          <a:tab pos="306070" algn="l"/>
                        </a:tabLst>
                      </a:pPr>
                      <a:endParaRPr lang="zh-TW" sz="26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0506443"/>
                  </a:ext>
                </a:extLst>
              </a:tr>
            </a:tbl>
          </a:graphicData>
        </a:graphic>
      </p:graphicFrame>
      <p:sp>
        <p:nvSpPr>
          <p:cNvPr id="8" name="Freeform 3">
            <a:extLst>
              <a:ext uri="{FF2B5EF4-FFF2-40B4-BE49-F238E27FC236}">
                <a16:creationId xmlns:a16="http://schemas.microsoft.com/office/drawing/2014/main" id="{3FE5C896-5631-4121-BECE-377FDDFCAE9E}"/>
              </a:ext>
            </a:extLst>
          </p:cNvPr>
          <p:cNvSpPr/>
          <p:nvPr/>
        </p:nvSpPr>
        <p:spPr bwMode="gray">
          <a:xfrm rot="1960988">
            <a:off x="10485885" y="63849"/>
            <a:ext cx="1580810" cy="1740174"/>
          </a:xfrm>
          <a:custGeom>
            <a:avLst/>
            <a:gdLst>
              <a:gd name="T0" fmla="*/ 2147483647 w 580"/>
              <a:gd name="T1" fmla="*/ 2147483647 h 638"/>
              <a:gd name="T2" fmla="*/ 2147483647 w 580"/>
              <a:gd name="T3" fmla="*/ 2147483647 h 638"/>
              <a:gd name="T4" fmla="*/ 2147483647 w 580"/>
              <a:gd name="T5" fmla="*/ 2147483647 h 638"/>
              <a:gd name="T6" fmla="*/ 2147483647 w 580"/>
              <a:gd name="T7" fmla="*/ 2147483647 h 638"/>
              <a:gd name="T8" fmla="*/ 2147483647 w 580"/>
              <a:gd name="T9" fmla="*/ 2147483647 h 638"/>
              <a:gd name="T10" fmla="*/ 2147483647 w 580"/>
              <a:gd name="T11" fmla="*/ 2147483647 h 638"/>
              <a:gd name="T12" fmla="*/ 2147483647 w 580"/>
              <a:gd name="T13" fmla="*/ 2147483647 h 638"/>
              <a:gd name="T14" fmla="*/ 2147483647 w 580"/>
              <a:gd name="T15" fmla="*/ 2147483647 h 638"/>
              <a:gd name="T16" fmla="*/ 2147483647 w 580"/>
              <a:gd name="T17" fmla="*/ 2147483647 h 638"/>
              <a:gd name="T18" fmla="*/ 2147483647 w 580"/>
              <a:gd name="T19" fmla="*/ 2147483647 h 638"/>
              <a:gd name="T20" fmla="*/ 2147483647 w 580"/>
              <a:gd name="T21" fmla="*/ 2147483647 h 63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580"/>
              <a:gd name="T34" fmla="*/ 0 h 638"/>
              <a:gd name="T35" fmla="*/ 580 w 580"/>
              <a:gd name="T36" fmla="*/ 638 h 63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580" h="638">
                <a:moveTo>
                  <a:pt x="35" y="421"/>
                </a:moveTo>
                <a:cubicBezTo>
                  <a:pt x="175" y="365"/>
                  <a:pt x="175" y="365"/>
                  <a:pt x="175" y="365"/>
                </a:cubicBezTo>
                <a:cubicBezTo>
                  <a:pt x="175" y="365"/>
                  <a:pt x="128" y="237"/>
                  <a:pt x="252" y="214"/>
                </a:cubicBezTo>
                <a:cubicBezTo>
                  <a:pt x="376" y="192"/>
                  <a:pt x="386" y="297"/>
                  <a:pt x="378" y="344"/>
                </a:cubicBezTo>
                <a:cubicBezTo>
                  <a:pt x="370" y="390"/>
                  <a:pt x="242" y="488"/>
                  <a:pt x="320" y="638"/>
                </a:cubicBezTo>
                <a:cubicBezTo>
                  <a:pt x="451" y="590"/>
                  <a:pt x="451" y="590"/>
                  <a:pt x="451" y="590"/>
                </a:cubicBezTo>
                <a:cubicBezTo>
                  <a:pt x="451" y="590"/>
                  <a:pt x="411" y="521"/>
                  <a:pt x="476" y="442"/>
                </a:cubicBezTo>
                <a:cubicBezTo>
                  <a:pt x="542" y="364"/>
                  <a:pt x="580" y="224"/>
                  <a:pt x="463" y="126"/>
                </a:cubicBezTo>
                <a:cubicBezTo>
                  <a:pt x="463" y="126"/>
                  <a:pt x="320" y="0"/>
                  <a:pt x="107" y="144"/>
                </a:cubicBezTo>
                <a:cubicBezTo>
                  <a:pt x="107" y="144"/>
                  <a:pt x="72" y="161"/>
                  <a:pt x="43" y="212"/>
                </a:cubicBezTo>
                <a:cubicBezTo>
                  <a:pt x="14" y="262"/>
                  <a:pt x="0" y="341"/>
                  <a:pt x="35" y="421"/>
                </a:cubicBezTo>
                <a:close/>
              </a:path>
            </a:pathLst>
          </a:custGeom>
          <a:solidFill>
            <a:srgbClr val="FDC873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EB7C0967-BFE5-47E3-83D1-FE9F6B6B9B7E}"/>
              </a:ext>
            </a:extLst>
          </p:cNvPr>
          <p:cNvSpPr/>
          <p:nvPr/>
        </p:nvSpPr>
        <p:spPr bwMode="gray">
          <a:xfrm rot="1960988">
            <a:off x="10716687" y="1882789"/>
            <a:ext cx="533042" cy="520220"/>
          </a:xfrm>
          <a:custGeom>
            <a:avLst/>
            <a:gdLst>
              <a:gd name="T0" fmla="*/ 0 w 463"/>
              <a:gd name="T1" fmla="*/ 2147483647 h 451"/>
              <a:gd name="T2" fmla="*/ 2147483647 w 463"/>
              <a:gd name="T3" fmla="*/ 2147483647 h 451"/>
              <a:gd name="T4" fmla="*/ 2147483647 w 463"/>
              <a:gd name="T5" fmla="*/ 2147483647 h 451"/>
              <a:gd name="T6" fmla="*/ 2147483647 w 463"/>
              <a:gd name="T7" fmla="*/ 0 h 451"/>
              <a:gd name="T8" fmla="*/ 0 w 463"/>
              <a:gd name="T9" fmla="*/ 2147483647 h 4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463"/>
              <a:gd name="T16" fmla="*/ 0 h 451"/>
              <a:gd name="T17" fmla="*/ 463 w 463"/>
              <a:gd name="T18" fmla="*/ 451 h 4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463" h="451">
                <a:moveTo>
                  <a:pt x="0" y="123"/>
                </a:moveTo>
                <a:lnTo>
                  <a:pt x="121" y="451"/>
                </a:lnTo>
                <a:lnTo>
                  <a:pt x="463" y="338"/>
                </a:lnTo>
                <a:lnTo>
                  <a:pt x="340" y="0"/>
                </a:lnTo>
                <a:lnTo>
                  <a:pt x="0" y="123"/>
                </a:lnTo>
                <a:close/>
              </a:path>
            </a:pathLst>
          </a:custGeom>
          <a:solidFill>
            <a:srgbClr val="FDC873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902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021" y="244307"/>
            <a:ext cx="807673" cy="918063"/>
          </a:xfrm>
          <a:prstGeom prst="rect">
            <a:avLst/>
          </a:prstGeom>
        </p:spPr>
      </p:pic>
      <p:sp>
        <p:nvSpPr>
          <p:cNvPr id="44" name="Oval 8"/>
          <p:cNvSpPr>
            <a:spLocks noChangeArrowheads="1"/>
          </p:cNvSpPr>
          <p:nvPr/>
        </p:nvSpPr>
        <p:spPr bwMode="auto">
          <a:xfrm rot="20700000">
            <a:off x="4982497" y="179868"/>
            <a:ext cx="1792288" cy="1792287"/>
          </a:xfrm>
          <a:prstGeom prst="ellipse">
            <a:avLst/>
          </a:prstGeom>
          <a:solidFill>
            <a:srgbClr val="6077B6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5" name="Freeform 22"/>
          <p:cNvSpPr>
            <a:spLocks noEditPoints="1"/>
          </p:cNvSpPr>
          <p:nvPr/>
        </p:nvSpPr>
        <p:spPr bwMode="auto">
          <a:xfrm>
            <a:off x="5578501" y="672784"/>
            <a:ext cx="608790" cy="714928"/>
          </a:xfrm>
          <a:custGeom>
            <a:avLst/>
            <a:gdLst>
              <a:gd name="T0" fmla="*/ 90 w 641"/>
              <a:gd name="T1" fmla="*/ 424 h 748"/>
              <a:gd name="T2" fmla="*/ 158 w 641"/>
              <a:gd name="T3" fmla="*/ 424 h 748"/>
              <a:gd name="T4" fmla="*/ 205 w 641"/>
              <a:gd name="T5" fmla="*/ 408 h 748"/>
              <a:gd name="T6" fmla="*/ 291 w 641"/>
              <a:gd name="T7" fmla="*/ 588 h 748"/>
              <a:gd name="T8" fmla="*/ 312 w 641"/>
              <a:gd name="T9" fmla="*/ 475 h 748"/>
              <a:gd name="T10" fmla="*/ 297 w 641"/>
              <a:gd name="T11" fmla="*/ 468 h 748"/>
              <a:gd name="T12" fmla="*/ 298 w 641"/>
              <a:gd name="T13" fmla="*/ 452 h 748"/>
              <a:gd name="T14" fmla="*/ 360 w 641"/>
              <a:gd name="T15" fmla="*/ 452 h 748"/>
              <a:gd name="T16" fmla="*/ 360 w 641"/>
              <a:gd name="T17" fmla="*/ 468 h 748"/>
              <a:gd name="T18" fmla="*/ 346 w 641"/>
              <a:gd name="T19" fmla="*/ 475 h 748"/>
              <a:gd name="T20" fmla="*/ 365 w 641"/>
              <a:gd name="T21" fmla="*/ 583 h 748"/>
              <a:gd name="T22" fmla="*/ 439 w 641"/>
              <a:gd name="T23" fmla="*/ 415 h 748"/>
              <a:gd name="T24" fmla="*/ 482 w 641"/>
              <a:gd name="T25" fmla="*/ 420 h 748"/>
              <a:gd name="T26" fmla="*/ 545 w 641"/>
              <a:gd name="T27" fmla="*/ 420 h 748"/>
              <a:gd name="T28" fmla="*/ 632 w 641"/>
              <a:gd name="T29" fmla="*/ 691 h 748"/>
              <a:gd name="T30" fmla="*/ 544 w 641"/>
              <a:gd name="T31" fmla="*/ 722 h 748"/>
              <a:gd name="T32" fmla="*/ 532 w 641"/>
              <a:gd name="T33" fmla="*/ 681 h 748"/>
              <a:gd name="T34" fmla="*/ 504 w 641"/>
              <a:gd name="T35" fmla="*/ 729 h 748"/>
              <a:gd name="T36" fmla="*/ 123 w 641"/>
              <a:gd name="T37" fmla="*/ 731 h 748"/>
              <a:gd name="T38" fmla="*/ 94 w 641"/>
              <a:gd name="T39" fmla="*/ 681 h 748"/>
              <a:gd name="T40" fmla="*/ 81 w 641"/>
              <a:gd name="T41" fmla="*/ 724 h 748"/>
              <a:gd name="T42" fmla="*/ 0 w 641"/>
              <a:gd name="T43" fmla="*/ 691 h 748"/>
              <a:gd name="T44" fmla="*/ 90 w 641"/>
              <a:gd name="T45" fmla="*/ 424 h 748"/>
              <a:gd name="T46" fmla="*/ 185 w 641"/>
              <a:gd name="T47" fmla="*/ 289 h 748"/>
              <a:gd name="T48" fmla="*/ 185 w 641"/>
              <a:gd name="T49" fmla="*/ 289 h 748"/>
              <a:gd name="T50" fmla="*/ 163 w 641"/>
              <a:gd name="T51" fmla="*/ 264 h 748"/>
              <a:gd name="T52" fmla="*/ 155 w 641"/>
              <a:gd name="T53" fmla="*/ 214 h 748"/>
              <a:gd name="T54" fmla="*/ 155 w 641"/>
              <a:gd name="T55" fmla="*/ 207 h 748"/>
              <a:gd name="T56" fmla="*/ 160 w 641"/>
              <a:gd name="T57" fmla="*/ 204 h 748"/>
              <a:gd name="T58" fmla="*/ 164 w 641"/>
              <a:gd name="T59" fmla="*/ 202 h 748"/>
              <a:gd name="T60" fmla="*/ 199 w 641"/>
              <a:gd name="T61" fmla="*/ 47 h 748"/>
              <a:gd name="T62" fmla="*/ 423 w 641"/>
              <a:gd name="T63" fmla="*/ 43 h 748"/>
              <a:gd name="T64" fmla="*/ 466 w 641"/>
              <a:gd name="T65" fmla="*/ 200 h 748"/>
              <a:gd name="T66" fmla="*/ 472 w 641"/>
              <a:gd name="T67" fmla="*/ 204 h 748"/>
              <a:gd name="T68" fmla="*/ 478 w 641"/>
              <a:gd name="T69" fmla="*/ 207 h 748"/>
              <a:gd name="T70" fmla="*/ 478 w 641"/>
              <a:gd name="T71" fmla="*/ 214 h 748"/>
              <a:gd name="T72" fmla="*/ 471 w 641"/>
              <a:gd name="T73" fmla="*/ 263 h 748"/>
              <a:gd name="T74" fmla="*/ 449 w 641"/>
              <a:gd name="T75" fmla="*/ 288 h 748"/>
              <a:gd name="T76" fmla="*/ 328 w 641"/>
              <a:gd name="T77" fmla="*/ 397 h 748"/>
              <a:gd name="T78" fmla="*/ 299 w 641"/>
              <a:gd name="T79" fmla="*/ 395 h 748"/>
              <a:gd name="T80" fmla="*/ 185 w 641"/>
              <a:gd name="T81" fmla="*/ 289 h 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1" h="748">
                <a:moveTo>
                  <a:pt x="90" y="424"/>
                </a:moveTo>
                <a:cubicBezTo>
                  <a:pt x="114" y="424"/>
                  <a:pt x="137" y="424"/>
                  <a:pt x="158" y="424"/>
                </a:cubicBezTo>
                <a:cubicBezTo>
                  <a:pt x="178" y="425"/>
                  <a:pt x="194" y="421"/>
                  <a:pt x="205" y="408"/>
                </a:cubicBezTo>
                <a:lnTo>
                  <a:pt x="291" y="588"/>
                </a:lnTo>
                <a:lnTo>
                  <a:pt x="312" y="475"/>
                </a:lnTo>
                <a:lnTo>
                  <a:pt x="297" y="468"/>
                </a:lnTo>
                <a:lnTo>
                  <a:pt x="298" y="452"/>
                </a:lnTo>
                <a:lnTo>
                  <a:pt x="360" y="452"/>
                </a:lnTo>
                <a:lnTo>
                  <a:pt x="360" y="468"/>
                </a:lnTo>
                <a:lnTo>
                  <a:pt x="346" y="475"/>
                </a:lnTo>
                <a:lnTo>
                  <a:pt x="365" y="583"/>
                </a:lnTo>
                <a:lnTo>
                  <a:pt x="439" y="415"/>
                </a:lnTo>
                <a:cubicBezTo>
                  <a:pt x="450" y="420"/>
                  <a:pt x="464" y="422"/>
                  <a:pt x="482" y="420"/>
                </a:cubicBezTo>
                <a:cubicBezTo>
                  <a:pt x="502" y="420"/>
                  <a:pt x="523" y="420"/>
                  <a:pt x="545" y="420"/>
                </a:cubicBezTo>
                <a:cubicBezTo>
                  <a:pt x="604" y="475"/>
                  <a:pt x="641" y="606"/>
                  <a:pt x="632" y="691"/>
                </a:cubicBezTo>
                <a:cubicBezTo>
                  <a:pt x="614" y="704"/>
                  <a:pt x="583" y="714"/>
                  <a:pt x="544" y="722"/>
                </a:cubicBezTo>
                <a:lnTo>
                  <a:pt x="532" y="681"/>
                </a:lnTo>
                <a:lnTo>
                  <a:pt x="504" y="729"/>
                </a:lnTo>
                <a:cubicBezTo>
                  <a:pt x="390" y="746"/>
                  <a:pt x="233" y="748"/>
                  <a:pt x="123" y="731"/>
                </a:cubicBezTo>
                <a:lnTo>
                  <a:pt x="94" y="681"/>
                </a:lnTo>
                <a:lnTo>
                  <a:pt x="81" y="724"/>
                </a:lnTo>
                <a:cubicBezTo>
                  <a:pt x="43" y="716"/>
                  <a:pt x="14" y="705"/>
                  <a:pt x="0" y="691"/>
                </a:cubicBezTo>
                <a:cubicBezTo>
                  <a:pt x="1" y="616"/>
                  <a:pt x="15" y="489"/>
                  <a:pt x="90" y="424"/>
                </a:cubicBezTo>
                <a:close/>
                <a:moveTo>
                  <a:pt x="185" y="289"/>
                </a:moveTo>
                <a:lnTo>
                  <a:pt x="185" y="289"/>
                </a:lnTo>
                <a:cubicBezTo>
                  <a:pt x="175" y="284"/>
                  <a:pt x="168" y="275"/>
                  <a:pt x="163" y="264"/>
                </a:cubicBezTo>
                <a:cubicBezTo>
                  <a:pt x="157" y="251"/>
                  <a:pt x="155" y="234"/>
                  <a:pt x="155" y="214"/>
                </a:cubicBezTo>
                <a:lnTo>
                  <a:pt x="155" y="207"/>
                </a:lnTo>
                <a:lnTo>
                  <a:pt x="160" y="204"/>
                </a:lnTo>
                <a:cubicBezTo>
                  <a:pt x="162" y="203"/>
                  <a:pt x="163" y="202"/>
                  <a:pt x="164" y="202"/>
                </a:cubicBezTo>
                <a:cubicBezTo>
                  <a:pt x="152" y="117"/>
                  <a:pt x="162" y="78"/>
                  <a:pt x="199" y="47"/>
                </a:cubicBezTo>
                <a:cubicBezTo>
                  <a:pt x="256" y="0"/>
                  <a:pt x="365" y="0"/>
                  <a:pt x="423" y="43"/>
                </a:cubicBezTo>
                <a:cubicBezTo>
                  <a:pt x="463" y="72"/>
                  <a:pt x="477" y="123"/>
                  <a:pt x="466" y="200"/>
                </a:cubicBezTo>
                <a:cubicBezTo>
                  <a:pt x="468" y="201"/>
                  <a:pt x="470" y="202"/>
                  <a:pt x="472" y="204"/>
                </a:cubicBezTo>
                <a:lnTo>
                  <a:pt x="478" y="207"/>
                </a:lnTo>
                <a:lnTo>
                  <a:pt x="478" y="214"/>
                </a:lnTo>
                <a:cubicBezTo>
                  <a:pt x="478" y="233"/>
                  <a:pt x="476" y="250"/>
                  <a:pt x="471" y="263"/>
                </a:cubicBezTo>
                <a:cubicBezTo>
                  <a:pt x="466" y="275"/>
                  <a:pt x="459" y="283"/>
                  <a:pt x="449" y="288"/>
                </a:cubicBezTo>
                <a:cubicBezTo>
                  <a:pt x="434" y="338"/>
                  <a:pt x="381" y="392"/>
                  <a:pt x="328" y="397"/>
                </a:cubicBezTo>
                <a:cubicBezTo>
                  <a:pt x="319" y="398"/>
                  <a:pt x="308" y="398"/>
                  <a:pt x="299" y="395"/>
                </a:cubicBezTo>
                <a:cubicBezTo>
                  <a:pt x="241" y="374"/>
                  <a:pt x="203" y="350"/>
                  <a:pt x="185" y="2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28E5DADA-60FB-4C16-B771-25E776A6D54A}"/>
              </a:ext>
            </a:extLst>
          </p:cNvPr>
          <p:cNvSpPr/>
          <p:nvPr/>
        </p:nvSpPr>
        <p:spPr>
          <a:xfrm>
            <a:off x="1494374" y="244307"/>
            <a:ext cx="2954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>
                  <a:solidFill>
                    <a:srgbClr val="44546A">
                      <a:lumMod val="75000"/>
                    </a:srgbClr>
                  </a:solidFill>
                  <a:prstDash val="solid"/>
                </a:ln>
                <a:solidFill>
                  <a:srgbClr val="6BF4CD"/>
                </a:solidFill>
                <a:effectLst>
                  <a:outerShdw dist="38100" dir="2640000" algn="bl" rotWithShape="0">
                    <a:srgbClr val="44546A">
                      <a:lumMod val="75000"/>
                    </a:srgbClr>
                  </a:outerShdw>
                </a:effectLst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  <a:cs typeface="+mn-cs"/>
              </a:rPr>
              <a:t>情境總結</a:t>
            </a:r>
            <a:endParaRPr kumimoji="0" lang="zh-TW" altLang="en-US" sz="5400" b="1" i="0" u="none" strike="noStrike" kern="1200" cap="none" spc="0" normalizeH="0" baseline="0" noProof="0" dirty="0">
              <a:ln w="12700">
                <a:solidFill>
                  <a:srgbClr val="44546A">
                    <a:lumMod val="75000"/>
                  </a:srgbClr>
                </a:solidFill>
                <a:prstDash val="solid"/>
              </a:ln>
              <a:solidFill>
                <a:srgbClr val="6BF4CD"/>
              </a:solidFill>
              <a:effectLst>
                <a:outerShdw dist="38100" dir="2640000" algn="bl" rotWithShape="0">
                  <a:srgbClr val="44546A">
                    <a:lumMod val="75000"/>
                  </a:srgbClr>
                </a:outerShdw>
              </a:effectLst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3" name="Rounded Rectangle 30">
            <a:extLst>
              <a:ext uri="{FF2B5EF4-FFF2-40B4-BE49-F238E27FC236}">
                <a16:creationId xmlns:a16="http://schemas.microsoft.com/office/drawing/2014/main" id="{B2BDDE4F-1092-4AA8-AED4-D502ECE80397}"/>
              </a:ext>
            </a:extLst>
          </p:cNvPr>
          <p:cNvSpPr/>
          <p:nvPr/>
        </p:nvSpPr>
        <p:spPr>
          <a:xfrm>
            <a:off x="622572" y="2206414"/>
            <a:ext cx="11264628" cy="4407279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TW" altLang="en-US" sz="3200" dirty="0">
                <a:solidFill>
                  <a:schemeClr val="tx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通過學習，我們都明白誠信的重要。但在現實生活中，當我們遇到抉擇時，誠信可能會與其他價值觀產生衝突，這便是“兩難情境”。這讓我們不得不從道德良知、法律法規、社會交際等方面進行考量。希望同學們進行抉擇及作出決定時，能多角度、多維度思考，權衡各方面利弊，作出情理兼備的誠信決定。</a:t>
            </a:r>
            <a:endParaRPr lang="zh-TW" altLang="zh-MO" sz="3200" dirty="0">
              <a:solidFill>
                <a:schemeClr val="tx1"/>
              </a:solidFill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3161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3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0966" y="678149"/>
            <a:ext cx="605127" cy="91440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956666" y="2133600"/>
            <a:ext cx="10511434" cy="4317230"/>
          </a:xfrm>
          <a:prstGeom prst="rect">
            <a:avLst/>
          </a:prstGeom>
          <a:noFill/>
          <a:ln w="25400">
            <a:solidFill>
              <a:schemeClr val="tx1">
                <a:lumMod val="65000"/>
                <a:lumOff val="3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r>
              <a:rPr lang="zh-TW" altLang="en-US" sz="3600" b="1" dirty="0">
                <a:solidFill>
                  <a:schemeClr val="tx1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本節課主要通過新聞時事探究的方式，進一步了解失信的影響與危害。繼而通過“兩難情境”討論，在矛盾衝突中堅守誠信，培養能作出情理兼備誠信決定的決斷力。同時，能深刻認識到誠信投票、廉潔選舉對於維護社會選舉的公平與公義的重要性。</a:t>
            </a:r>
            <a:endParaRPr kumimoji="0" lang="zh-TW" altLang="zh-MO" sz="5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4924005" y="863539"/>
            <a:ext cx="2646878" cy="677945"/>
          </a:xfrm>
          <a:prstGeom prst="roundRect">
            <a:avLst>
              <a:gd name="adj" fmla="val 50000"/>
            </a:avLst>
          </a:prstGeom>
          <a:solidFill>
            <a:srgbClr val="FF5855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gradFill>
                <a:gsLst>
                  <a:gs pos="90000">
                    <a:srgbClr val="C00000"/>
                  </a:gs>
                  <a:gs pos="30000">
                    <a:srgbClr val="FF3300"/>
                  </a:gs>
                </a:gsLst>
                <a:lin ang="5400000" scaled="1"/>
              </a:gra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文本框 14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BFF01AC1-7724-4995-906F-6FE6318F2C64}"/>
              </a:ext>
            </a:extLst>
          </p:cNvPr>
          <p:cNvSpPr txBox="1"/>
          <p:nvPr/>
        </p:nvSpPr>
        <p:spPr>
          <a:xfrm>
            <a:off x="4924005" y="787014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</a:rPr>
              <a:t>課堂總結</a:t>
            </a:r>
          </a:p>
        </p:txBody>
      </p:sp>
    </p:spTree>
    <p:extLst>
      <p:ext uri="{BB962C8B-B14F-4D97-AF65-F5344CB8AC3E}">
        <p14:creationId xmlns:p14="http://schemas.microsoft.com/office/powerpoint/2010/main" val="3774920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1390" y="1675993"/>
            <a:ext cx="581785" cy="95345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8479506" y="1051503"/>
            <a:ext cx="2899693" cy="1730961"/>
            <a:chOff x="2441450" y="2271285"/>
            <a:chExt cx="2899693" cy="1730961"/>
          </a:xfrm>
          <a:solidFill>
            <a:schemeClr val="bg1">
              <a:lumMod val="85000"/>
            </a:schemeClr>
          </a:solidFill>
        </p:grpSpPr>
        <p:sp>
          <p:nvSpPr>
            <p:cNvPr id="14" name="Freeform 71"/>
            <p:cNvSpPr/>
            <p:nvPr/>
          </p:nvSpPr>
          <p:spPr bwMode="auto">
            <a:xfrm flipH="1">
              <a:off x="2946129" y="2731694"/>
              <a:ext cx="436061" cy="332026"/>
            </a:xfrm>
            <a:custGeom>
              <a:avLst/>
              <a:gdLst>
                <a:gd name="T0" fmla="*/ 79 w 83"/>
                <a:gd name="T1" fmla="*/ 25 h 63"/>
                <a:gd name="T2" fmla="*/ 59 w 83"/>
                <a:gd name="T3" fmla="*/ 14 h 63"/>
                <a:gd name="T4" fmla="*/ 3 w 83"/>
                <a:gd name="T5" fmla="*/ 28 h 63"/>
                <a:gd name="T6" fmla="*/ 0 w 83"/>
                <a:gd name="T7" fmla="*/ 31 h 63"/>
                <a:gd name="T8" fmla="*/ 1 w 83"/>
                <a:gd name="T9" fmla="*/ 33 h 63"/>
                <a:gd name="T10" fmla="*/ 37 w 83"/>
                <a:gd name="T11" fmla="*/ 57 h 63"/>
                <a:gd name="T12" fmla="*/ 54 w 83"/>
                <a:gd name="T13" fmla="*/ 44 h 63"/>
                <a:gd name="T14" fmla="*/ 83 w 83"/>
                <a:gd name="T15" fmla="*/ 28 h 63"/>
                <a:gd name="T16" fmla="*/ 79 w 83"/>
                <a:gd name="T17" fmla="*/ 2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63">
                  <a:moveTo>
                    <a:pt x="79" y="25"/>
                  </a:moveTo>
                  <a:cubicBezTo>
                    <a:pt x="74" y="21"/>
                    <a:pt x="65" y="17"/>
                    <a:pt x="59" y="14"/>
                  </a:cubicBezTo>
                  <a:cubicBezTo>
                    <a:pt x="35" y="0"/>
                    <a:pt x="23" y="14"/>
                    <a:pt x="3" y="28"/>
                  </a:cubicBezTo>
                  <a:cubicBezTo>
                    <a:pt x="1" y="29"/>
                    <a:pt x="1" y="30"/>
                    <a:pt x="0" y="31"/>
                  </a:cubicBezTo>
                  <a:cubicBezTo>
                    <a:pt x="0" y="32"/>
                    <a:pt x="1" y="32"/>
                    <a:pt x="1" y="33"/>
                  </a:cubicBezTo>
                  <a:cubicBezTo>
                    <a:pt x="1" y="33"/>
                    <a:pt x="37" y="57"/>
                    <a:pt x="37" y="57"/>
                  </a:cubicBezTo>
                  <a:cubicBezTo>
                    <a:pt x="45" y="63"/>
                    <a:pt x="51" y="47"/>
                    <a:pt x="54" y="44"/>
                  </a:cubicBezTo>
                  <a:cubicBezTo>
                    <a:pt x="61" y="36"/>
                    <a:pt x="71" y="28"/>
                    <a:pt x="83" y="28"/>
                  </a:cubicBezTo>
                  <a:cubicBezTo>
                    <a:pt x="82" y="27"/>
                    <a:pt x="81" y="26"/>
                    <a:pt x="7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" name="Freeform 72"/>
            <p:cNvSpPr/>
            <p:nvPr/>
          </p:nvSpPr>
          <p:spPr bwMode="auto">
            <a:xfrm flipH="1">
              <a:off x="2441450" y="3006169"/>
              <a:ext cx="298824" cy="247913"/>
            </a:xfrm>
            <a:custGeom>
              <a:avLst/>
              <a:gdLst>
                <a:gd name="T0" fmla="*/ 48 w 57"/>
                <a:gd name="T1" fmla="*/ 46 h 47"/>
                <a:gd name="T2" fmla="*/ 53 w 57"/>
                <a:gd name="T3" fmla="*/ 47 h 47"/>
                <a:gd name="T4" fmla="*/ 54 w 57"/>
                <a:gd name="T5" fmla="*/ 42 h 47"/>
                <a:gd name="T6" fmla="*/ 55 w 57"/>
                <a:gd name="T7" fmla="*/ 36 h 47"/>
                <a:gd name="T8" fmla="*/ 57 w 57"/>
                <a:gd name="T9" fmla="*/ 19 h 47"/>
                <a:gd name="T10" fmla="*/ 57 w 57"/>
                <a:gd name="T11" fmla="*/ 18 h 47"/>
                <a:gd name="T12" fmla="*/ 46 w 57"/>
                <a:gd name="T13" fmla="*/ 15 h 47"/>
                <a:gd name="T14" fmla="*/ 16 w 57"/>
                <a:gd name="T15" fmla="*/ 1 h 47"/>
                <a:gd name="T16" fmla="*/ 13 w 57"/>
                <a:gd name="T17" fmla="*/ 1 h 47"/>
                <a:gd name="T18" fmla="*/ 11 w 57"/>
                <a:gd name="T19" fmla="*/ 2 h 47"/>
                <a:gd name="T20" fmla="*/ 0 w 57"/>
                <a:gd name="T21" fmla="*/ 25 h 47"/>
                <a:gd name="T22" fmla="*/ 0 w 57"/>
                <a:gd name="T23" fmla="*/ 27 h 47"/>
                <a:gd name="T24" fmla="*/ 2 w 57"/>
                <a:gd name="T25" fmla="*/ 29 h 47"/>
                <a:gd name="T26" fmla="*/ 28 w 57"/>
                <a:gd name="T27" fmla="*/ 41 h 47"/>
                <a:gd name="T28" fmla="*/ 48 w 57"/>
                <a:gd name="T29" fmla="*/ 4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47">
                  <a:moveTo>
                    <a:pt x="48" y="46"/>
                  </a:moveTo>
                  <a:cubicBezTo>
                    <a:pt x="49" y="46"/>
                    <a:pt x="51" y="47"/>
                    <a:pt x="53" y="47"/>
                  </a:cubicBezTo>
                  <a:cubicBezTo>
                    <a:pt x="53" y="47"/>
                    <a:pt x="54" y="43"/>
                    <a:pt x="54" y="42"/>
                  </a:cubicBezTo>
                  <a:cubicBezTo>
                    <a:pt x="54" y="40"/>
                    <a:pt x="54" y="38"/>
                    <a:pt x="55" y="36"/>
                  </a:cubicBezTo>
                  <a:cubicBezTo>
                    <a:pt x="55" y="31"/>
                    <a:pt x="57" y="25"/>
                    <a:pt x="57" y="19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54" y="16"/>
                    <a:pt x="49" y="17"/>
                    <a:pt x="46" y="15"/>
                  </a:cubicBezTo>
                  <a:cubicBezTo>
                    <a:pt x="35" y="11"/>
                    <a:pt x="26" y="6"/>
                    <a:pt x="16" y="1"/>
                  </a:cubicBezTo>
                  <a:cubicBezTo>
                    <a:pt x="15" y="1"/>
                    <a:pt x="14" y="0"/>
                    <a:pt x="13" y="1"/>
                  </a:cubicBezTo>
                  <a:cubicBezTo>
                    <a:pt x="12" y="1"/>
                    <a:pt x="11" y="1"/>
                    <a:pt x="11" y="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6"/>
                    <a:pt x="0" y="26"/>
                    <a:pt x="0" y="27"/>
                  </a:cubicBezTo>
                  <a:cubicBezTo>
                    <a:pt x="1" y="28"/>
                    <a:pt x="1" y="28"/>
                    <a:pt x="2" y="29"/>
                  </a:cubicBezTo>
                  <a:cubicBezTo>
                    <a:pt x="11" y="33"/>
                    <a:pt x="19" y="38"/>
                    <a:pt x="28" y="41"/>
                  </a:cubicBezTo>
                  <a:cubicBezTo>
                    <a:pt x="34" y="44"/>
                    <a:pt x="41" y="45"/>
                    <a:pt x="48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" name="Oval 73"/>
            <p:cNvSpPr>
              <a:spLocks noChangeArrowheads="1"/>
            </p:cNvSpPr>
            <p:nvPr/>
          </p:nvSpPr>
          <p:spPr bwMode="auto">
            <a:xfrm flipH="1">
              <a:off x="4648314" y="2271285"/>
              <a:ext cx="405072" cy="40728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7" name="Freeform 74"/>
            <p:cNvSpPr/>
            <p:nvPr/>
          </p:nvSpPr>
          <p:spPr bwMode="auto">
            <a:xfrm flipH="1">
              <a:off x="4353918" y="2621019"/>
              <a:ext cx="734884" cy="1381227"/>
            </a:xfrm>
            <a:custGeom>
              <a:avLst/>
              <a:gdLst>
                <a:gd name="T0" fmla="*/ 138 w 140"/>
                <a:gd name="T1" fmla="*/ 112 h 262"/>
                <a:gd name="T2" fmla="*/ 113 w 140"/>
                <a:gd name="T3" fmla="*/ 16 h 262"/>
                <a:gd name="T4" fmla="*/ 78 w 140"/>
                <a:gd name="T5" fmla="*/ 3 h 262"/>
                <a:gd name="T6" fmla="*/ 61 w 140"/>
                <a:gd name="T7" fmla="*/ 15 h 262"/>
                <a:gd name="T8" fmla="*/ 16 w 140"/>
                <a:gd name="T9" fmla="*/ 59 h 262"/>
                <a:gd name="T10" fmla="*/ 16 w 140"/>
                <a:gd name="T11" fmla="*/ 79 h 262"/>
                <a:gd name="T12" fmla="*/ 26 w 140"/>
                <a:gd name="T13" fmla="*/ 84 h 262"/>
                <a:gd name="T14" fmla="*/ 36 w 140"/>
                <a:gd name="T15" fmla="*/ 80 h 262"/>
                <a:gd name="T16" fmla="*/ 68 w 140"/>
                <a:gd name="T17" fmla="*/ 50 h 262"/>
                <a:gd name="T18" fmla="*/ 83 w 140"/>
                <a:gd name="T19" fmla="*/ 107 h 262"/>
                <a:gd name="T20" fmla="*/ 12 w 140"/>
                <a:gd name="T21" fmla="*/ 141 h 262"/>
                <a:gd name="T22" fmla="*/ 3 w 140"/>
                <a:gd name="T23" fmla="*/ 163 h 262"/>
                <a:gd name="T24" fmla="*/ 3 w 140"/>
                <a:gd name="T25" fmla="*/ 164 h 262"/>
                <a:gd name="T26" fmla="*/ 25 w 140"/>
                <a:gd name="T27" fmla="*/ 250 h 262"/>
                <a:gd name="T28" fmla="*/ 36 w 140"/>
                <a:gd name="T29" fmla="*/ 260 h 262"/>
                <a:gd name="T30" fmla="*/ 58 w 140"/>
                <a:gd name="T31" fmla="*/ 244 h 262"/>
                <a:gd name="T32" fmla="*/ 53 w 140"/>
                <a:gd name="T33" fmla="*/ 216 h 262"/>
                <a:gd name="T34" fmla="*/ 41 w 140"/>
                <a:gd name="T35" fmla="*/ 167 h 262"/>
                <a:gd name="T36" fmla="*/ 92 w 140"/>
                <a:gd name="T37" fmla="*/ 148 h 262"/>
                <a:gd name="T38" fmla="*/ 129 w 140"/>
                <a:gd name="T39" fmla="*/ 132 h 262"/>
                <a:gd name="T40" fmla="*/ 138 w 140"/>
                <a:gd name="T41" fmla="*/ 11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0" h="262">
                  <a:moveTo>
                    <a:pt x="138" y="112"/>
                  </a:moveTo>
                  <a:cubicBezTo>
                    <a:pt x="113" y="16"/>
                    <a:pt x="113" y="16"/>
                    <a:pt x="113" y="16"/>
                  </a:cubicBezTo>
                  <a:cubicBezTo>
                    <a:pt x="110" y="5"/>
                    <a:pt x="90" y="0"/>
                    <a:pt x="78" y="3"/>
                  </a:cubicBezTo>
                  <a:cubicBezTo>
                    <a:pt x="72" y="5"/>
                    <a:pt x="67" y="9"/>
                    <a:pt x="61" y="15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0" y="65"/>
                    <a:pt x="10" y="74"/>
                    <a:pt x="16" y="79"/>
                  </a:cubicBezTo>
                  <a:cubicBezTo>
                    <a:pt x="18" y="82"/>
                    <a:pt x="22" y="84"/>
                    <a:pt x="26" y="84"/>
                  </a:cubicBezTo>
                  <a:cubicBezTo>
                    <a:pt x="30" y="84"/>
                    <a:pt x="33" y="83"/>
                    <a:pt x="36" y="8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83" y="107"/>
                    <a:pt x="83" y="107"/>
                    <a:pt x="83" y="107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4" y="145"/>
                    <a:pt x="0" y="155"/>
                    <a:pt x="3" y="163"/>
                  </a:cubicBezTo>
                  <a:cubicBezTo>
                    <a:pt x="3" y="163"/>
                    <a:pt x="3" y="164"/>
                    <a:pt x="3" y="164"/>
                  </a:cubicBezTo>
                  <a:cubicBezTo>
                    <a:pt x="25" y="250"/>
                    <a:pt x="25" y="250"/>
                    <a:pt x="25" y="250"/>
                  </a:cubicBezTo>
                  <a:cubicBezTo>
                    <a:pt x="26" y="254"/>
                    <a:pt x="30" y="259"/>
                    <a:pt x="36" y="260"/>
                  </a:cubicBezTo>
                  <a:cubicBezTo>
                    <a:pt x="48" y="262"/>
                    <a:pt x="55" y="259"/>
                    <a:pt x="58" y="244"/>
                  </a:cubicBezTo>
                  <a:cubicBezTo>
                    <a:pt x="59" y="235"/>
                    <a:pt x="53" y="216"/>
                    <a:pt x="53" y="216"/>
                  </a:cubicBezTo>
                  <a:cubicBezTo>
                    <a:pt x="41" y="167"/>
                    <a:pt x="41" y="167"/>
                    <a:pt x="41" y="167"/>
                  </a:cubicBezTo>
                  <a:cubicBezTo>
                    <a:pt x="41" y="167"/>
                    <a:pt x="83" y="151"/>
                    <a:pt x="92" y="148"/>
                  </a:cubicBezTo>
                  <a:cubicBezTo>
                    <a:pt x="100" y="145"/>
                    <a:pt x="121" y="137"/>
                    <a:pt x="129" y="132"/>
                  </a:cubicBezTo>
                  <a:cubicBezTo>
                    <a:pt x="135" y="127"/>
                    <a:pt x="140" y="120"/>
                    <a:pt x="138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" name="Freeform 75"/>
            <p:cNvSpPr/>
            <p:nvPr/>
          </p:nvSpPr>
          <p:spPr bwMode="auto">
            <a:xfrm flipH="1">
              <a:off x="4874093" y="2747189"/>
              <a:ext cx="467050" cy="327599"/>
            </a:xfrm>
            <a:custGeom>
              <a:avLst/>
              <a:gdLst>
                <a:gd name="T0" fmla="*/ 8 w 89"/>
                <a:gd name="T1" fmla="*/ 27 h 62"/>
                <a:gd name="T2" fmla="*/ 4 w 89"/>
                <a:gd name="T3" fmla="*/ 8 h 62"/>
                <a:gd name="T4" fmla="*/ 4 w 89"/>
                <a:gd name="T5" fmla="*/ 8 h 62"/>
                <a:gd name="T6" fmla="*/ 23 w 89"/>
                <a:gd name="T7" fmla="*/ 4 h 62"/>
                <a:gd name="T8" fmla="*/ 81 w 89"/>
                <a:gd name="T9" fmla="*/ 35 h 62"/>
                <a:gd name="T10" fmla="*/ 85 w 89"/>
                <a:gd name="T11" fmla="*/ 54 h 62"/>
                <a:gd name="T12" fmla="*/ 85 w 89"/>
                <a:gd name="T13" fmla="*/ 54 h 62"/>
                <a:gd name="T14" fmla="*/ 66 w 89"/>
                <a:gd name="T15" fmla="*/ 58 h 62"/>
                <a:gd name="T16" fmla="*/ 8 w 89"/>
                <a:gd name="T17" fmla="*/ 27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9" h="62">
                  <a:moveTo>
                    <a:pt x="8" y="27"/>
                  </a:moveTo>
                  <a:cubicBezTo>
                    <a:pt x="2" y="23"/>
                    <a:pt x="0" y="14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8" y="2"/>
                    <a:pt x="17" y="0"/>
                    <a:pt x="23" y="4"/>
                  </a:cubicBezTo>
                  <a:cubicBezTo>
                    <a:pt x="81" y="35"/>
                    <a:pt x="81" y="35"/>
                    <a:pt x="81" y="35"/>
                  </a:cubicBezTo>
                  <a:cubicBezTo>
                    <a:pt x="87" y="39"/>
                    <a:pt x="89" y="48"/>
                    <a:pt x="85" y="54"/>
                  </a:cubicBezTo>
                  <a:cubicBezTo>
                    <a:pt x="85" y="54"/>
                    <a:pt x="85" y="54"/>
                    <a:pt x="85" y="54"/>
                  </a:cubicBezTo>
                  <a:cubicBezTo>
                    <a:pt x="81" y="60"/>
                    <a:pt x="72" y="62"/>
                    <a:pt x="66" y="58"/>
                  </a:cubicBezTo>
                  <a:lnTo>
                    <a:pt x="8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" name="Freeform 76"/>
            <p:cNvSpPr/>
            <p:nvPr/>
          </p:nvSpPr>
          <p:spPr bwMode="auto">
            <a:xfrm flipH="1">
              <a:off x="3953275" y="2625446"/>
              <a:ext cx="752592" cy="332026"/>
            </a:xfrm>
            <a:custGeom>
              <a:avLst/>
              <a:gdLst>
                <a:gd name="T0" fmla="*/ 11 w 143"/>
                <a:gd name="T1" fmla="*/ 28 h 63"/>
                <a:gd name="T2" fmla="*/ 3 w 143"/>
                <a:gd name="T3" fmla="*/ 10 h 63"/>
                <a:gd name="T4" fmla="*/ 3 w 143"/>
                <a:gd name="T5" fmla="*/ 10 h 63"/>
                <a:gd name="T6" fmla="*/ 21 w 143"/>
                <a:gd name="T7" fmla="*/ 3 h 63"/>
                <a:gd name="T8" fmla="*/ 132 w 143"/>
                <a:gd name="T9" fmla="*/ 34 h 63"/>
                <a:gd name="T10" fmla="*/ 140 w 143"/>
                <a:gd name="T11" fmla="*/ 52 h 63"/>
                <a:gd name="T12" fmla="*/ 140 w 143"/>
                <a:gd name="T13" fmla="*/ 52 h 63"/>
                <a:gd name="T14" fmla="*/ 122 w 143"/>
                <a:gd name="T15" fmla="*/ 60 h 63"/>
                <a:gd name="T16" fmla="*/ 11 w 143"/>
                <a:gd name="T17" fmla="*/ 2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3" h="63">
                  <a:moveTo>
                    <a:pt x="11" y="28"/>
                  </a:moveTo>
                  <a:cubicBezTo>
                    <a:pt x="4" y="25"/>
                    <a:pt x="0" y="17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6" y="3"/>
                    <a:pt x="14" y="0"/>
                    <a:pt x="21" y="3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39" y="37"/>
                    <a:pt x="143" y="45"/>
                    <a:pt x="140" y="52"/>
                  </a:cubicBezTo>
                  <a:cubicBezTo>
                    <a:pt x="140" y="52"/>
                    <a:pt x="140" y="52"/>
                    <a:pt x="140" y="52"/>
                  </a:cubicBezTo>
                  <a:cubicBezTo>
                    <a:pt x="137" y="59"/>
                    <a:pt x="129" y="63"/>
                    <a:pt x="122" y="60"/>
                  </a:cubicBezTo>
                  <a:lnTo>
                    <a:pt x="11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" name="Freeform 77"/>
            <p:cNvSpPr/>
            <p:nvPr/>
          </p:nvSpPr>
          <p:spPr bwMode="auto">
            <a:xfrm flipH="1">
              <a:off x="4075017" y="3094709"/>
              <a:ext cx="531241" cy="628635"/>
            </a:xfrm>
            <a:custGeom>
              <a:avLst/>
              <a:gdLst>
                <a:gd name="T0" fmla="*/ 95 w 101"/>
                <a:gd name="T1" fmla="*/ 85 h 119"/>
                <a:gd name="T2" fmla="*/ 92 w 101"/>
                <a:gd name="T3" fmla="*/ 112 h 119"/>
                <a:gd name="T4" fmla="*/ 92 w 101"/>
                <a:gd name="T5" fmla="*/ 112 h 119"/>
                <a:gd name="T6" fmla="*/ 65 w 101"/>
                <a:gd name="T7" fmla="*/ 109 h 119"/>
                <a:gd name="T8" fmla="*/ 7 w 101"/>
                <a:gd name="T9" fmla="*/ 33 h 119"/>
                <a:gd name="T10" fmla="*/ 10 w 101"/>
                <a:gd name="T11" fmla="*/ 6 h 119"/>
                <a:gd name="T12" fmla="*/ 10 w 101"/>
                <a:gd name="T13" fmla="*/ 6 h 119"/>
                <a:gd name="T14" fmla="*/ 37 w 101"/>
                <a:gd name="T15" fmla="*/ 10 h 119"/>
                <a:gd name="T16" fmla="*/ 95 w 101"/>
                <a:gd name="T17" fmla="*/ 85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1" h="119">
                  <a:moveTo>
                    <a:pt x="95" y="85"/>
                  </a:moveTo>
                  <a:cubicBezTo>
                    <a:pt x="101" y="94"/>
                    <a:pt x="100" y="106"/>
                    <a:pt x="92" y="112"/>
                  </a:cubicBezTo>
                  <a:cubicBezTo>
                    <a:pt x="92" y="112"/>
                    <a:pt x="92" y="112"/>
                    <a:pt x="92" y="112"/>
                  </a:cubicBezTo>
                  <a:cubicBezTo>
                    <a:pt x="83" y="119"/>
                    <a:pt x="71" y="117"/>
                    <a:pt x="65" y="109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0" y="25"/>
                    <a:pt x="2" y="13"/>
                    <a:pt x="10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9" y="0"/>
                    <a:pt x="30" y="1"/>
                    <a:pt x="37" y="10"/>
                  </a:cubicBezTo>
                  <a:lnTo>
                    <a:pt x="9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" name="Freeform 78"/>
            <p:cNvSpPr/>
            <p:nvPr/>
          </p:nvSpPr>
          <p:spPr bwMode="auto">
            <a:xfrm flipH="1">
              <a:off x="3681013" y="3532983"/>
              <a:ext cx="599861" cy="236846"/>
            </a:xfrm>
            <a:custGeom>
              <a:avLst/>
              <a:gdLst>
                <a:gd name="T0" fmla="*/ 99 w 114"/>
                <a:gd name="T1" fmla="*/ 12 h 45"/>
                <a:gd name="T2" fmla="*/ 113 w 114"/>
                <a:gd name="T3" fmla="*/ 30 h 45"/>
                <a:gd name="T4" fmla="*/ 113 w 114"/>
                <a:gd name="T5" fmla="*/ 30 h 45"/>
                <a:gd name="T6" fmla="*/ 95 w 114"/>
                <a:gd name="T7" fmla="*/ 44 h 45"/>
                <a:gd name="T8" fmla="*/ 15 w 114"/>
                <a:gd name="T9" fmla="*/ 33 h 45"/>
                <a:gd name="T10" fmla="*/ 2 w 114"/>
                <a:gd name="T11" fmla="*/ 15 h 45"/>
                <a:gd name="T12" fmla="*/ 2 w 114"/>
                <a:gd name="T13" fmla="*/ 15 h 45"/>
                <a:gd name="T14" fmla="*/ 20 w 114"/>
                <a:gd name="T15" fmla="*/ 1 h 45"/>
                <a:gd name="T16" fmla="*/ 99 w 114"/>
                <a:gd name="T17" fmla="*/ 1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45">
                  <a:moveTo>
                    <a:pt x="99" y="12"/>
                  </a:moveTo>
                  <a:cubicBezTo>
                    <a:pt x="108" y="13"/>
                    <a:pt x="114" y="21"/>
                    <a:pt x="113" y="30"/>
                  </a:cubicBezTo>
                  <a:cubicBezTo>
                    <a:pt x="113" y="30"/>
                    <a:pt x="113" y="30"/>
                    <a:pt x="113" y="30"/>
                  </a:cubicBezTo>
                  <a:cubicBezTo>
                    <a:pt x="112" y="39"/>
                    <a:pt x="104" y="45"/>
                    <a:pt x="95" y="44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7" y="32"/>
                    <a:pt x="0" y="24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3" y="6"/>
                    <a:pt x="11" y="0"/>
                    <a:pt x="20" y="1"/>
                  </a:cubicBezTo>
                  <a:lnTo>
                    <a:pt x="99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2" name="Freeform 79"/>
            <p:cNvSpPr>
              <a:spLocks noEditPoints="1"/>
            </p:cNvSpPr>
            <p:nvPr/>
          </p:nvSpPr>
          <p:spPr bwMode="auto">
            <a:xfrm flipH="1">
              <a:off x="3393257" y="2731694"/>
              <a:ext cx="712749" cy="752592"/>
            </a:xfrm>
            <a:custGeom>
              <a:avLst/>
              <a:gdLst>
                <a:gd name="T0" fmla="*/ 133 w 136"/>
                <a:gd name="T1" fmla="*/ 55 h 143"/>
                <a:gd name="T2" fmla="*/ 132 w 136"/>
                <a:gd name="T3" fmla="*/ 45 h 143"/>
                <a:gd name="T4" fmla="*/ 78 w 136"/>
                <a:gd name="T5" fmla="*/ 3 h 143"/>
                <a:gd name="T6" fmla="*/ 69 w 136"/>
                <a:gd name="T7" fmla="*/ 4 h 143"/>
                <a:gd name="T8" fmla="*/ 47 w 136"/>
                <a:gd name="T9" fmla="*/ 31 h 143"/>
                <a:gd name="T10" fmla="*/ 37 w 136"/>
                <a:gd name="T11" fmla="*/ 23 h 143"/>
                <a:gd name="T12" fmla="*/ 15 w 136"/>
                <a:gd name="T13" fmla="*/ 26 h 143"/>
                <a:gd name="T14" fmla="*/ 11 w 136"/>
                <a:gd name="T15" fmla="*/ 31 h 143"/>
                <a:gd name="T16" fmla="*/ 13 w 136"/>
                <a:gd name="T17" fmla="*/ 53 h 143"/>
                <a:gd name="T18" fmla="*/ 24 w 136"/>
                <a:gd name="T19" fmla="*/ 61 h 143"/>
                <a:gd name="T20" fmla="*/ 2 w 136"/>
                <a:gd name="T21" fmla="*/ 89 h 143"/>
                <a:gd name="T22" fmla="*/ 3 w 136"/>
                <a:gd name="T23" fmla="*/ 98 h 143"/>
                <a:gd name="T24" fmla="*/ 58 w 136"/>
                <a:gd name="T25" fmla="*/ 140 h 143"/>
                <a:gd name="T26" fmla="*/ 67 w 136"/>
                <a:gd name="T27" fmla="*/ 139 h 143"/>
                <a:gd name="T28" fmla="*/ 133 w 136"/>
                <a:gd name="T29" fmla="*/ 55 h 143"/>
                <a:gd name="T30" fmla="*/ 19 w 136"/>
                <a:gd name="T31" fmla="*/ 46 h 143"/>
                <a:gd name="T32" fmla="*/ 18 w 136"/>
                <a:gd name="T33" fmla="*/ 36 h 143"/>
                <a:gd name="T34" fmla="*/ 22 w 136"/>
                <a:gd name="T35" fmla="*/ 32 h 143"/>
                <a:gd name="T36" fmla="*/ 32 w 136"/>
                <a:gd name="T37" fmla="*/ 31 h 143"/>
                <a:gd name="T38" fmla="*/ 41 w 136"/>
                <a:gd name="T39" fmla="*/ 39 h 143"/>
                <a:gd name="T40" fmla="*/ 29 w 136"/>
                <a:gd name="T41" fmla="*/ 54 h 143"/>
                <a:gd name="T42" fmla="*/ 19 w 136"/>
                <a:gd name="T43" fmla="*/ 46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6" h="143">
                  <a:moveTo>
                    <a:pt x="133" y="55"/>
                  </a:moveTo>
                  <a:cubicBezTo>
                    <a:pt x="136" y="52"/>
                    <a:pt x="135" y="48"/>
                    <a:pt x="132" y="45"/>
                  </a:cubicBezTo>
                  <a:cubicBezTo>
                    <a:pt x="78" y="3"/>
                    <a:pt x="78" y="3"/>
                    <a:pt x="78" y="3"/>
                  </a:cubicBezTo>
                  <a:cubicBezTo>
                    <a:pt x="75" y="0"/>
                    <a:pt x="71" y="1"/>
                    <a:pt x="69" y="4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0" y="18"/>
                    <a:pt x="20" y="19"/>
                    <a:pt x="15" y="26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5" y="38"/>
                    <a:pt x="7" y="48"/>
                    <a:pt x="13" y="53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" y="89"/>
                    <a:pt x="2" y="89"/>
                    <a:pt x="2" y="89"/>
                  </a:cubicBezTo>
                  <a:cubicBezTo>
                    <a:pt x="0" y="91"/>
                    <a:pt x="1" y="96"/>
                    <a:pt x="3" y="98"/>
                  </a:cubicBezTo>
                  <a:cubicBezTo>
                    <a:pt x="58" y="140"/>
                    <a:pt x="58" y="140"/>
                    <a:pt x="58" y="140"/>
                  </a:cubicBezTo>
                  <a:cubicBezTo>
                    <a:pt x="60" y="143"/>
                    <a:pt x="65" y="142"/>
                    <a:pt x="67" y="139"/>
                  </a:cubicBezTo>
                  <a:lnTo>
                    <a:pt x="133" y="55"/>
                  </a:lnTo>
                  <a:close/>
                  <a:moveTo>
                    <a:pt x="19" y="46"/>
                  </a:moveTo>
                  <a:cubicBezTo>
                    <a:pt x="16" y="44"/>
                    <a:pt x="16" y="39"/>
                    <a:pt x="18" y="3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24" y="29"/>
                    <a:pt x="29" y="28"/>
                    <a:pt x="32" y="31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29" y="54"/>
                    <a:pt x="29" y="54"/>
                    <a:pt x="29" y="54"/>
                  </a:cubicBezTo>
                  <a:lnTo>
                    <a:pt x="19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3" name="Freeform 80"/>
            <p:cNvSpPr/>
            <p:nvPr/>
          </p:nvSpPr>
          <p:spPr bwMode="auto">
            <a:xfrm flipH="1">
              <a:off x="2552125" y="2751616"/>
              <a:ext cx="309891" cy="194788"/>
            </a:xfrm>
            <a:custGeom>
              <a:avLst/>
              <a:gdLst>
                <a:gd name="T0" fmla="*/ 38 w 59"/>
                <a:gd name="T1" fmla="*/ 2 h 37"/>
                <a:gd name="T2" fmla="*/ 36 w 59"/>
                <a:gd name="T3" fmla="*/ 3 h 37"/>
                <a:gd name="T4" fmla="*/ 27 w 59"/>
                <a:gd name="T5" fmla="*/ 6 h 37"/>
                <a:gd name="T6" fmla="*/ 15 w 59"/>
                <a:gd name="T7" fmla="*/ 5 h 37"/>
                <a:gd name="T8" fmla="*/ 9 w 59"/>
                <a:gd name="T9" fmla="*/ 0 h 37"/>
                <a:gd name="T10" fmla="*/ 0 w 59"/>
                <a:gd name="T11" fmla="*/ 2 h 37"/>
                <a:gd name="T12" fmla="*/ 0 w 59"/>
                <a:gd name="T13" fmla="*/ 7 h 37"/>
                <a:gd name="T14" fmla="*/ 32 w 59"/>
                <a:gd name="T15" fmla="*/ 35 h 37"/>
                <a:gd name="T16" fmla="*/ 54 w 59"/>
                <a:gd name="T17" fmla="*/ 33 h 37"/>
                <a:gd name="T18" fmla="*/ 59 w 59"/>
                <a:gd name="T19" fmla="*/ 32 h 37"/>
                <a:gd name="T20" fmla="*/ 38 w 59"/>
                <a:gd name="T21" fmla="*/ 2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37">
                  <a:moveTo>
                    <a:pt x="38" y="2"/>
                  </a:moveTo>
                  <a:cubicBezTo>
                    <a:pt x="37" y="3"/>
                    <a:pt x="36" y="3"/>
                    <a:pt x="36" y="3"/>
                  </a:cubicBezTo>
                  <a:cubicBezTo>
                    <a:pt x="33" y="4"/>
                    <a:pt x="30" y="5"/>
                    <a:pt x="27" y="6"/>
                  </a:cubicBezTo>
                  <a:cubicBezTo>
                    <a:pt x="23" y="6"/>
                    <a:pt x="18" y="6"/>
                    <a:pt x="15" y="5"/>
                  </a:cubicBezTo>
                  <a:cubicBezTo>
                    <a:pt x="12" y="4"/>
                    <a:pt x="10" y="2"/>
                    <a:pt x="9" y="0"/>
                  </a:cubicBezTo>
                  <a:cubicBezTo>
                    <a:pt x="6" y="1"/>
                    <a:pt x="3" y="2"/>
                    <a:pt x="0" y="2"/>
                  </a:cubicBezTo>
                  <a:cubicBezTo>
                    <a:pt x="0" y="4"/>
                    <a:pt x="0" y="5"/>
                    <a:pt x="0" y="7"/>
                  </a:cubicBezTo>
                  <a:cubicBezTo>
                    <a:pt x="3" y="21"/>
                    <a:pt x="19" y="33"/>
                    <a:pt x="32" y="35"/>
                  </a:cubicBezTo>
                  <a:cubicBezTo>
                    <a:pt x="39" y="37"/>
                    <a:pt x="47" y="36"/>
                    <a:pt x="54" y="33"/>
                  </a:cubicBezTo>
                  <a:cubicBezTo>
                    <a:pt x="56" y="33"/>
                    <a:pt x="57" y="32"/>
                    <a:pt x="59" y="32"/>
                  </a:cubicBezTo>
                  <a:cubicBezTo>
                    <a:pt x="51" y="23"/>
                    <a:pt x="44" y="12"/>
                    <a:pt x="3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4" name="Freeform 81"/>
            <p:cNvSpPr/>
            <p:nvPr/>
          </p:nvSpPr>
          <p:spPr bwMode="auto">
            <a:xfrm flipH="1">
              <a:off x="4048455" y="2472715"/>
              <a:ext cx="626423" cy="190361"/>
            </a:xfrm>
            <a:custGeom>
              <a:avLst/>
              <a:gdLst>
                <a:gd name="T0" fmla="*/ 63 w 119"/>
                <a:gd name="T1" fmla="*/ 17 h 36"/>
                <a:gd name="T2" fmla="*/ 6 w 119"/>
                <a:gd name="T3" fmla="*/ 28 h 36"/>
                <a:gd name="T4" fmla="*/ 0 w 119"/>
                <a:gd name="T5" fmla="*/ 26 h 36"/>
                <a:gd name="T6" fmla="*/ 91 w 119"/>
                <a:gd name="T7" fmla="*/ 6 h 36"/>
                <a:gd name="T8" fmla="*/ 116 w 119"/>
                <a:gd name="T9" fmla="*/ 11 h 36"/>
                <a:gd name="T10" fmla="*/ 119 w 119"/>
                <a:gd name="T11" fmla="*/ 30 h 36"/>
                <a:gd name="T12" fmla="*/ 103 w 119"/>
                <a:gd name="T13" fmla="*/ 36 h 36"/>
                <a:gd name="T14" fmla="*/ 63 w 119"/>
                <a:gd name="T15" fmla="*/ 17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" h="36">
                  <a:moveTo>
                    <a:pt x="63" y="17"/>
                  </a:moveTo>
                  <a:cubicBezTo>
                    <a:pt x="47" y="15"/>
                    <a:pt x="20" y="18"/>
                    <a:pt x="6" y="28"/>
                  </a:cubicBezTo>
                  <a:cubicBezTo>
                    <a:pt x="4" y="27"/>
                    <a:pt x="2" y="27"/>
                    <a:pt x="0" y="26"/>
                  </a:cubicBezTo>
                  <a:cubicBezTo>
                    <a:pt x="26" y="8"/>
                    <a:pt x="60" y="0"/>
                    <a:pt x="91" y="6"/>
                  </a:cubicBezTo>
                  <a:cubicBezTo>
                    <a:pt x="98" y="7"/>
                    <a:pt x="115" y="10"/>
                    <a:pt x="116" y="11"/>
                  </a:cubicBezTo>
                  <a:cubicBezTo>
                    <a:pt x="116" y="12"/>
                    <a:pt x="118" y="25"/>
                    <a:pt x="119" y="30"/>
                  </a:cubicBezTo>
                  <a:cubicBezTo>
                    <a:pt x="114" y="32"/>
                    <a:pt x="108" y="33"/>
                    <a:pt x="103" y="36"/>
                  </a:cubicBezTo>
                  <a:cubicBezTo>
                    <a:pt x="95" y="24"/>
                    <a:pt x="76" y="19"/>
                    <a:pt x="6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45" name="Rounded Rectangle 30">
            <a:extLst>
              <a:ext uri="{FF2B5EF4-FFF2-40B4-BE49-F238E27FC236}">
                <a16:creationId xmlns:a16="http://schemas.microsoft.com/office/drawing/2014/main" id="{5E643641-10DC-4C4A-8588-AFE77D8EEDB5}"/>
              </a:ext>
            </a:extLst>
          </p:cNvPr>
          <p:cNvSpPr/>
          <p:nvPr/>
        </p:nvSpPr>
        <p:spPr>
          <a:xfrm>
            <a:off x="493212" y="2935477"/>
            <a:ext cx="10885987" cy="1783908"/>
          </a:xfrm>
          <a:prstGeom prst="roundRect">
            <a:avLst>
              <a:gd name="adj" fmla="val 5228"/>
            </a:avLst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TW" altLang="zh-MO" sz="3600" b="1" dirty="0">
                <a:solidFill>
                  <a:srgbClr val="0000FF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請同學根據上節課佈置的誠信隨筆功課，上台分享個人對誠信的看法。</a:t>
            </a:r>
            <a:endParaRPr kumimoji="0" lang="zh-TW" altLang="zh-MO" sz="3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新細明體" panose="02020500000000000000" pitchFamily="18" charset="-120"/>
              <a:ea typeface="新細明體" panose="02020500000000000000" pitchFamily="18" charset="-120"/>
            </a:endParaRPr>
          </a:p>
        </p:txBody>
      </p:sp>
      <p:sp>
        <p:nvSpPr>
          <p:cNvPr id="27" name="圆角矩形 14">
            <a:extLst>
              <a:ext uri="{FF2B5EF4-FFF2-40B4-BE49-F238E27FC236}">
                <a16:creationId xmlns:a16="http://schemas.microsoft.com/office/drawing/2014/main" id="{35C95575-DC24-41D3-A1F4-A98B17615833}"/>
              </a:ext>
            </a:extLst>
          </p:cNvPr>
          <p:cNvSpPr/>
          <p:nvPr/>
        </p:nvSpPr>
        <p:spPr>
          <a:xfrm>
            <a:off x="5076405" y="1015939"/>
            <a:ext cx="2646878" cy="677945"/>
          </a:xfrm>
          <a:prstGeom prst="roundRect">
            <a:avLst>
              <a:gd name="adj" fmla="val 50000"/>
            </a:avLst>
          </a:prstGeom>
          <a:solidFill>
            <a:srgbClr val="FF5855"/>
          </a:solidFill>
          <a:ln w="254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gradFill>
                <a:gsLst>
                  <a:gs pos="90000">
                    <a:srgbClr val="C00000"/>
                  </a:gs>
                  <a:gs pos="30000">
                    <a:srgbClr val="FF3300"/>
                  </a:gs>
                </a:gsLst>
                <a:lin ang="5400000" scaled="1"/>
              </a:gra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8" name="文本框 14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>
            <a:extLst>
              <a:ext uri="{FF2B5EF4-FFF2-40B4-BE49-F238E27FC236}">
                <a16:creationId xmlns:a16="http://schemas.microsoft.com/office/drawing/2014/main" id="{4342C938-934C-4B0D-A67C-22E33708D934}"/>
              </a:ext>
            </a:extLst>
          </p:cNvPr>
          <p:cNvSpPr txBox="1"/>
          <p:nvPr/>
        </p:nvSpPr>
        <p:spPr>
          <a:xfrm>
            <a:off x="5076405" y="939414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新細明體" panose="02020500000000000000" pitchFamily="18" charset="-120"/>
                <a:ea typeface="新細明體" panose="02020500000000000000" pitchFamily="18" charset="-120"/>
              </a:rPr>
              <a:t>延伸活動</a:t>
            </a:r>
          </a:p>
        </p:txBody>
      </p:sp>
    </p:spTree>
    <p:extLst>
      <p:ext uri="{BB962C8B-B14F-4D97-AF65-F5344CB8AC3E}">
        <p14:creationId xmlns:p14="http://schemas.microsoft.com/office/powerpoint/2010/main" val="2724654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1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2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63469" y="1518198"/>
            <a:ext cx="2864612" cy="24666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977520" y="3984868"/>
            <a:ext cx="2236510" cy="707886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謝謝觀賞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主题​​">
  <a:themeElements>
    <a:clrScheme name="绿色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2760</Words>
  <Application>Microsoft Office PowerPoint</Application>
  <PresentationFormat>寬螢幕</PresentationFormat>
  <Paragraphs>157</Paragraphs>
  <Slides>42</Slides>
  <Notes>3</Notes>
  <HiddenSlides>0</HiddenSlides>
  <MMClips>1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42</vt:i4>
      </vt:variant>
    </vt:vector>
  </HeadingPairs>
  <TitlesOfParts>
    <vt:vector size="55" baseType="lpstr">
      <vt:lpstr>等线</vt:lpstr>
      <vt:lpstr>等线 Light</vt:lpstr>
      <vt:lpstr>微软雅黑</vt:lpstr>
      <vt:lpstr>新細明體</vt:lpstr>
      <vt:lpstr>標楷體</vt:lpstr>
      <vt:lpstr>Agency FB</vt:lpstr>
      <vt:lpstr>Aptos</vt:lpstr>
      <vt:lpstr>Arial</vt:lpstr>
      <vt:lpstr>Calibri</vt:lpstr>
      <vt:lpstr>Impact</vt:lpstr>
      <vt:lpstr>Times New Roman</vt:lpstr>
      <vt:lpstr>Wingdings</vt:lpstr>
      <vt:lpstr>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新图表制作</dc:title>
  <cp:lastModifiedBy>陳慧玄</cp:lastModifiedBy>
  <cp:revision>58</cp:revision>
  <dcterms:created xsi:type="dcterms:W3CDTF">2015-10-09T15:15:00Z</dcterms:created>
  <dcterms:modified xsi:type="dcterms:W3CDTF">2025-03-28T04:06:37Z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