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jpg!s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4630400" cy="8229600"/>
  <p:notesSz cx="8229600" cy="14630400"/>
  <p:embeddedFontLst>
    <p:embeddedFont>
      <p:font typeface="Exo" pitchFamily="2" charset="0"/>
      <p:regular r:id="rId16"/>
    </p:embeddedFont>
    <p:embeddedFont>
      <p:font typeface="Merriweather" pitchFamily="2" charset="0"/>
      <p:regular r:id="rId17"/>
      <p:bold r:id="rId18"/>
      <p:italic r:id="rId19"/>
      <p:boldItalic r:id="rId20"/>
    </p:embeddedFont>
  </p:embeddedFontLst>
  <p:defaultTextStyle>
    <a:defPPr>
      <a:defRPr lang="zh-M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97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59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139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案例分享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9151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9.png"/><Relationship Id="rId7" Type="http://schemas.openxmlformats.org/officeDocument/2006/relationships/hyperlink" Target="https://pxhere.com/zh/photo/1047508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jpg!s"/><Relationship Id="rId5" Type="http://schemas.openxmlformats.org/officeDocument/2006/relationships/hyperlink" Target="https://pixabay.com/ja/%E6%80%9D%E6%83%B3%E5%AE%B6-%E6%80%9D%E3%81%86-%E6%80%9D%E8%80%83-%E7%9F%A5%E6%81%B5-%E5%BF%9C%E7%AD%94-%E6%82%9F%E3%82%8A-%E4%BA%BA%E9%96%93-%E5%83%8F-1027594/" TargetMode="External"/><Relationship Id="rId4" Type="http://schemas.openxmlformats.org/officeDocument/2006/relationships/image" Target="../media/image10.jpg"/><Relationship Id="rId9" Type="http://schemas.openxmlformats.org/officeDocument/2006/relationships/hyperlink" Target="https://csr.cw.com.tw/article/41221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Qe5Af6sKdnM?list=PLIEgEi3xWaK4i7YYsFUv0Z5fNFyq8hQUj" TargetMode="External"/><Relationship Id="rId6" Type="http://schemas.openxmlformats.org/officeDocument/2006/relationships/hyperlink" Target="https://svgsilh.com/zh/795548/image/296858.html" TargetMode="External"/><Relationship Id="rId11" Type="http://schemas.openxmlformats.org/officeDocument/2006/relationships/image" Target="../media/image18.jpeg"/><Relationship Id="rId5" Type="http://schemas.openxmlformats.org/officeDocument/2006/relationships/image" Target="../media/image14.svg"/><Relationship Id="rId10" Type="http://schemas.openxmlformats.org/officeDocument/2006/relationships/hyperlink" Target="https://svgsilh.com/ja/00bcd4/image/1262311.html" TargetMode="External"/><Relationship Id="rId4" Type="http://schemas.openxmlformats.org/officeDocument/2006/relationships/image" Target="../media/image13.png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ja/%E4%B8%80%E6%99%82%E5%81%9C%E6%AD%A2%E3%81%AE%E6%A8%99%E8%AD%98-%E6%B3%A8%E6%84%8F-%E5%81%9C%E6%AD%A2-%E8%AD%A6%E5%91%8A-%E5%8D%B1%E9%99%BA-%E9%81%93%E8%B7%AF%E6%A8%99%E8%AD%98-%E3%83%88%E3%83%A9%E3%83%95%E3%82%A3%E3%83%83%E3%82%AF-1174658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vgsilh.com/zh/f44336/image/98739.html" TargetMode="Externa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9900.com.tw/talk/BBSShowV2.aspx?jid=0a77134c5254004ff947" TargetMode="External"/><Relationship Id="rId3" Type="http://schemas.openxmlformats.org/officeDocument/2006/relationships/image" Target="../media/image23.png"/><Relationship Id="rId7" Type="http://schemas.openxmlformats.org/officeDocument/2006/relationships/image" Target="../media/image27.web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svgsilh.com/ja/03a9f4/image/2901642.html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1778079"/>
            <a:ext cx="629281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「</a:t>
            </a:r>
            <a:r>
              <a:rPr lang="en-US" sz="2900" b="1" dirty="0" err="1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誠信樂園：AI音樂劇創作與品德探索</a:t>
            </a:r>
            <a:r>
              <a:rPr lang="en-US" sz="2900" b="1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」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863798" y="2518529"/>
            <a:ext cx="7416403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863798" y="3283506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      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63798" y="4039195"/>
            <a:ext cx="7416403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本課程將引導學生通過音樂劇形式，探索並表達誠信的價值。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863798" y="4711660"/>
            <a:ext cx="7416403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  結合AI創作工具，讓學生在藝術實踐中體驗誠信的重要性。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63798" y="5384125"/>
            <a:ext cx="7416403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863798" y="6056590"/>
            <a:ext cx="7416403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zh-TW" altLang="en-US" sz="1900" dirty="0">
                <a:solidFill>
                  <a:srgbClr val="E2E6E9"/>
                </a:solidFill>
                <a:latin typeface="Merriweather" pitchFamily="34" charset="0"/>
              </a:rPr>
              <a:t>                                           </a:t>
            </a:r>
            <a:r>
              <a:rPr lang="en-US" sz="1900" dirty="0" err="1">
                <a:solidFill>
                  <a:srgbClr val="E2E6E9"/>
                </a:solidFill>
                <a:latin typeface="Merriweather" pitchFamily="34" charset="0"/>
              </a:rPr>
              <a:t>小學五年級</a:t>
            </a:r>
            <a:r>
              <a:rPr lang="zh-TW" altLang="en-US" sz="1900" dirty="0">
                <a:solidFill>
                  <a:srgbClr val="E2E6E9"/>
                </a:solidFill>
                <a:latin typeface="Merriweather" pitchFamily="34" charset="0"/>
              </a:rPr>
              <a:t> 音樂科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1523167"/>
            <a:ext cx="6292810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b="1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「</a:t>
            </a:r>
            <a:r>
              <a:rPr lang="en-US" sz="2900" b="1" dirty="0" err="1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誠信樂園：AI音樂劇創作與品德探索</a:t>
            </a:r>
            <a:r>
              <a:rPr lang="en-US" sz="2900" b="1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」</a:t>
            </a:r>
            <a:endParaRPr lang="en-US" sz="29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798" y="2263616"/>
            <a:ext cx="1234083" cy="148089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468047" y="2510433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主題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2468047" y="3043952"/>
            <a:ext cx="5812155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以誠信為核心，通過音樂與戲劇展現品德教育。</a:t>
            </a:r>
            <a:endParaRPr lang="en-US" sz="19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798" y="3744516"/>
            <a:ext cx="1234083" cy="148089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468047" y="3991332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方法</a:t>
            </a:r>
            <a:endParaRPr lang="en-US" sz="2400" dirty="0"/>
          </a:p>
        </p:txBody>
      </p:sp>
      <p:sp>
        <p:nvSpPr>
          <p:cNvPr id="9" name="Text 4"/>
          <p:cNvSpPr/>
          <p:nvPr/>
        </p:nvSpPr>
        <p:spPr>
          <a:xfrm>
            <a:off x="2468047" y="4524851"/>
            <a:ext cx="5812155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小組合作，運用AI工具創作音樂，編寫劇本。</a:t>
            </a:r>
            <a:endParaRPr lang="en-US" sz="19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798" y="5225415"/>
            <a:ext cx="1234083" cy="148089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468047" y="5472232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目標</a:t>
            </a:r>
            <a:endParaRPr lang="en-US" sz="2400" dirty="0"/>
          </a:p>
        </p:txBody>
      </p:sp>
      <p:sp>
        <p:nvSpPr>
          <p:cNvPr id="12" name="Text 6"/>
          <p:cNvSpPr/>
          <p:nvPr/>
        </p:nvSpPr>
        <p:spPr>
          <a:xfrm>
            <a:off x="2468047" y="6005751"/>
            <a:ext cx="5812155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透過藝術表演形式，深化學生對誠信價值的認識。能夠懂得正確使用人工智能工具</a:t>
            </a:r>
            <a:r>
              <a:rPr lang="zh-TW" alt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，為主動學習提供幫助。</a:t>
            </a:r>
            <a:endParaRPr lang="en-US" altLang="zh-TW" sz="19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r>
              <a:rPr lang="zh-TW" alt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並在音樂實踐中，學會互相欣賞，正面評價他人的創意。提升學生們的社會能力和品行。</a:t>
            </a:r>
            <a:endParaRPr lang="en-US" altLang="zh-TW" sz="19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761881"/>
            <a:ext cx="6170771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課程目錄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6350198" y="2180987"/>
            <a:ext cx="555308" cy="555308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42770" y="2227243"/>
            <a:ext cx="370165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1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7152323" y="2180987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什麼是誠信？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7152323" y="2714506"/>
            <a:ext cx="6614279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探討誠信的定義與重要性。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350198" y="3633788"/>
            <a:ext cx="555308" cy="555308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42770" y="3680043"/>
            <a:ext cx="370165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2</a:t>
            </a:r>
            <a:endParaRPr lang="en-US" sz="2900" dirty="0"/>
          </a:p>
        </p:txBody>
      </p:sp>
      <p:sp>
        <p:nvSpPr>
          <p:cNvPr id="10" name="Text 7"/>
          <p:cNvSpPr/>
          <p:nvPr/>
        </p:nvSpPr>
        <p:spPr>
          <a:xfrm>
            <a:off x="7152323" y="3633788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音樂劇創作流程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7152323" y="4167307"/>
            <a:ext cx="6614279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劇本設計、角色分配、音樂創作的步驟。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6350198" y="5086588"/>
            <a:ext cx="555308" cy="555308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42770" y="5132844"/>
            <a:ext cx="370165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3</a:t>
            </a:r>
            <a:endParaRPr lang="en-US" sz="2900" dirty="0"/>
          </a:p>
        </p:txBody>
      </p:sp>
      <p:sp>
        <p:nvSpPr>
          <p:cNvPr id="14" name="Text 11"/>
          <p:cNvSpPr/>
          <p:nvPr/>
        </p:nvSpPr>
        <p:spPr>
          <a:xfrm>
            <a:off x="7152323" y="5086588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小組任務分配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7152323" y="5620107"/>
            <a:ext cx="6614279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劇本、音樂、表演、道具四組的工作內容。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6350198" y="6539389"/>
            <a:ext cx="555308" cy="555308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442770" y="6585645"/>
            <a:ext cx="370165" cy="4627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9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4</a:t>
            </a:r>
            <a:endParaRPr lang="en-US" sz="2900" dirty="0"/>
          </a:p>
        </p:txBody>
      </p:sp>
      <p:sp>
        <p:nvSpPr>
          <p:cNvPr id="18" name="Text 15"/>
          <p:cNvSpPr/>
          <p:nvPr/>
        </p:nvSpPr>
        <p:spPr>
          <a:xfrm>
            <a:off x="7152323" y="6539389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創作與表演</a:t>
            </a:r>
            <a:endParaRPr lang="en-US" sz="2400" dirty="0"/>
          </a:p>
        </p:txBody>
      </p:sp>
      <p:sp>
        <p:nvSpPr>
          <p:cNvPr id="19" name="Text 16"/>
          <p:cNvSpPr/>
          <p:nvPr/>
        </p:nvSpPr>
        <p:spPr>
          <a:xfrm>
            <a:off x="7152323" y="7072908"/>
            <a:ext cx="6614279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AI音樂工具運用、劇本範例、音樂與劇情結合、排練技巧。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98" y="1276469"/>
            <a:ext cx="5856923" cy="139541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20721" y="1240393"/>
            <a:ext cx="7053382" cy="2566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863798" y="3092887"/>
            <a:ext cx="2406610" cy="3007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3600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誠信的意義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863798" y="3794641"/>
            <a:ext cx="2005489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dirty="0" err="1">
                <a:solidFill>
                  <a:srgbClr val="F5F0F0"/>
                </a:solidFill>
                <a:latin typeface="Exo" pitchFamily="34" charset="0"/>
              </a:rPr>
              <a:t>定義</a:t>
            </a:r>
            <a:endParaRPr lang="en-US" sz="2800" dirty="0">
              <a:solidFill>
                <a:srgbClr val="F5F0F0"/>
              </a:solidFill>
              <a:latin typeface="Exo" pitchFamily="34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0729" y="4752487"/>
            <a:ext cx="4039553" cy="1847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誠信是誠實與守信的結合</a:t>
            </a:r>
            <a:r>
              <a:rPr lang="en-US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，</a:t>
            </a:r>
          </a:p>
          <a:p>
            <a:pPr marL="0" indent="0" algn="l">
              <a:lnSpc>
                <a:spcPts val="2000"/>
              </a:lnSpc>
              <a:buNone/>
            </a:pPr>
            <a:r>
              <a:rPr lang="en-US" sz="20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表現為言行一致、信守承諾</a:t>
            </a:r>
            <a:r>
              <a:rPr lang="en-US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。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5302210" y="3794641"/>
            <a:ext cx="2005489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50"/>
              </a:lnSpc>
            </a:pPr>
            <a:r>
              <a:rPr lang="en-US" sz="2800" dirty="0" err="1">
                <a:solidFill>
                  <a:srgbClr val="F5F0F0"/>
                </a:solidFill>
                <a:latin typeface="Exo" pitchFamily="34" charset="0"/>
              </a:rPr>
              <a:t>個人層面</a:t>
            </a:r>
            <a:endParaRPr lang="en-US" sz="2800" dirty="0">
              <a:solidFill>
                <a:srgbClr val="F5F0F0"/>
              </a:solidFill>
              <a:latin typeface="Exo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306247" y="4719339"/>
            <a:ext cx="4039553" cy="2233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 err="1">
                <a:solidFill>
                  <a:srgbClr val="F5F0F0"/>
                </a:solidFill>
                <a:latin typeface="Exo" pitchFamily="34" charset="0"/>
              </a:rPr>
              <a:t>誠信是個人品格的基石</a:t>
            </a:r>
            <a:r>
              <a:rPr lang="en-US" sz="20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，塑造正直</a:t>
            </a:r>
            <a:endParaRPr lang="en-US" sz="2000" dirty="0">
              <a:solidFill>
                <a:srgbClr val="E2E6E9"/>
              </a:solidFill>
              <a:latin typeface="Merriweather" pitchFamily="34" charset="0"/>
              <a:ea typeface="Merriweather" pitchFamily="34" charset="-122"/>
              <a:cs typeface="Merriweather" pitchFamily="34" charset="-120"/>
            </a:endParaRPr>
          </a:p>
          <a:p>
            <a:pPr marL="0" indent="0" algn="l">
              <a:lnSpc>
                <a:spcPts val="2400"/>
              </a:lnSpc>
              <a:buNone/>
            </a:pPr>
            <a:r>
              <a:rPr lang="en-US" sz="20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人格，獲得他人信任</a:t>
            </a:r>
            <a:r>
              <a:rPr lang="en-US" sz="20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。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9740622" y="3794641"/>
            <a:ext cx="2005489" cy="2506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社會層面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9712044" y="4580686"/>
            <a:ext cx="4039553" cy="2767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誠信是社會運作的潤滑劑，維繫人際關係，促進社會和諧。</a:t>
            </a:r>
            <a:endParaRPr lang="en-US" sz="200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F47B74C1-790C-63E6-A2AB-F6F6C9FB6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810510" y="6327829"/>
            <a:ext cx="1250604" cy="1250604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B1D0D376-7DAF-9153-95BC-6BC9C16C4A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297936" y="6246253"/>
            <a:ext cx="1434523" cy="955100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7FF20F5A-258F-3B7E-AE4F-24652DAB2B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0679794" y="6139503"/>
            <a:ext cx="2104055" cy="14093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形 5">
            <a:extLst>
              <a:ext uri="{FF2B5EF4-FFF2-40B4-BE49-F238E27FC236}">
                <a16:creationId xmlns:a16="http://schemas.microsoft.com/office/drawing/2014/main" id="{14DA425C-C609-6DBF-847D-9DDF73EC39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310861" y="615142"/>
            <a:ext cx="7299408" cy="6483927"/>
          </a:xfrm>
          <a:prstGeom prst="rect">
            <a:avLst/>
          </a:prstGeom>
        </p:spPr>
      </p:pic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8801" y="0"/>
            <a:ext cx="5486400" cy="822960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E912D633-C077-5B45-E80C-534DC6C229FE}"/>
              </a:ext>
            </a:extLst>
          </p:cNvPr>
          <p:cNvSpPr txBox="1"/>
          <p:nvPr/>
        </p:nvSpPr>
        <p:spPr>
          <a:xfrm>
            <a:off x="6010688" y="446779"/>
            <a:ext cx="861971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zh-TW" b="1" dirty="0">
                <a:solidFill>
                  <a:srgbClr val="F8FAFF"/>
                </a:solidFill>
                <a:latin typeface="Inter"/>
              </a:rPr>
              <a:t>1</a:t>
            </a:r>
            <a:r>
              <a:rPr lang="en-US" altLang="zh-MO" b="1" i="0" u="none" strike="noStrike" dirty="0">
                <a:solidFill>
                  <a:srgbClr val="F8FAFF"/>
                </a:solidFill>
                <a:effectLst/>
                <a:latin typeface="Inter"/>
              </a:rPr>
              <a:t>. </a:t>
            </a:r>
            <a:r>
              <a:rPr lang="zh-MO" altLang="en-US" b="1" i="0" u="none" strike="noStrike" dirty="0">
                <a:solidFill>
                  <a:srgbClr val="F8FAFF"/>
                </a:solidFill>
                <a:effectLst/>
                <a:latin typeface="Inter"/>
              </a:rPr>
              <a:t>承認錯誤的勇氣（校園案例）</a:t>
            </a:r>
          </a:p>
          <a:p>
            <a:pPr algn="l"/>
            <a:r>
              <a:rPr lang="zh-MO" altLang="en-US" b="1" i="0" u="none" strike="noStrike" dirty="0">
                <a:solidFill>
                  <a:srgbClr val="F8FAFF"/>
                </a:solidFill>
                <a:effectLst/>
                <a:latin typeface="Inter"/>
              </a:rPr>
              <a:t>情節</a:t>
            </a: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：</a:t>
            </a:r>
            <a:b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</a:b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學生小美不小心打碎了教室的玻璃窗，因害怕責罵而沉默。幾天後，她看到一名同學被誤認為肇事者，內心掙扎後主動向老師坦白。老師雖要求她賠償，但也肯定她的勇氣，並在班會上分享「誠實比完美更重要」。</a:t>
            </a:r>
            <a:b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</a:br>
            <a:r>
              <a:rPr lang="zh-MO" altLang="en-US" b="1" i="0" u="none" strike="noStrike" dirty="0">
                <a:solidFill>
                  <a:srgbClr val="F8FAFF"/>
                </a:solidFill>
                <a:effectLst/>
                <a:latin typeface="Inter"/>
              </a:rPr>
              <a:t>啟示</a:t>
            </a: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：</a:t>
            </a:r>
            <a:b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</a:b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隱藏錯誤可能帶來更大代價，坦誠雖需勇氣，卻是成長的契機。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DF0550C-52BB-DD65-EA4D-27CADEBFA4B2}"/>
              </a:ext>
            </a:extLst>
          </p:cNvPr>
          <p:cNvSpPr txBox="1"/>
          <p:nvPr/>
        </p:nvSpPr>
        <p:spPr>
          <a:xfrm>
            <a:off x="6010688" y="2728818"/>
            <a:ext cx="840077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altLang="zh-TW" b="1" dirty="0">
                <a:solidFill>
                  <a:srgbClr val="F8FAFF"/>
                </a:solidFill>
                <a:latin typeface="Inter"/>
              </a:rPr>
              <a:t>2</a:t>
            </a:r>
            <a:r>
              <a:rPr lang="en-US" altLang="zh-MO" b="1" i="0" u="none" strike="noStrike" dirty="0">
                <a:solidFill>
                  <a:srgbClr val="F8FAFF"/>
                </a:solidFill>
                <a:effectLst/>
                <a:latin typeface="Inter"/>
              </a:rPr>
              <a:t>. </a:t>
            </a:r>
            <a:r>
              <a:rPr lang="zh-MO" altLang="en-US" b="1" i="0" u="none" strike="noStrike" dirty="0">
                <a:solidFill>
                  <a:srgbClr val="F8FAFF"/>
                </a:solidFill>
                <a:effectLst/>
                <a:latin typeface="Inter"/>
              </a:rPr>
              <a:t>網路時代的誠信考驗（虛擬情境）</a:t>
            </a:r>
          </a:p>
          <a:p>
            <a:pPr algn="l"/>
            <a:r>
              <a:rPr lang="zh-MO" altLang="en-US" b="1" i="0" u="none" strike="noStrike" dirty="0">
                <a:solidFill>
                  <a:srgbClr val="F8FAFF"/>
                </a:solidFill>
                <a:effectLst/>
                <a:latin typeface="Inter"/>
              </a:rPr>
              <a:t>情節</a:t>
            </a: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：</a:t>
            </a:r>
            <a:b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</a:b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高中生阿明在線上遊戲中偶然發現系統漏洞，可無限獲取虛擬貨幣。朋友慫恿他利用漏洞賺錢，但他選擇向遊戲公司舉報。公司修復漏洞後，贈送阿明限量道具作為感謝，他的帳號也被標記「誠信玩家」。</a:t>
            </a:r>
            <a:b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</a:br>
            <a:r>
              <a:rPr lang="zh-MO" altLang="en-US" b="1" i="0" u="none" strike="noStrike" dirty="0">
                <a:solidFill>
                  <a:srgbClr val="F8FAFF"/>
                </a:solidFill>
                <a:effectLst/>
                <a:latin typeface="Inter"/>
              </a:rPr>
              <a:t>啟示</a:t>
            </a: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：</a:t>
            </a:r>
            <a:b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</a:b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虛擬世界中的行為同樣反映真實品格。誠信不僅在現實中重要，在數位領域也需堅守。</a:t>
            </a:r>
            <a:endParaRPr lang="en-US" altLang="zh-MO" b="0" i="0" u="none" strike="noStrike" dirty="0">
              <a:solidFill>
                <a:srgbClr val="F8FAFF"/>
              </a:solidFill>
              <a:effectLst/>
              <a:latin typeface="Inter"/>
            </a:endParaRPr>
          </a:p>
          <a:p>
            <a:pPr algn="l"/>
            <a:endParaRPr lang="en-US" altLang="zh-MO" dirty="0">
              <a:solidFill>
                <a:srgbClr val="F8FAFF"/>
              </a:solidFill>
              <a:latin typeface="Inter"/>
            </a:endParaRPr>
          </a:p>
          <a:p>
            <a:pPr algn="l">
              <a:buNone/>
            </a:pPr>
            <a:r>
              <a:rPr lang="en-US" altLang="zh-TW" b="1" dirty="0">
                <a:solidFill>
                  <a:srgbClr val="F8FAFF"/>
                </a:solidFill>
                <a:latin typeface="Inter"/>
              </a:rPr>
              <a:t>3</a:t>
            </a:r>
            <a:r>
              <a:rPr lang="en-US" altLang="zh-MO" b="1" i="0" u="none" strike="noStrike" dirty="0">
                <a:solidFill>
                  <a:srgbClr val="F8FAFF"/>
                </a:solidFill>
                <a:effectLst/>
                <a:latin typeface="Inter"/>
              </a:rPr>
              <a:t>. </a:t>
            </a:r>
            <a:r>
              <a:rPr lang="zh-MO" altLang="en-US" b="1" i="0" u="none" strike="noStrike" dirty="0">
                <a:solidFill>
                  <a:srgbClr val="F8FAFF"/>
                </a:solidFill>
                <a:effectLst/>
                <a:latin typeface="Inter"/>
              </a:rPr>
              <a:t>拾金不昧的「平凡英雄」（新聞案例）</a:t>
            </a:r>
          </a:p>
          <a:p>
            <a:pPr algn="l"/>
            <a:r>
              <a:rPr lang="zh-MO" altLang="en-US" b="1" i="0" u="none" strike="noStrike" dirty="0">
                <a:solidFill>
                  <a:srgbClr val="F8FAFF"/>
                </a:solidFill>
                <a:effectLst/>
                <a:latin typeface="Inter"/>
              </a:rPr>
              <a:t>情節</a:t>
            </a: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：</a:t>
            </a:r>
            <a:b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</a:b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美國一名高中生艾瑪在學校走廊撿到一個裝有</a:t>
            </a:r>
            <a:r>
              <a:rPr lang="en-US" altLang="zh-MO" b="0" i="0" u="none" strike="noStrike" dirty="0">
                <a:solidFill>
                  <a:srgbClr val="F8FAFF"/>
                </a:solidFill>
                <a:effectLst/>
                <a:latin typeface="Inter"/>
              </a:rPr>
              <a:t>500</a:t>
            </a: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美元現金的信封，她毫不猶豫將錢交給校方。失主是一位經濟困難的單親家長，這筆錢是孩子的醫療費。艾瑪的誠信行為被當地媒體報導，社區為她發起獎學金以表彰其品德。</a:t>
            </a:r>
            <a:b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</a:br>
            <a:r>
              <a:rPr lang="zh-MO" altLang="en-US" b="1" i="0" u="none" strike="noStrike" dirty="0">
                <a:solidFill>
                  <a:srgbClr val="F8FAFF"/>
                </a:solidFill>
                <a:effectLst/>
                <a:latin typeface="Inter"/>
              </a:rPr>
              <a:t>啟示</a:t>
            </a: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：</a:t>
            </a:r>
            <a:b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</a:br>
            <a:r>
              <a:rPr lang="zh-MO" altLang="en-US" b="0" i="0" u="none" strike="noStrike" dirty="0">
                <a:solidFill>
                  <a:srgbClr val="F8FAFF"/>
                </a:solidFill>
                <a:effectLst/>
                <a:latin typeface="Inter"/>
              </a:rPr>
              <a:t>誠實不僅是「不拿不屬於自己的東西」，更是對他人困境的同理心。一個微小舉動可能改變他人的命運。</a:t>
            </a:r>
            <a:endParaRPr lang="en-US" altLang="zh-MO" b="0" i="0" u="none" strike="noStrike" dirty="0">
              <a:solidFill>
                <a:srgbClr val="F8FAFF"/>
              </a:solidFill>
              <a:effectLst/>
              <a:latin typeface="Inter"/>
            </a:endParaRPr>
          </a:p>
          <a:p>
            <a:pPr algn="l"/>
            <a:endParaRPr lang="en-US" altLang="zh-MO" dirty="0">
              <a:solidFill>
                <a:srgbClr val="F8FAFF"/>
              </a:solidFill>
              <a:latin typeface="Inter"/>
            </a:endParaRPr>
          </a:p>
          <a:p>
            <a:pPr algn="l"/>
            <a:endParaRPr lang="zh-MO" altLang="en-US" b="0" i="0" u="none" strike="noStrike" dirty="0">
              <a:solidFill>
                <a:srgbClr val="F8FAFF"/>
              </a:solidFill>
              <a:effectLst/>
              <a:latin typeface="Inter"/>
            </a:endParaRPr>
          </a:p>
          <a:p>
            <a:endParaRPr kumimoji="1" lang="zh-MO" altLang="en-US" dirty="0"/>
          </a:p>
        </p:txBody>
      </p:sp>
      <p:pic>
        <p:nvPicPr>
          <p:cNvPr id="9" name="圖形 8">
            <a:extLst>
              <a:ext uri="{FF2B5EF4-FFF2-40B4-BE49-F238E27FC236}">
                <a16:creationId xmlns:a16="http://schemas.microsoft.com/office/drawing/2014/main" id="{ED97A8BF-F9CB-514A-CAA0-C5B88314D5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56607" y="199505"/>
            <a:ext cx="4069445" cy="3624349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38B5DE9B-AFB0-25D9-7A79-965022A1639E}"/>
              </a:ext>
            </a:extLst>
          </p:cNvPr>
          <p:cNvSpPr txBox="1"/>
          <p:nvPr/>
        </p:nvSpPr>
        <p:spPr>
          <a:xfrm>
            <a:off x="1242459" y="914400"/>
            <a:ext cx="1617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MO" altLang="en-US" sz="4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討</a:t>
            </a:r>
            <a:r>
              <a:rPr kumimoji="1" lang="zh-TW" altLang="en-US" sz="4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kumimoji="1" lang="zh-MO" altLang="en-US" sz="4400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論</a:t>
            </a:r>
          </a:p>
        </p:txBody>
      </p:sp>
      <p:pic>
        <p:nvPicPr>
          <p:cNvPr id="5" name="線上媒體 4" descr="【兒童誠信故事】貪心的皮皮">
            <a:hlinkClick r:id="" action="ppaction://media"/>
            <a:extLst>
              <a:ext uri="{FF2B5EF4-FFF2-40B4-BE49-F238E27FC236}">
                <a16:creationId xmlns:a16="http://schemas.microsoft.com/office/drawing/2014/main" id="{C6554A83-3B5A-97F2-F8A7-80312C17D4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-28801" y="4930279"/>
            <a:ext cx="5486400" cy="3099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7901EF88-0EC1-1105-5989-DEA0E29DDED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4630399" cy="822960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C7630BE2-D407-EDC5-F810-23F78329B40E}"/>
              </a:ext>
            </a:extLst>
          </p:cNvPr>
          <p:cNvSpPr txBox="1"/>
          <p:nvPr/>
        </p:nvSpPr>
        <p:spPr>
          <a:xfrm>
            <a:off x="275990" y="226216"/>
            <a:ext cx="3738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MO" altLang="en-US" sz="2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相關法律條文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2E3F9B80-606D-1993-F6B5-9C3F2A22B67F}"/>
              </a:ext>
            </a:extLst>
          </p:cNvPr>
          <p:cNvSpPr txBox="1"/>
          <p:nvPr/>
        </p:nvSpPr>
        <p:spPr>
          <a:xfrm>
            <a:off x="508746" y="1021629"/>
            <a:ext cx="13487400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MO" dirty="0">
                <a:solidFill>
                  <a:schemeClr val="bg1"/>
                </a:solidFill>
              </a:rPr>
              <a:t>1.《</a:t>
            </a:r>
            <a:r>
              <a:rPr kumimoji="1" lang="zh-MO" altLang="en-US" dirty="0">
                <a:solidFill>
                  <a:schemeClr val="bg1"/>
                </a:solidFill>
              </a:rPr>
              <a:t>澳門刑法典</a:t>
            </a:r>
            <a:r>
              <a:rPr kumimoji="1" lang="en-US" altLang="zh-MO" dirty="0">
                <a:solidFill>
                  <a:schemeClr val="bg1"/>
                </a:solidFill>
              </a:rPr>
              <a:t>》</a:t>
            </a:r>
          </a:p>
          <a:p>
            <a:endParaRPr kumimoji="1" lang="en-US" altLang="zh-MO" dirty="0">
              <a:solidFill>
                <a:schemeClr val="bg1"/>
              </a:solidFill>
            </a:endParaRPr>
          </a:p>
          <a:p>
            <a:r>
              <a:rPr kumimoji="1" lang="en-US" altLang="zh-MO" dirty="0">
                <a:solidFill>
                  <a:schemeClr val="bg1"/>
                </a:solidFill>
              </a:rPr>
              <a:t>《</a:t>
            </a:r>
            <a:r>
              <a:rPr kumimoji="1" lang="zh-MO" altLang="en-US" dirty="0">
                <a:solidFill>
                  <a:schemeClr val="bg1"/>
                </a:solidFill>
              </a:rPr>
              <a:t>澳門刑法</a:t>
            </a:r>
            <a:r>
              <a:rPr kumimoji="1" lang="en-US" altLang="zh-MO" dirty="0">
                <a:solidFill>
                  <a:schemeClr val="bg1"/>
                </a:solidFill>
              </a:rPr>
              <a:t>》</a:t>
            </a:r>
            <a:r>
              <a:rPr kumimoji="1" lang="zh-MO" altLang="en-US" dirty="0">
                <a:solidFill>
                  <a:schemeClr val="bg1"/>
                </a:solidFill>
              </a:rPr>
              <a:t>中涉及誠信的犯罪行為主要包括貪污、賄賂、濫用職權等。</a:t>
            </a:r>
          </a:p>
          <a:p>
            <a:endParaRPr kumimoji="1" lang="zh-MO" altLang="en-US" dirty="0">
              <a:solidFill>
                <a:schemeClr val="bg1"/>
              </a:solidFill>
            </a:endParaRPr>
          </a:p>
          <a:p>
            <a:r>
              <a:rPr kumimoji="1" lang="en-US" altLang="zh-MO" dirty="0">
                <a:solidFill>
                  <a:schemeClr val="bg1"/>
                </a:solidFill>
              </a:rPr>
              <a:t>a.</a:t>
            </a:r>
            <a:r>
              <a:rPr kumimoji="1" lang="zh-MO" altLang="en-US" dirty="0">
                <a:solidFill>
                  <a:schemeClr val="bg1"/>
                </a:solidFill>
              </a:rPr>
              <a:t>貪污罪（第</a:t>
            </a:r>
            <a:r>
              <a:rPr kumimoji="1" lang="en-US" altLang="zh-MO" dirty="0">
                <a:solidFill>
                  <a:schemeClr val="bg1"/>
                </a:solidFill>
              </a:rPr>
              <a:t>337</a:t>
            </a:r>
            <a:r>
              <a:rPr kumimoji="1" lang="zh-MO" altLang="en-US" dirty="0">
                <a:solidFill>
                  <a:schemeClr val="bg1"/>
                </a:solidFill>
              </a:rPr>
              <a:t>條）</a:t>
            </a:r>
          </a:p>
          <a:p>
            <a:r>
              <a:rPr kumimoji="1" lang="zh-MO" altLang="en-US" dirty="0">
                <a:solidFill>
                  <a:schemeClr val="bg1"/>
                </a:solidFill>
              </a:rPr>
              <a:t>條文內容：公務員在執行職務時，為他人非法取得財產利益，或使他人取得該利益。</a:t>
            </a:r>
            <a:r>
              <a:rPr kumimoji="1" lang="zh-TW" altLang="en-US" dirty="0">
                <a:solidFill>
                  <a:schemeClr val="bg1"/>
                </a:solidFill>
              </a:rPr>
              <a:t>        </a:t>
            </a:r>
            <a:r>
              <a:rPr kumimoji="1" lang="zh-MO" altLang="en-US" dirty="0">
                <a:solidFill>
                  <a:schemeClr val="bg1"/>
                </a:solidFill>
              </a:rPr>
              <a:t>懲罰：</a:t>
            </a:r>
            <a:r>
              <a:rPr kumimoji="1" lang="en-US" altLang="zh-MO" dirty="0">
                <a:solidFill>
                  <a:schemeClr val="bg1"/>
                </a:solidFill>
              </a:rPr>
              <a:t>1</a:t>
            </a:r>
            <a:r>
              <a:rPr kumimoji="1" lang="zh-MO" altLang="en-US" dirty="0">
                <a:solidFill>
                  <a:schemeClr val="bg1"/>
                </a:solidFill>
              </a:rPr>
              <a:t>年前</a:t>
            </a:r>
            <a:r>
              <a:rPr kumimoji="1" lang="en-US" altLang="zh-MO" dirty="0">
                <a:solidFill>
                  <a:schemeClr val="bg1"/>
                </a:solidFill>
              </a:rPr>
              <a:t>8</a:t>
            </a:r>
            <a:r>
              <a:rPr kumimoji="1" lang="zh-MO" altLang="en-US" dirty="0">
                <a:solidFill>
                  <a:schemeClr val="bg1"/>
                </a:solidFill>
              </a:rPr>
              <a:t>年徒刑。</a:t>
            </a:r>
            <a:endParaRPr kumimoji="1" lang="en-US" altLang="zh-MO" dirty="0">
              <a:solidFill>
                <a:schemeClr val="bg1"/>
              </a:solidFill>
            </a:endParaRPr>
          </a:p>
          <a:p>
            <a:endParaRPr kumimoji="1" lang="zh-MO" altLang="en-US" dirty="0">
              <a:solidFill>
                <a:schemeClr val="bg1"/>
              </a:solidFill>
            </a:endParaRPr>
          </a:p>
          <a:p>
            <a:r>
              <a:rPr kumimoji="1" lang="en" altLang="zh-MO" dirty="0">
                <a:solidFill>
                  <a:schemeClr val="bg1"/>
                </a:solidFill>
              </a:rPr>
              <a:t>b. </a:t>
            </a:r>
            <a:r>
              <a:rPr kumimoji="1" lang="zh-MO" altLang="en-US" dirty="0">
                <a:solidFill>
                  <a:schemeClr val="bg1"/>
                </a:solidFill>
              </a:rPr>
              <a:t>收賄罪（第</a:t>
            </a:r>
            <a:r>
              <a:rPr kumimoji="1" lang="en-US" altLang="zh-MO" dirty="0">
                <a:solidFill>
                  <a:schemeClr val="bg1"/>
                </a:solidFill>
              </a:rPr>
              <a:t>338</a:t>
            </a:r>
            <a:r>
              <a:rPr kumimoji="1" lang="zh-MO" altLang="en-US" dirty="0">
                <a:solidFill>
                  <a:schemeClr val="bg1"/>
                </a:solidFill>
              </a:rPr>
              <a:t>條）</a:t>
            </a:r>
          </a:p>
          <a:p>
            <a:r>
              <a:rPr kumimoji="1" lang="zh-MO" altLang="en-US" dirty="0">
                <a:solidFill>
                  <a:schemeClr val="bg1"/>
                </a:solidFill>
              </a:rPr>
              <a:t>內容內容：公務員在執行職務時，索取或接受他人提供的利益，作為違法行為的回報。</a:t>
            </a:r>
            <a:r>
              <a:rPr kumimoji="1" lang="zh-TW" altLang="en-US" dirty="0">
                <a:solidFill>
                  <a:schemeClr val="bg1"/>
                </a:solidFill>
              </a:rPr>
              <a:t>         </a:t>
            </a:r>
            <a:r>
              <a:rPr kumimoji="1" lang="zh-MO" altLang="en-US" dirty="0">
                <a:solidFill>
                  <a:schemeClr val="bg1"/>
                </a:solidFill>
              </a:rPr>
              <a:t>懲罰：</a:t>
            </a:r>
            <a:r>
              <a:rPr kumimoji="1" lang="en-US" altLang="zh-MO" dirty="0">
                <a:solidFill>
                  <a:schemeClr val="bg1"/>
                </a:solidFill>
              </a:rPr>
              <a:t>1</a:t>
            </a:r>
            <a:r>
              <a:rPr kumimoji="1" lang="zh-MO" altLang="en-US" dirty="0">
                <a:solidFill>
                  <a:schemeClr val="bg1"/>
                </a:solidFill>
              </a:rPr>
              <a:t>年前</a:t>
            </a:r>
            <a:r>
              <a:rPr kumimoji="1" lang="en-US" altLang="zh-MO" dirty="0">
                <a:solidFill>
                  <a:schemeClr val="bg1"/>
                </a:solidFill>
              </a:rPr>
              <a:t>8</a:t>
            </a:r>
            <a:r>
              <a:rPr kumimoji="1" lang="zh-MO" altLang="en-US" dirty="0">
                <a:solidFill>
                  <a:schemeClr val="bg1"/>
                </a:solidFill>
              </a:rPr>
              <a:t>年徒刑。</a:t>
            </a:r>
            <a:endParaRPr kumimoji="1" lang="en-US" altLang="zh-MO" dirty="0">
              <a:solidFill>
                <a:schemeClr val="bg1"/>
              </a:solidFill>
            </a:endParaRPr>
          </a:p>
          <a:p>
            <a:endParaRPr kumimoji="1" lang="zh-MO" altLang="en-US" dirty="0">
              <a:solidFill>
                <a:schemeClr val="bg1"/>
              </a:solidFill>
            </a:endParaRPr>
          </a:p>
          <a:p>
            <a:r>
              <a:rPr kumimoji="1" lang="en" altLang="zh-MO" dirty="0">
                <a:solidFill>
                  <a:schemeClr val="bg1"/>
                </a:solidFill>
              </a:rPr>
              <a:t>c. </a:t>
            </a:r>
            <a:r>
              <a:rPr kumimoji="1" lang="zh-MO" altLang="en-US" dirty="0">
                <a:solidFill>
                  <a:schemeClr val="bg1"/>
                </a:solidFill>
              </a:rPr>
              <a:t>賄賂罪（第</a:t>
            </a:r>
            <a:r>
              <a:rPr kumimoji="1" lang="en-US" altLang="zh-MO" dirty="0">
                <a:solidFill>
                  <a:schemeClr val="bg1"/>
                </a:solidFill>
              </a:rPr>
              <a:t>339</a:t>
            </a:r>
            <a:r>
              <a:rPr kumimoji="1" lang="zh-MO" altLang="en-US" dirty="0">
                <a:solidFill>
                  <a:schemeClr val="bg1"/>
                </a:solidFill>
              </a:rPr>
              <a:t>條）</a:t>
            </a:r>
          </a:p>
          <a:p>
            <a:r>
              <a:rPr kumimoji="1" lang="zh-MO" altLang="en-US" dirty="0">
                <a:solidFill>
                  <a:schemeClr val="bg1"/>
                </a:solidFill>
              </a:rPr>
              <a:t>條文內容：向公務員提供利益，以換取其職務行為。</a:t>
            </a:r>
            <a:r>
              <a:rPr kumimoji="1" lang="en-US" altLang="zh-MO" dirty="0">
                <a:solidFill>
                  <a:schemeClr val="bg1"/>
                </a:solidFill>
              </a:rPr>
              <a:t>      </a:t>
            </a:r>
            <a:r>
              <a:rPr kumimoji="1" lang="zh-MO" altLang="en-US" dirty="0">
                <a:solidFill>
                  <a:schemeClr val="bg1"/>
                </a:solidFill>
              </a:rPr>
              <a:t>處罰：最高</a:t>
            </a:r>
            <a:r>
              <a:rPr kumimoji="1" lang="en-US" altLang="zh-MO" dirty="0">
                <a:solidFill>
                  <a:schemeClr val="bg1"/>
                </a:solidFill>
              </a:rPr>
              <a:t>3</a:t>
            </a:r>
            <a:r>
              <a:rPr kumimoji="1" lang="zh-MO" altLang="en-US" dirty="0">
                <a:solidFill>
                  <a:schemeClr val="bg1"/>
                </a:solidFill>
              </a:rPr>
              <a:t>年徒刑或罰金。</a:t>
            </a:r>
            <a:endParaRPr kumimoji="1" lang="en-US" altLang="zh-MO" dirty="0">
              <a:solidFill>
                <a:schemeClr val="bg1"/>
              </a:solidFill>
            </a:endParaRPr>
          </a:p>
          <a:p>
            <a:endParaRPr kumimoji="1" lang="zh-MO" altLang="en-US" dirty="0">
              <a:solidFill>
                <a:schemeClr val="bg1"/>
              </a:solidFill>
            </a:endParaRPr>
          </a:p>
          <a:p>
            <a:r>
              <a:rPr kumimoji="1" lang="en" altLang="zh-MO" dirty="0">
                <a:solidFill>
                  <a:schemeClr val="bg1"/>
                </a:solidFill>
              </a:rPr>
              <a:t>d. </a:t>
            </a:r>
            <a:r>
              <a:rPr kumimoji="1" lang="zh-MO" altLang="en-US" dirty="0">
                <a:solidFill>
                  <a:schemeClr val="bg1"/>
                </a:solidFill>
              </a:rPr>
              <a:t>逃避職權罪（第</a:t>
            </a:r>
            <a:r>
              <a:rPr kumimoji="1" lang="en-US" altLang="zh-MO" dirty="0">
                <a:solidFill>
                  <a:schemeClr val="bg1"/>
                </a:solidFill>
              </a:rPr>
              <a:t>347</a:t>
            </a:r>
            <a:r>
              <a:rPr kumimoji="1" lang="zh-MO" altLang="en-US" dirty="0">
                <a:solidFill>
                  <a:schemeClr val="bg1"/>
                </a:solidFill>
              </a:rPr>
              <a:t>條）</a:t>
            </a:r>
          </a:p>
          <a:p>
            <a:r>
              <a:rPr kumimoji="1" lang="zh-MO" altLang="en-US" dirty="0">
                <a:solidFill>
                  <a:schemeClr val="bg1"/>
                </a:solidFill>
              </a:rPr>
              <a:t>條文內容：公務員在執行職務時，逃避職權，為自己或他人謀取利益。</a:t>
            </a:r>
            <a:r>
              <a:rPr kumimoji="1" lang="en-US" altLang="zh-MO" dirty="0">
                <a:solidFill>
                  <a:schemeClr val="bg1"/>
                </a:solidFill>
              </a:rPr>
              <a:t>     </a:t>
            </a:r>
            <a:r>
              <a:rPr kumimoji="1" lang="zh-MO" altLang="en-US" dirty="0">
                <a:solidFill>
                  <a:schemeClr val="bg1"/>
                </a:solidFill>
              </a:rPr>
              <a:t>處罰：最高</a:t>
            </a:r>
            <a:r>
              <a:rPr kumimoji="1" lang="en-US" altLang="zh-MO" dirty="0">
                <a:solidFill>
                  <a:schemeClr val="bg1"/>
                </a:solidFill>
              </a:rPr>
              <a:t>5</a:t>
            </a:r>
            <a:r>
              <a:rPr kumimoji="1" lang="zh-MO" altLang="en-US" dirty="0">
                <a:solidFill>
                  <a:schemeClr val="bg1"/>
                </a:solidFill>
              </a:rPr>
              <a:t>年徒刑。</a:t>
            </a:r>
            <a:endParaRPr kumimoji="1" lang="en-US" altLang="zh-MO" dirty="0">
              <a:solidFill>
                <a:schemeClr val="bg1"/>
              </a:solidFill>
            </a:endParaRPr>
          </a:p>
          <a:p>
            <a:endParaRPr kumimoji="1" lang="zh-MO" altLang="en-US" dirty="0">
              <a:solidFill>
                <a:schemeClr val="bg1"/>
              </a:solidFill>
            </a:endParaRPr>
          </a:p>
          <a:p>
            <a:r>
              <a:rPr kumimoji="1" lang="en" altLang="zh-MO" dirty="0">
                <a:solidFill>
                  <a:schemeClr val="bg1"/>
                </a:solidFill>
              </a:rPr>
              <a:t>e. </a:t>
            </a:r>
            <a:r>
              <a:rPr kumimoji="1" lang="zh-MO" altLang="en-US" dirty="0">
                <a:solidFill>
                  <a:schemeClr val="bg1"/>
                </a:solidFill>
              </a:rPr>
              <a:t>公務上之侵占罪（第</a:t>
            </a:r>
            <a:r>
              <a:rPr kumimoji="1" lang="en-US" altLang="zh-MO" dirty="0">
                <a:solidFill>
                  <a:schemeClr val="bg1"/>
                </a:solidFill>
              </a:rPr>
              <a:t>340</a:t>
            </a:r>
            <a:r>
              <a:rPr kumimoji="1" lang="zh-MO" altLang="en-US" dirty="0">
                <a:solidFill>
                  <a:schemeClr val="bg1"/>
                </a:solidFill>
              </a:rPr>
              <a:t>條）</a:t>
            </a:r>
          </a:p>
          <a:p>
            <a:r>
              <a:rPr kumimoji="1" lang="zh-MO" altLang="en-US" dirty="0">
                <a:solidFill>
                  <a:schemeClr val="bg1"/>
                </a:solidFill>
              </a:rPr>
              <a:t>條文內容：公務員在執行職務時，將公共財產據為己有或轉交他人。</a:t>
            </a:r>
            <a:r>
              <a:rPr kumimoji="1" lang="en-US" altLang="zh-MO" dirty="0">
                <a:solidFill>
                  <a:schemeClr val="bg1"/>
                </a:solidFill>
              </a:rPr>
              <a:t>    </a:t>
            </a:r>
            <a:r>
              <a:rPr kumimoji="1" lang="zh-MO" altLang="en-US" dirty="0">
                <a:solidFill>
                  <a:schemeClr val="bg1"/>
                </a:solidFill>
              </a:rPr>
              <a:t>懲罰：</a:t>
            </a:r>
            <a:r>
              <a:rPr kumimoji="1" lang="en-US" altLang="zh-MO" dirty="0">
                <a:solidFill>
                  <a:schemeClr val="bg1"/>
                </a:solidFill>
              </a:rPr>
              <a:t>1</a:t>
            </a:r>
            <a:r>
              <a:rPr kumimoji="1" lang="zh-MO" altLang="en-US" dirty="0">
                <a:solidFill>
                  <a:schemeClr val="bg1"/>
                </a:solidFill>
              </a:rPr>
              <a:t>年前</a:t>
            </a:r>
            <a:r>
              <a:rPr kumimoji="1" lang="en-US" altLang="zh-MO" dirty="0">
                <a:solidFill>
                  <a:schemeClr val="bg1"/>
                </a:solidFill>
              </a:rPr>
              <a:t>8</a:t>
            </a:r>
            <a:r>
              <a:rPr kumimoji="1" lang="zh-MO" altLang="en-US" dirty="0">
                <a:solidFill>
                  <a:schemeClr val="bg1"/>
                </a:solidFill>
              </a:rPr>
              <a:t>年徒刑。</a:t>
            </a:r>
            <a:endParaRPr kumimoji="1" lang="en-US" altLang="zh-MO" dirty="0">
              <a:solidFill>
                <a:schemeClr val="bg1"/>
              </a:solidFill>
            </a:endParaRPr>
          </a:p>
          <a:p>
            <a:endParaRPr kumimoji="1" lang="zh-MO" altLang="en-US" dirty="0">
              <a:solidFill>
                <a:schemeClr val="bg1"/>
              </a:solidFill>
            </a:endParaRPr>
          </a:p>
          <a:p>
            <a:r>
              <a:rPr kumimoji="1" lang="en-US" altLang="zh-MO" dirty="0">
                <a:solidFill>
                  <a:schemeClr val="bg1"/>
                </a:solidFill>
              </a:rPr>
              <a:t>2.《</a:t>
            </a:r>
            <a:r>
              <a:rPr kumimoji="1" lang="zh-MO" altLang="en-US" dirty="0">
                <a:solidFill>
                  <a:schemeClr val="bg1"/>
                </a:solidFill>
              </a:rPr>
              <a:t>預防及遏止社會主義社會主義違法行為</a:t>
            </a:r>
            <a:r>
              <a:rPr kumimoji="1" lang="en-US" altLang="zh-MO" dirty="0">
                <a:solidFill>
                  <a:schemeClr val="bg1"/>
                </a:solidFill>
              </a:rPr>
              <a:t>》</a:t>
            </a:r>
            <a:r>
              <a:rPr kumimoji="1" lang="zh-MO" altLang="en-US" dirty="0">
                <a:solidFill>
                  <a:schemeClr val="bg1"/>
                </a:solidFill>
              </a:rPr>
              <a:t>法律（第</a:t>
            </a:r>
            <a:r>
              <a:rPr kumimoji="1" lang="en-US" altLang="zh-MO" dirty="0">
                <a:solidFill>
                  <a:schemeClr val="bg1"/>
                </a:solidFill>
              </a:rPr>
              <a:t>19/2009</a:t>
            </a:r>
            <a:r>
              <a:rPr kumimoji="1" lang="zh-MO" altLang="en-US" dirty="0">
                <a:solidFill>
                  <a:schemeClr val="bg1"/>
                </a:solidFill>
              </a:rPr>
              <a:t>號法律）</a:t>
            </a:r>
          </a:p>
          <a:p>
            <a:r>
              <a:rPr kumimoji="1" lang="zh-MO" altLang="en-US" dirty="0">
                <a:solidFill>
                  <a:schemeClr val="bg1"/>
                </a:solidFill>
              </a:rPr>
              <a:t>該法的重點針對的是貿易政策，旨在維護貿易的誠信。</a:t>
            </a:r>
          </a:p>
          <a:p>
            <a:endParaRPr kumimoji="1" lang="zh-MO" altLang="en-US" dirty="0">
              <a:solidFill>
                <a:schemeClr val="bg1"/>
              </a:solidFill>
            </a:endParaRPr>
          </a:p>
          <a:p>
            <a:r>
              <a:rPr kumimoji="1" lang="en-US" altLang="zh-MO" dirty="0">
                <a:solidFill>
                  <a:schemeClr val="bg1"/>
                </a:solidFill>
              </a:rPr>
              <a:t>a.</a:t>
            </a:r>
            <a:r>
              <a:rPr kumimoji="1" lang="zh-MO" altLang="en-US" dirty="0">
                <a:solidFill>
                  <a:schemeClr val="bg1"/>
                </a:solidFill>
              </a:rPr>
              <a:t>古巴賄賂罪（第</a:t>
            </a:r>
            <a:r>
              <a:rPr kumimoji="1" lang="en-US" altLang="zh-MO" dirty="0">
                <a:solidFill>
                  <a:schemeClr val="bg1"/>
                </a:solidFill>
              </a:rPr>
              <a:t>3</a:t>
            </a:r>
            <a:r>
              <a:rPr kumimoji="1" lang="zh-MO" altLang="en-US" dirty="0">
                <a:solidFill>
                  <a:schemeClr val="bg1"/>
                </a:solidFill>
              </a:rPr>
              <a:t>條）</a:t>
            </a:r>
          </a:p>
          <a:p>
            <a:r>
              <a:rPr kumimoji="1" lang="zh-MO" altLang="en-US" dirty="0">
                <a:solidFill>
                  <a:schemeClr val="bg1"/>
                </a:solidFill>
              </a:rPr>
              <a:t>本文內容：在私部門中，有人以利益引誘或回報他人，以換取其利潤。 在企業經濟中的不正當行為。</a:t>
            </a:r>
          </a:p>
          <a:p>
            <a:r>
              <a:rPr kumimoji="1" lang="zh-MO" altLang="en-US" dirty="0">
                <a:solidFill>
                  <a:schemeClr val="bg1"/>
                </a:solidFill>
              </a:rPr>
              <a:t>處罰：最高</a:t>
            </a:r>
            <a:r>
              <a:rPr kumimoji="1" lang="en-US" altLang="zh-MO" dirty="0">
                <a:solidFill>
                  <a:schemeClr val="bg1"/>
                </a:solidFill>
              </a:rPr>
              <a:t>3</a:t>
            </a:r>
            <a:r>
              <a:rPr kumimoji="1" lang="zh-MO" altLang="en-US" dirty="0">
                <a:solidFill>
                  <a:schemeClr val="bg1"/>
                </a:solidFill>
              </a:rPr>
              <a:t>年徒刑或罰金。</a:t>
            </a:r>
          </a:p>
        </p:txBody>
      </p:sp>
      <p:pic>
        <p:nvPicPr>
          <p:cNvPr id="5" name="圖形 4">
            <a:extLst>
              <a:ext uri="{FF2B5EF4-FFF2-40B4-BE49-F238E27FC236}">
                <a16:creationId xmlns:a16="http://schemas.microsoft.com/office/drawing/2014/main" id="{E5D5E2D8-AD81-74B7-780A-AEB321B3D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244884" y="95333"/>
            <a:ext cx="674188" cy="59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858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63798" y="1193721"/>
            <a:ext cx="6170771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創作你的誠信音樂劇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3798" y="2335173"/>
            <a:ext cx="185023" cy="928330"/>
          </a:xfrm>
          <a:prstGeom prst="roundRect">
            <a:avLst>
              <a:gd name="adj" fmla="val 56030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418987" y="2335173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討論誠信主題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418987" y="2868692"/>
            <a:ext cx="6861215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小組討論誠信故事，確定劇本主題和核心信息。紀錄思維導圖</a:t>
            </a:r>
            <a:r>
              <a:rPr lang="zh-TW" alt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。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1233964" y="3510320"/>
            <a:ext cx="185023" cy="928330"/>
          </a:xfrm>
          <a:prstGeom prst="roundRect">
            <a:avLst>
              <a:gd name="adj" fmla="val 56030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789152" y="3510320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分配角色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1789152" y="4043839"/>
            <a:ext cx="6491049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利用AI工具撰寫劇本對話，明確每個角色的性格和任務</a:t>
            </a: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。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1604248" y="4685467"/>
            <a:ext cx="185023" cy="928330"/>
          </a:xfrm>
          <a:prstGeom prst="roundRect">
            <a:avLst>
              <a:gd name="adj" fmla="val 56030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159437" y="4685467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創作主題音樂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2159437" y="5218986"/>
            <a:ext cx="6120765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使用AI工具，創作符合劇情的歌詞</a:t>
            </a:r>
            <a:r>
              <a:rPr lang="zh-TW" alt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，並創作</a:t>
            </a:r>
            <a:r>
              <a:rPr lang="en-US" sz="19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主題曲</a:t>
            </a: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。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1974532" y="5860613"/>
            <a:ext cx="185023" cy="928330"/>
          </a:xfrm>
          <a:prstGeom prst="roundRect">
            <a:avLst>
              <a:gd name="adj" fmla="val 56030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529721" y="5860613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排練與表演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2529721" y="6394132"/>
            <a:ext cx="5750481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整合劇本和音樂，進行排練，最終呈現作品。</a:t>
            </a:r>
            <a:endParaRPr lang="en-US" sz="1900" dirty="0"/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1C68F60A-3B49-7C94-D0F1-A6FBEB73A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9730" y="0"/>
            <a:ext cx="536067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7" y="1675924"/>
            <a:ext cx="7819549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小組分工合作—-</a:t>
            </a:r>
            <a:r>
              <a:rPr lang="en-US" sz="4850" dirty="0" err="1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思維導圖紀錄展示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2053233" y="3089910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劇本組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3798" y="3623429"/>
            <a:ext cx="4274820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設計故事情節，撰寫角色對話，構建誠信主題的戲劇沖突。</a:t>
            </a:r>
            <a:endParaRPr lang="en-US" sz="1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784" y="2940844"/>
            <a:ext cx="3612713" cy="3612713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777151" y="3209211"/>
            <a:ext cx="616982" cy="616982"/>
          </a:xfrm>
          <a:prstGeom prst="roundRect">
            <a:avLst>
              <a:gd name="adj" fmla="val 1480571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6815" y="3344108"/>
            <a:ext cx="277654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1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9491662" y="3089910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音樂組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491662" y="3623429"/>
            <a:ext cx="4274939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使用AI工具創作主題音樂，設計配合劇情的音效。</a:t>
            </a:r>
            <a:endParaRPr lang="en-US" sz="19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784" y="2940844"/>
            <a:ext cx="3612713" cy="3612713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8236029" y="3209211"/>
            <a:ext cx="616982" cy="616982"/>
          </a:xfrm>
          <a:prstGeom prst="roundRect">
            <a:avLst>
              <a:gd name="adj" fmla="val 1480571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405693" y="3344108"/>
            <a:ext cx="277654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2</a:t>
            </a:r>
            <a:endParaRPr lang="en-US" sz="2150" dirty="0"/>
          </a:p>
        </p:txBody>
      </p:sp>
      <p:sp>
        <p:nvSpPr>
          <p:cNvPr id="13" name="Text 9"/>
          <p:cNvSpPr/>
          <p:nvPr/>
        </p:nvSpPr>
        <p:spPr>
          <a:xfrm>
            <a:off x="9491662" y="5081349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表演組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9491662" y="5614868"/>
            <a:ext cx="4274939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分配角色，設計動作，負責表演的協調與排練。</a:t>
            </a:r>
            <a:endParaRPr lang="en-US" sz="190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784" y="2940844"/>
            <a:ext cx="3612713" cy="3612713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8236029" y="5668089"/>
            <a:ext cx="616982" cy="616982"/>
          </a:xfrm>
          <a:prstGeom prst="roundRect">
            <a:avLst>
              <a:gd name="adj" fmla="val 1480571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8405693" y="5802987"/>
            <a:ext cx="277654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3</a:t>
            </a:r>
            <a:endParaRPr lang="en-US" sz="2150" dirty="0"/>
          </a:p>
        </p:txBody>
      </p:sp>
      <p:sp>
        <p:nvSpPr>
          <p:cNvPr id="18" name="Text 13"/>
          <p:cNvSpPr/>
          <p:nvPr/>
        </p:nvSpPr>
        <p:spPr>
          <a:xfrm>
            <a:off x="2053233" y="5081349"/>
            <a:ext cx="3085386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道具組</a:t>
            </a:r>
            <a:endParaRPr lang="en-US" sz="2400" dirty="0"/>
          </a:p>
        </p:txBody>
      </p:sp>
      <p:sp>
        <p:nvSpPr>
          <p:cNvPr id="19" name="Text 14"/>
          <p:cNvSpPr/>
          <p:nvPr/>
        </p:nvSpPr>
        <p:spPr>
          <a:xfrm>
            <a:off x="863798" y="5614868"/>
            <a:ext cx="4274820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準備簡單道具和布景，增強表演的視覺效果。</a:t>
            </a:r>
            <a:endParaRPr lang="en-US" sz="190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8784" y="2940844"/>
            <a:ext cx="3612713" cy="3612713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5777151" y="5668089"/>
            <a:ext cx="616982" cy="616982"/>
          </a:xfrm>
          <a:prstGeom prst="roundRect">
            <a:avLst>
              <a:gd name="adj" fmla="val 1480571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</p:sp>
      <p:sp>
        <p:nvSpPr>
          <p:cNvPr id="22" name="Text 16"/>
          <p:cNvSpPr/>
          <p:nvPr/>
        </p:nvSpPr>
        <p:spPr>
          <a:xfrm>
            <a:off x="5946815" y="5802987"/>
            <a:ext cx="277654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4</a:t>
            </a:r>
            <a:endParaRPr lang="en-US" sz="2150" dirty="0"/>
          </a:p>
        </p:txBody>
      </p:sp>
      <p:pic>
        <p:nvPicPr>
          <p:cNvPr id="30" name="圖片 29">
            <a:extLst>
              <a:ext uri="{FF2B5EF4-FFF2-40B4-BE49-F238E27FC236}">
                <a16:creationId xmlns:a16="http://schemas.microsoft.com/office/drawing/2014/main" id="{18E3B2F3-3B82-6B66-8194-5D4648374F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10642708" y="318739"/>
            <a:ext cx="3868680" cy="26221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2283500"/>
            <a:ext cx="6730127" cy="771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用AI創作你的誠信主題曲</a:t>
            </a:r>
            <a:endParaRPr lang="en-US" sz="48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198" y="3424952"/>
            <a:ext cx="556260" cy="55626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50198" y="4228028"/>
            <a:ext cx="2225278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選擇風格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6350198" y="4761548"/>
            <a:ext cx="2225278" cy="1184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根據劇情選擇音樂風格，如輕快、抒情或激昂</a:t>
            </a: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。</a:t>
            </a:r>
            <a:endParaRPr lang="en-US" sz="1900" dirty="0"/>
          </a:p>
        </p:txBody>
      </p:sp>
      <p:sp>
        <p:nvSpPr>
          <p:cNvPr id="8" name="Text 3"/>
          <p:cNvSpPr/>
          <p:nvPr/>
        </p:nvSpPr>
        <p:spPr>
          <a:xfrm>
            <a:off x="8945642" y="4228028"/>
            <a:ext cx="2225397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 err="1">
                <a:solidFill>
                  <a:srgbClr val="E2E6E9"/>
                </a:solidFill>
                <a:latin typeface="Exo" pitchFamily="34" charset="0"/>
              </a:rPr>
              <a:t>主題歌詞</a:t>
            </a:r>
            <a:endParaRPr lang="en-US" sz="2400" dirty="0"/>
          </a:p>
        </p:txBody>
      </p:sp>
      <p:sp>
        <p:nvSpPr>
          <p:cNvPr id="9" name="Text 4"/>
          <p:cNvSpPr/>
          <p:nvPr/>
        </p:nvSpPr>
        <p:spPr>
          <a:xfrm>
            <a:off x="8945642" y="4761548"/>
            <a:ext cx="2225397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 err="1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配合劇情發展，關鍵詞生成歌詞</a:t>
            </a:r>
            <a:r>
              <a:rPr lang="zh-TW" alt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，經過修改後</a:t>
            </a:r>
            <a:r>
              <a:rPr lang="en-US" altLang="zh-TW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AI</a:t>
            </a:r>
            <a:r>
              <a:rPr lang="zh-TW" alt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生成歌曲。</a:t>
            </a:r>
            <a:endParaRPr lang="en-US" sz="19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1204" y="3424952"/>
            <a:ext cx="556260" cy="556260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41204" y="4228028"/>
            <a:ext cx="2225278" cy="3855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導出作品</a:t>
            </a:r>
            <a:endParaRPr lang="en-US" sz="2400" dirty="0"/>
          </a:p>
        </p:txBody>
      </p:sp>
      <p:sp>
        <p:nvSpPr>
          <p:cNvPr id="12" name="Text 6"/>
          <p:cNvSpPr/>
          <p:nvPr/>
        </p:nvSpPr>
        <p:spPr>
          <a:xfrm>
            <a:off x="11541204" y="4761548"/>
            <a:ext cx="2225278" cy="7896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下載生成的音樂，整合到表演中。</a:t>
            </a:r>
            <a:endParaRPr lang="en-US" sz="1900" dirty="0"/>
          </a:p>
        </p:txBody>
      </p:sp>
      <p:pic>
        <p:nvPicPr>
          <p:cNvPr id="19" name="圖形 18">
            <a:extLst>
              <a:ext uri="{FF2B5EF4-FFF2-40B4-BE49-F238E27FC236}">
                <a16:creationId xmlns:a16="http://schemas.microsoft.com/office/drawing/2014/main" id="{1CF1E06C-4742-82B6-8957-4C7B434B53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945642" y="3173147"/>
            <a:ext cx="1175505" cy="9027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2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678775"/>
            <a:ext cx="5553670" cy="694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誠信劇本設計範例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350198" y="1706166"/>
            <a:ext cx="7416403" cy="1295043"/>
          </a:xfrm>
          <a:prstGeom prst="roundRect">
            <a:avLst>
              <a:gd name="adj" fmla="val 7205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79870" y="1935837"/>
            <a:ext cx="2776776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故事背景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6579870" y="2416135"/>
            <a:ext cx="6957060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校園生活中的誠信考驗，考試作弊的道德困境。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6350198" y="3223260"/>
            <a:ext cx="7416403" cy="1295043"/>
          </a:xfrm>
          <a:prstGeom prst="roundRect">
            <a:avLst>
              <a:gd name="adj" fmla="val 7205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79870" y="3452932"/>
            <a:ext cx="2776776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角色設定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6579870" y="3933230"/>
            <a:ext cx="6957060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學生A（誠實）、學生B（作弊）、老師（引導者）。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350198" y="4740354"/>
            <a:ext cx="7416403" cy="1295043"/>
          </a:xfrm>
          <a:prstGeom prst="roundRect">
            <a:avLst>
              <a:gd name="adj" fmla="val 7205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79870" y="4970026"/>
            <a:ext cx="2776776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劇情發展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6579870" y="5450324"/>
            <a:ext cx="6957060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學生A發現作弊行為，面臨揭發與沉默的選擇。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6350198" y="6257449"/>
            <a:ext cx="7416403" cy="1295043"/>
          </a:xfrm>
          <a:prstGeom prst="roundRect">
            <a:avLst>
              <a:gd name="adj" fmla="val 7205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579870" y="6487120"/>
            <a:ext cx="2776776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故事結局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6579870" y="6967418"/>
            <a:ext cx="6957060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選擇誠實，老師表揚並教育全班誠信的重要性。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708422"/>
            <a:ext cx="5553670" cy="694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 err="1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讓背景音樂為劇情加分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1113711" y="1735812"/>
            <a:ext cx="30480" cy="5785366"/>
          </a:xfrm>
          <a:prstGeom prst="roundRect">
            <a:avLst>
              <a:gd name="adj" fmla="val 306111"/>
            </a:avLst>
          </a:prstGeom>
          <a:solidFill>
            <a:srgbClr val="194A99"/>
          </a:solidFill>
          <a:ln/>
        </p:spPr>
      </p:sp>
      <p:sp>
        <p:nvSpPr>
          <p:cNvPr id="5" name="Shape 2"/>
          <p:cNvSpPr/>
          <p:nvPr/>
        </p:nvSpPr>
        <p:spPr>
          <a:xfrm>
            <a:off x="1333143" y="2220397"/>
            <a:ext cx="666393" cy="30480"/>
          </a:xfrm>
          <a:prstGeom prst="roundRect">
            <a:avLst>
              <a:gd name="adj" fmla="val 306111"/>
            </a:avLst>
          </a:prstGeom>
          <a:solidFill>
            <a:srgbClr val="194A99"/>
          </a:solidFill>
          <a:ln/>
        </p:spPr>
      </p:sp>
      <p:sp>
        <p:nvSpPr>
          <p:cNvPr id="6" name="Shape 3"/>
          <p:cNvSpPr/>
          <p:nvPr/>
        </p:nvSpPr>
        <p:spPr>
          <a:xfrm>
            <a:off x="863798" y="1985724"/>
            <a:ext cx="499824" cy="499824"/>
          </a:xfrm>
          <a:prstGeom prst="roundRect">
            <a:avLst>
              <a:gd name="adj" fmla="val 18667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47142" y="2027396"/>
            <a:ext cx="333137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2224445" y="1957864"/>
            <a:ext cx="2776776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開場音樂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2224445" y="2438162"/>
            <a:ext cx="6055757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輕快或懸疑的旋律，吸引觀眾注意，設定劇情基調。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1333143" y="3722251"/>
            <a:ext cx="666393" cy="30480"/>
          </a:xfrm>
          <a:prstGeom prst="roundRect">
            <a:avLst>
              <a:gd name="adj" fmla="val 306111"/>
            </a:avLst>
          </a:prstGeom>
          <a:solidFill>
            <a:srgbClr val="194A99"/>
          </a:solidFill>
          <a:ln/>
        </p:spPr>
      </p:sp>
      <p:sp>
        <p:nvSpPr>
          <p:cNvPr id="11" name="Shape 8"/>
          <p:cNvSpPr/>
          <p:nvPr/>
        </p:nvSpPr>
        <p:spPr>
          <a:xfrm>
            <a:off x="863798" y="3487579"/>
            <a:ext cx="499824" cy="499824"/>
          </a:xfrm>
          <a:prstGeom prst="roundRect">
            <a:avLst>
              <a:gd name="adj" fmla="val 18667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47142" y="3529251"/>
            <a:ext cx="333137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224445" y="3459718"/>
            <a:ext cx="2776776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劇情發展</a:t>
            </a:r>
            <a:endParaRPr lang="en-US" sz="2150" dirty="0"/>
          </a:p>
        </p:txBody>
      </p:sp>
      <p:sp>
        <p:nvSpPr>
          <p:cNvPr id="14" name="Text 11"/>
          <p:cNvSpPr/>
          <p:nvPr/>
        </p:nvSpPr>
        <p:spPr>
          <a:xfrm>
            <a:off x="2224445" y="3940016"/>
            <a:ext cx="6055757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音樂節奏逐漸變化，隨著劇情沖突增強張力。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1333143" y="5224105"/>
            <a:ext cx="666393" cy="30480"/>
          </a:xfrm>
          <a:prstGeom prst="roundRect">
            <a:avLst>
              <a:gd name="adj" fmla="val 306111"/>
            </a:avLst>
          </a:prstGeom>
          <a:solidFill>
            <a:srgbClr val="194A99"/>
          </a:solidFill>
          <a:ln/>
        </p:spPr>
      </p:sp>
      <p:sp>
        <p:nvSpPr>
          <p:cNvPr id="16" name="Shape 13"/>
          <p:cNvSpPr/>
          <p:nvPr/>
        </p:nvSpPr>
        <p:spPr>
          <a:xfrm>
            <a:off x="863798" y="4989433"/>
            <a:ext cx="499824" cy="499824"/>
          </a:xfrm>
          <a:prstGeom prst="roundRect">
            <a:avLst>
              <a:gd name="adj" fmla="val 18667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47142" y="5031105"/>
            <a:ext cx="333137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2224445" y="4961573"/>
            <a:ext cx="2776776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高潮音樂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2224445" y="5441871"/>
            <a:ext cx="6055757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緊張或激昂的旋律，烘托誠信抉擇的關鍵時刻。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1333143" y="6725960"/>
            <a:ext cx="666393" cy="30480"/>
          </a:xfrm>
          <a:prstGeom prst="roundRect">
            <a:avLst>
              <a:gd name="adj" fmla="val 306111"/>
            </a:avLst>
          </a:prstGeom>
          <a:solidFill>
            <a:srgbClr val="194A99"/>
          </a:solidFill>
          <a:ln/>
        </p:spPr>
      </p:sp>
      <p:sp>
        <p:nvSpPr>
          <p:cNvPr id="21" name="Shape 18"/>
          <p:cNvSpPr/>
          <p:nvPr/>
        </p:nvSpPr>
        <p:spPr>
          <a:xfrm>
            <a:off x="863798" y="6491288"/>
            <a:ext cx="499824" cy="499824"/>
          </a:xfrm>
          <a:prstGeom prst="roundRect">
            <a:avLst>
              <a:gd name="adj" fmla="val 18667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47142" y="6532959"/>
            <a:ext cx="333137" cy="416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26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4</a:t>
            </a:r>
            <a:endParaRPr lang="en-US" sz="2600" dirty="0"/>
          </a:p>
        </p:txBody>
      </p:sp>
      <p:sp>
        <p:nvSpPr>
          <p:cNvPr id="23" name="Text 20"/>
          <p:cNvSpPr/>
          <p:nvPr/>
        </p:nvSpPr>
        <p:spPr>
          <a:xfrm>
            <a:off x="2224445" y="6463427"/>
            <a:ext cx="2776776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結尾音樂</a:t>
            </a:r>
            <a:endParaRPr lang="en-US" sz="2150" dirty="0"/>
          </a:p>
        </p:txBody>
      </p:sp>
      <p:sp>
        <p:nvSpPr>
          <p:cNvPr id="24" name="Text 21"/>
          <p:cNvSpPr/>
          <p:nvPr/>
        </p:nvSpPr>
        <p:spPr>
          <a:xfrm>
            <a:off x="2224445" y="6943725"/>
            <a:ext cx="6055757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溫馨或勵志的旋律，傳遞誠信價值的最終啟示。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724257"/>
            <a:ext cx="5862161" cy="732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750"/>
              </a:lnSpc>
              <a:buNone/>
            </a:pPr>
            <a:r>
              <a:rPr lang="en-US" sz="4600" dirty="0">
                <a:solidFill>
                  <a:srgbClr val="F5F0F0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排練你的音樂劇</a:t>
            </a:r>
            <a:endParaRPr lang="en-US" sz="4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126" y="1925955"/>
            <a:ext cx="1596628" cy="135088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4538" y="2562701"/>
            <a:ext cx="329684" cy="412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150"/>
              </a:lnSpc>
              <a:buNone/>
            </a:pPr>
            <a:r>
              <a:rPr lang="en-US" sz="25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1</a:t>
            </a:r>
            <a:endParaRPr lang="en-US" sz="2550" dirty="0"/>
          </a:p>
        </p:txBody>
      </p:sp>
      <p:sp>
        <p:nvSpPr>
          <p:cNvPr id="5" name="Text 2"/>
          <p:cNvSpPr/>
          <p:nvPr/>
        </p:nvSpPr>
        <p:spPr>
          <a:xfrm>
            <a:off x="5122188" y="2160389"/>
            <a:ext cx="2109907" cy="366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完美表演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2188" y="2667357"/>
            <a:ext cx="2109907" cy="375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展現誠信的藝術成果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4946333" y="3290888"/>
            <a:ext cx="8761690" cy="15240"/>
          </a:xfrm>
          <a:prstGeom prst="roundRect">
            <a:avLst>
              <a:gd name="adj" fmla="val 646236"/>
            </a:avLst>
          </a:prstGeom>
          <a:solidFill>
            <a:srgbClr val="194A99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2693" y="3335417"/>
            <a:ext cx="3193375" cy="135088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24538" y="3804761"/>
            <a:ext cx="329684" cy="412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150"/>
              </a:lnSpc>
              <a:buNone/>
            </a:pPr>
            <a:r>
              <a:rPr lang="en-US" sz="25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2</a:t>
            </a:r>
            <a:endParaRPr lang="en-US" sz="2550" dirty="0"/>
          </a:p>
        </p:txBody>
      </p:sp>
      <p:sp>
        <p:nvSpPr>
          <p:cNvPr id="10" name="Text 6"/>
          <p:cNvSpPr/>
          <p:nvPr/>
        </p:nvSpPr>
        <p:spPr>
          <a:xfrm>
            <a:off x="5920502" y="3569851"/>
            <a:ext cx="2578775" cy="366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整合與調整</a:t>
            </a:r>
            <a:endParaRPr lang="en-US" sz="2300" dirty="0"/>
          </a:p>
        </p:txBody>
      </p:sp>
      <p:sp>
        <p:nvSpPr>
          <p:cNvPr id="11" name="Text 7"/>
          <p:cNvSpPr/>
          <p:nvPr/>
        </p:nvSpPr>
        <p:spPr>
          <a:xfrm>
            <a:off x="5920502" y="4076819"/>
            <a:ext cx="2578775" cy="375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結合音樂，完善表演細節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5744647" y="4700349"/>
            <a:ext cx="7963376" cy="15240"/>
          </a:xfrm>
          <a:prstGeom prst="roundRect">
            <a:avLst>
              <a:gd name="adj" fmla="val 646236"/>
            </a:avLst>
          </a:prstGeom>
          <a:solidFill>
            <a:srgbClr val="194A99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4378" y="4744879"/>
            <a:ext cx="4790123" cy="135088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24538" y="5214223"/>
            <a:ext cx="329684" cy="412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150"/>
              </a:lnSpc>
              <a:buNone/>
            </a:pPr>
            <a:r>
              <a:rPr lang="en-US" sz="25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3</a:t>
            </a:r>
            <a:endParaRPr lang="en-US" sz="2550" dirty="0"/>
          </a:p>
        </p:txBody>
      </p:sp>
      <p:sp>
        <p:nvSpPr>
          <p:cNvPr id="15" name="Text 10"/>
          <p:cNvSpPr/>
          <p:nvPr/>
        </p:nvSpPr>
        <p:spPr>
          <a:xfrm>
            <a:off x="6718935" y="4979313"/>
            <a:ext cx="2109907" cy="366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分場排練</a:t>
            </a:r>
            <a:endParaRPr lang="en-US" sz="2300" dirty="0"/>
          </a:p>
        </p:txBody>
      </p:sp>
      <p:sp>
        <p:nvSpPr>
          <p:cNvPr id="16" name="Text 11"/>
          <p:cNvSpPr/>
          <p:nvPr/>
        </p:nvSpPr>
        <p:spPr>
          <a:xfrm>
            <a:off x="6718935" y="5486281"/>
            <a:ext cx="2109907" cy="375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熟悉臺詞，設計動作</a:t>
            </a:r>
            <a:endParaRPr lang="en-US" sz="1800" dirty="0"/>
          </a:p>
        </p:txBody>
      </p:sp>
      <p:sp>
        <p:nvSpPr>
          <p:cNvPr id="17" name="Shape 12"/>
          <p:cNvSpPr/>
          <p:nvPr/>
        </p:nvSpPr>
        <p:spPr>
          <a:xfrm>
            <a:off x="6543080" y="6109811"/>
            <a:ext cx="7164943" cy="15240"/>
          </a:xfrm>
          <a:prstGeom prst="roundRect">
            <a:avLst>
              <a:gd name="adj" fmla="val 646236"/>
            </a:avLst>
          </a:prstGeom>
          <a:solidFill>
            <a:srgbClr val="194A99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945" y="6154341"/>
            <a:ext cx="6386870" cy="1350883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924419" y="6623685"/>
            <a:ext cx="329684" cy="4120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150"/>
              </a:lnSpc>
              <a:buNone/>
            </a:pPr>
            <a:r>
              <a:rPr lang="en-US" sz="255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4</a:t>
            </a:r>
            <a:endParaRPr lang="en-US" sz="2550" dirty="0"/>
          </a:p>
        </p:txBody>
      </p:sp>
      <p:sp>
        <p:nvSpPr>
          <p:cNvPr id="20" name="Text 14"/>
          <p:cNvSpPr/>
          <p:nvPr/>
        </p:nvSpPr>
        <p:spPr>
          <a:xfrm>
            <a:off x="7517249" y="6388775"/>
            <a:ext cx="2109907" cy="366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300" dirty="0">
                <a:solidFill>
                  <a:srgbClr val="E2E6E9"/>
                </a:solidFill>
                <a:latin typeface="Exo" pitchFamily="34" charset="0"/>
                <a:ea typeface="Exo" pitchFamily="34" charset="-122"/>
                <a:cs typeface="Exo" pitchFamily="34" charset="-120"/>
              </a:rPr>
              <a:t>角色分配</a:t>
            </a:r>
            <a:endParaRPr lang="en-US" sz="2300" dirty="0"/>
          </a:p>
        </p:txBody>
      </p:sp>
      <p:sp>
        <p:nvSpPr>
          <p:cNvPr id="21" name="Text 15"/>
          <p:cNvSpPr/>
          <p:nvPr/>
        </p:nvSpPr>
        <p:spPr>
          <a:xfrm>
            <a:off x="7517249" y="6895743"/>
            <a:ext cx="2109907" cy="375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800" dirty="0">
                <a:solidFill>
                  <a:srgbClr val="E2E6E9"/>
                </a:solidFill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理解角色，熟悉劇本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5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730032" y="902851"/>
            <a:ext cx="3044071" cy="3948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943</Words>
  <Application>Microsoft Macintosh PowerPoint</Application>
  <PresentationFormat>自訂</PresentationFormat>
  <Paragraphs>147</Paragraphs>
  <Slides>13</Slides>
  <Notes>12</Notes>
  <HiddenSlides>0</HiddenSlides>
  <MMClips>1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8" baseType="lpstr">
      <vt:lpstr>Exo</vt:lpstr>
      <vt:lpstr>Inter</vt:lpstr>
      <vt:lpstr>Arial</vt:lpstr>
      <vt:lpstr>Merriweather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teacher</cp:lastModifiedBy>
  <cp:revision>8</cp:revision>
  <dcterms:created xsi:type="dcterms:W3CDTF">2025-03-23T04:11:22Z</dcterms:created>
  <dcterms:modified xsi:type="dcterms:W3CDTF">2025-03-24T03:11:44Z</dcterms:modified>
</cp:coreProperties>
</file>