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8288000" cy="10287000"/>
  <p:notesSz cx="6858000" cy="9144000"/>
  <p:embeddedFontLst>
    <p:embeddedFont>
      <p:font typeface="Codec Pro Bold" charset="1" panose="00000600000000000000"/>
      <p:regular r:id="rId36"/>
    </p:embeddedFont>
    <p:embeddedFont>
      <p:font typeface="Codec Pro" charset="1" panose="00000500000000000000"/>
      <p:regular r:id="rId37"/>
    </p:embeddedFont>
    <p:embeddedFont>
      <p:font typeface="Arial Unicode Bold" charset="1" panose="020B0704020202020204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748" y="457619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793772" y="1706101"/>
            <a:ext cx="7465528" cy="6336367"/>
          </a:xfrm>
          <a:custGeom>
            <a:avLst/>
            <a:gdLst/>
            <a:ahLst/>
            <a:cxnLst/>
            <a:rect r="r" b="b" t="t" l="l"/>
            <a:pathLst>
              <a:path h="6336367" w="7465528">
                <a:moveTo>
                  <a:pt x="0" y="0"/>
                </a:moveTo>
                <a:lnTo>
                  <a:pt x="7465528" y="0"/>
                </a:lnTo>
                <a:lnTo>
                  <a:pt x="7465528" y="6336367"/>
                </a:lnTo>
                <a:lnTo>
                  <a:pt x="0" y="6336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5261126"/>
            <a:ext cx="9299246" cy="4568254"/>
          </a:xfrm>
          <a:custGeom>
            <a:avLst/>
            <a:gdLst/>
            <a:ahLst/>
            <a:cxnLst/>
            <a:rect r="r" b="b" t="t" l="l"/>
            <a:pathLst>
              <a:path h="4568254" w="9299246">
                <a:moveTo>
                  <a:pt x="0" y="0"/>
                </a:moveTo>
                <a:lnTo>
                  <a:pt x="9299246" y="0"/>
                </a:lnTo>
                <a:lnTo>
                  <a:pt x="9299246" y="4568255"/>
                </a:lnTo>
                <a:lnTo>
                  <a:pt x="0" y="45682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12980" y="1014900"/>
            <a:ext cx="9559912" cy="253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🔍 QR CODE密碼破解  </a:t>
            </a:r>
          </a:p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  與數位信任重建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748" y="457619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5" id="5"/>
          <p:cNvSpPr/>
          <p:nvPr/>
        </p:nvSpPr>
        <p:spPr>
          <a:xfrm flipH="true" flipV="false" rot="0">
            <a:off x="1028700" y="1028700"/>
            <a:ext cx="5585841" cy="8229600"/>
          </a:xfrm>
          <a:custGeom>
            <a:avLst/>
            <a:gdLst/>
            <a:ahLst/>
            <a:cxnLst/>
            <a:rect r="r" b="b" t="t" l="l"/>
            <a:pathLst>
              <a:path h="8229600" w="5585841">
                <a:moveTo>
                  <a:pt x="5585841" y="0"/>
                </a:moveTo>
                <a:lnTo>
                  <a:pt x="0" y="0"/>
                </a:lnTo>
                <a:lnTo>
                  <a:pt x="0" y="8229600"/>
                </a:lnTo>
                <a:lnTo>
                  <a:pt x="5585841" y="8229600"/>
                </a:lnTo>
                <a:lnTo>
                  <a:pt x="55858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53838" y="3352800"/>
            <a:ext cx="9955013" cy="3276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第一節</a:t>
            </a:r>
          </a:p>
          <a:p>
            <a:pPr algn="just">
              <a:lnSpc>
                <a:spcPts val="12599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QR解碼特攻隊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🚀 特工指令室啟動！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3990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「嗶——！特工注意，實驗室大門被邪惡博士鎖定！」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只有破解結構密碼才能開啟！」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673325" y="4801954"/>
            <a:ext cx="4641850" cy="4978212"/>
          </a:xfrm>
          <a:custGeom>
            <a:avLst/>
            <a:gdLst/>
            <a:ahLst/>
            <a:cxnLst/>
            <a:rect r="r" b="b" t="t" l="l"/>
            <a:pathLst>
              <a:path h="4978212" w="4641850">
                <a:moveTo>
                  <a:pt x="0" y="0"/>
                </a:moveTo>
                <a:lnTo>
                  <a:pt x="4641850" y="0"/>
                </a:lnTo>
                <a:lnTo>
                  <a:pt x="4641850" y="4978212"/>
                </a:lnTo>
                <a:lnTo>
                  <a:pt x="0" y="49782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352" r="-3837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581364" y="5419384"/>
            <a:ext cx="4736060" cy="4736060"/>
          </a:xfrm>
          <a:custGeom>
            <a:avLst/>
            <a:gdLst/>
            <a:ahLst/>
            <a:cxnLst/>
            <a:rect r="r" b="b" t="t" l="l"/>
            <a:pathLst>
              <a:path h="4736060" w="4736060">
                <a:moveTo>
                  <a:pt x="0" y="0"/>
                </a:moveTo>
                <a:lnTo>
                  <a:pt x="4736059" y="0"/>
                </a:lnTo>
                <a:lnTo>
                  <a:pt x="4736059" y="4736060"/>
                </a:lnTo>
                <a:lnTo>
                  <a:pt x="0" y="4736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315175" y="5037494"/>
            <a:ext cx="3710514" cy="5117950"/>
          </a:xfrm>
          <a:custGeom>
            <a:avLst/>
            <a:gdLst/>
            <a:ahLst/>
            <a:cxnLst/>
            <a:rect r="r" b="b" t="t" l="l"/>
            <a:pathLst>
              <a:path h="5117950" w="3710514">
                <a:moveTo>
                  <a:pt x="0" y="0"/>
                </a:moveTo>
                <a:lnTo>
                  <a:pt x="3710514" y="0"/>
                </a:lnTo>
                <a:lnTo>
                  <a:pt x="3710514" y="5117950"/>
                </a:lnTo>
                <a:lnTo>
                  <a:pt x="0" y="5117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🚀 特工指令室啟動！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5000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破損QR碼掃描實驗：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- 3位特工👦👧👦多角度掃描📱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- 撕毀1/4碼測試🧩 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396218" y="2189522"/>
            <a:ext cx="5863082" cy="5863082"/>
          </a:xfrm>
          <a:custGeom>
            <a:avLst/>
            <a:gdLst/>
            <a:ahLst/>
            <a:cxnLst/>
            <a:rect r="r" b="b" t="t" l="l"/>
            <a:pathLst>
              <a:path h="5863082" w="5863082">
                <a:moveTo>
                  <a:pt x="0" y="0"/>
                </a:moveTo>
                <a:lnTo>
                  <a:pt x="5863082" y="0"/>
                </a:lnTo>
                <a:lnTo>
                  <a:pt x="5863082" y="5863083"/>
                </a:lnTo>
                <a:lnTo>
                  <a:pt x="0" y="5863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550192" y="6909875"/>
            <a:ext cx="3328158" cy="3077160"/>
          </a:xfrm>
          <a:custGeom>
            <a:avLst/>
            <a:gdLst/>
            <a:ahLst/>
            <a:cxnLst/>
            <a:rect r="r" b="b" t="t" l="l"/>
            <a:pathLst>
              <a:path h="3077160" w="3328158">
                <a:moveTo>
                  <a:pt x="0" y="0"/>
                </a:moveTo>
                <a:lnTo>
                  <a:pt x="3328158" y="0"/>
                </a:lnTo>
                <a:lnTo>
                  <a:pt x="3328158" y="3077159"/>
                </a:lnTo>
                <a:lnTo>
                  <a:pt x="0" y="30771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986208" y="7274256"/>
            <a:ext cx="4801377" cy="2712778"/>
          </a:xfrm>
          <a:custGeom>
            <a:avLst/>
            <a:gdLst/>
            <a:ahLst/>
            <a:cxnLst/>
            <a:rect r="r" b="b" t="t" l="l"/>
            <a:pathLst>
              <a:path h="2712778" w="4801377">
                <a:moveTo>
                  <a:pt x="0" y="0"/>
                </a:moveTo>
                <a:lnTo>
                  <a:pt x="4801377" y="0"/>
                </a:lnTo>
                <a:lnTo>
                  <a:pt x="4801377" y="2712778"/>
                </a:lnTo>
                <a:lnTo>
                  <a:pt x="0" y="2712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❓ 核心問題牆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7019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為什麼缺角仍能讀取？🤔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折成紙飛機✈️會怎樣？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塗污碼生命力💪秘密？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發放🔍觀察實物QR碼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2575799" y="4453577"/>
            <a:ext cx="5942671" cy="5942671"/>
          </a:xfrm>
          <a:custGeom>
            <a:avLst/>
            <a:gdLst/>
            <a:ahLst/>
            <a:cxnLst/>
            <a:rect r="r" b="b" t="t" l="l"/>
            <a:pathLst>
              <a:path h="5942671" w="5942671">
                <a:moveTo>
                  <a:pt x="0" y="0"/>
                </a:moveTo>
                <a:lnTo>
                  <a:pt x="5942672" y="0"/>
                </a:lnTo>
                <a:lnTo>
                  <a:pt x="5942672" y="5942671"/>
                </a:lnTo>
                <a:lnTo>
                  <a:pt x="0" y="59426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990210" y="5054936"/>
            <a:ext cx="5232064" cy="5232064"/>
          </a:xfrm>
          <a:custGeom>
            <a:avLst/>
            <a:gdLst/>
            <a:ahLst/>
            <a:cxnLst/>
            <a:rect r="r" b="b" t="t" l="l"/>
            <a:pathLst>
              <a:path h="5232064" w="5232064">
                <a:moveTo>
                  <a:pt x="0" y="0"/>
                </a:moveTo>
                <a:lnTo>
                  <a:pt x="5232063" y="0"/>
                </a:lnTo>
                <a:lnTo>
                  <a:pt x="5232063" y="5232064"/>
                </a:lnTo>
                <a:lnTo>
                  <a:pt x="0" y="52320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2493466"/>
            <a:ext cx="15824172" cy="6764834"/>
          </a:xfrm>
          <a:custGeom>
            <a:avLst/>
            <a:gdLst/>
            <a:ahLst/>
            <a:cxnLst/>
            <a:rect r="r" b="b" t="t" l="l"/>
            <a:pathLst>
              <a:path h="6764834" w="15824172">
                <a:moveTo>
                  <a:pt x="0" y="0"/>
                </a:moveTo>
                <a:lnTo>
                  <a:pt x="15824172" y="0"/>
                </a:lnTo>
                <a:lnTo>
                  <a:pt x="15824172" y="6764834"/>
                </a:lnTo>
                <a:lnTo>
                  <a:pt x="0" y="6764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❓ QR CODE的結構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73118" y="2905376"/>
            <a:ext cx="9448546" cy="4476249"/>
          </a:xfrm>
          <a:custGeom>
            <a:avLst/>
            <a:gdLst/>
            <a:ahLst/>
            <a:cxnLst/>
            <a:rect r="r" b="b" t="t" l="l"/>
            <a:pathLst>
              <a:path h="4476249" w="9448546">
                <a:moveTo>
                  <a:pt x="0" y="0"/>
                </a:moveTo>
                <a:lnTo>
                  <a:pt x="9448546" y="0"/>
                </a:lnTo>
                <a:lnTo>
                  <a:pt x="9448546" y="4476248"/>
                </a:lnTo>
                <a:lnTo>
                  <a:pt x="0" y="44762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521664" y="2426791"/>
            <a:ext cx="6959600" cy="5851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0"/>
              </a:lnSpc>
            </a:pPr>
          </a:p>
          <a:p>
            <a:pPr algn="l" marL="742089" indent="-371045" lvl="1">
              <a:lnSpc>
                <a:spcPts val="8592"/>
              </a:lnSpc>
              <a:buFont typeface="Arial"/>
              <a:buChar char="•"/>
            </a:pPr>
            <a:r>
              <a:rPr lang="en-US" b="true" sz="3437" spc="171">
                <a:solidFill>
                  <a:srgbClr val="1E1E1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L(低)：可修正7%的字碼。</a:t>
            </a:r>
          </a:p>
          <a:p>
            <a:pPr algn="l" marL="742089" indent="-371045" lvl="1">
              <a:lnSpc>
                <a:spcPts val="8592"/>
              </a:lnSpc>
              <a:buFont typeface="Arial"/>
              <a:buChar char="•"/>
            </a:pPr>
            <a:r>
              <a:rPr lang="en-US" b="true" sz="3437" spc="171">
                <a:solidFill>
                  <a:srgbClr val="1E1E1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M(中)：可修正15%的字碼。</a:t>
            </a:r>
          </a:p>
          <a:p>
            <a:pPr algn="l" marL="742089" indent="-371045" lvl="1">
              <a:lnSpc>
                <a:spcPts val="8592"/>
              </a:lnSpc>
              <a:buFont typeface="Arial"/>
              <a:buChar char="•"/>
            </a:pPr>
            <a:r>
              <a:rPr lang="en-US" b="true" sz="3437" spc="171">
                <a:solidFill>
                  <a:srgbClr val="1E1E1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Q(中高)：可修正25%的字碼。</a:t>
            </a:r>
          </a:p>
          <a:p>
            <a:pPr algn="l" marL="742089" indent="-371045" lvl="1">
              <a:lnSpc>
                <a:spcPts val="8592"/>
              </a:lnSpc>
              <a:buFont typeface="Arial"/>
              <a:buChar char="•"/>
            </a:pPr>
            <a:r>
              <a:rPr lang="en-US" b="true" sz="3437" spc="171">
                <a:solidFill>
                  <a:srgbClr val="1E1E1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H(高)：可修正30%的字碼。</a:t>
            </a:r>
          </a:p>
          <a:p>
            <a:pPr algn="l">
              <a:lnSpc>
                <a:spcPts val="4010"/>
              </a:lnSpc>
              <a:spcBef>
                <a:spcPct val="0"/>
              </a:spcBef>
            </a:pPr>
          </a:p>
          <a:p>
            <a:pPr algn="l">
              <a:lnSpc>
                <a:spcPts val="401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❓ QR CODE的4個容錯等級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🎯 結構解密①：定位方塊搜索戰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8029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對比「完整碼」vs「塗污碼」🎨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用❤️貼紙標記「永不消失的方塊」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類比：教室的三個定位角落🚪🪑📚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3493371" y="2595915"/>
            <a:ext cx="11301259" cy="5410478"/>
          </a:xfrm>
          <a:custGeom>
            <a:avLst/>
            <a:gdLst/>
            <a:ahLst/>
            <a:cxnLst/>
            <a:rect r="r" b="b" t="t" l="l"/>
            <a:pathLst>
              <a:path h="5410478" w="11301259">
                <a:moveTo>
                  <a:pt x="0" y="0"/>
                </a:moveTo>
                <a:lnTo>
                  <a:pt x="11301258" y="0"/>
                </a:lnTo>
                <a:lnTo>
                  <a:pt x="11301258" y="5410478"/>
                </a:lnTo>
                <a:lnTo>
                  <a:pt x="0" y="54104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🧪 結構解密②：容錯實驗室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🌧️ 實戰演練：天氣干擾測試 (圖: 噴水測試)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0048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噴壺模擬🌦️雨水/🌫️霧氣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特工任務：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- 測量掃描速度⏱️變化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- 吸水紙🧻急救操作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- 天氣威脅排行榜☔️🔥❄️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🏗️ 材質障礙賽 (圖: 凹凸表面QR碼)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1058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第1組：紙皮上📦凹凸挑戰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第2組：透明夾📁反光對決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第3組：彩色玻璃紙🌈濾光測試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繪製⭐難度星級表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💡 知識雷射牆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0048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1. 結構三要素：①定位/格式/數據 ✅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2. 最高容錯率：①H ❌ → 正確答案：④L ✅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3. 毀滅行為：②火烤🔥 ✅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🧞 懸念任務：冷凍特工包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2068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發放材料：鋁箔紙+❄️密封袋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親子任務：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- 冷凍10分鐘⏲️對比掃描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- 提交「低溫影響報告」📈 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748" y="457619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5" id="5"/>
          <p:cNvSpPr/>
          <p:nvPr/>
        </p:nvSpPr>
        <p:spPr>
          <a:xfrm flipH="true" flipV="false" rot="0">
            <a:off x="1028700" y="1028700"/>
            <a:ext cx="5585841" cy="8229600"/>
          </a:xfrm>
          <a:custGeom>
            <a:avLst/>
            <a:gdLst/>
            <a:ahLst/>
            <a:cxnLst/>
            <a:rect r="r" b="b" t="t" l="l"/>
            <a:pathLst>
              <a:path h="8229600" w="5585841">
                <a:moveTo>
                  <a:pt x="5585841" y="0"/>
                </a:moveTo>
                <a:lnTo>
                  <a:pt x="0" y="0"/>
                </a:lnTo>
                <a:lnTo>
                  <a:pt x="0" y="8229600"/>
                </a:lnTo>
                <a:lnTo>
                  <a:pt x="5585841" y="8229600"/>
                </a:lnTo>
                <a:lnTo>
                  <a:pt x="55858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53838" y="3352800"/>
            <a:ext cx="9955013" cy="3276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第二節</a:t>
            </a:r>
          </a:p>
          <a:p>
            <a:pPr algn="just">
              <a:lnSpc>
                <a:spcPts val="12599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QR碼安全防護術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31033" y="2162665"/>
            <a:ext cx="16230600" cy="15097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2. - </a:t>
            </a:r>
            <a:r>
              <a:rPr lang="en-US" sz="4999" u="sng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小安</a:t>
            </a: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掃描「買一送一」QR碼 ➡️ 彈出遊戲廣告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- 真券掃出🎁優惠頁面 vs 假券跳轉📱手機號輸入頁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2. 互動提問：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❓ 為什麼正常QR碼結構卻是陷阱？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❓ 現場你會怎麼做？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742808" y="1028700"/>
            <a:ext cx="524304" cy="959824"/>
          </a:xfrm>
          <a:custGeom>
            <a:avLst/>
            <a:gdLst/>
            <a:ahLst/>
            <a:cxnLst/>
            <a:rect r="r" b="b" t="t" l="l"/>
            <a:pathLst>
              <a:path h="959824" w="524304">
                <a:moveTo>
                  <a:pt x="0" y="0"/>
                </a:moveTo>
                <a:lnTo>
                  <a:pt x="524304" y="0"/>
                </a:lnTo>
                <a:lnTo>
                  <a:pt x="524304" y="959824"/>
                </a:lnTo>
                <a:lnTo>
                  <a:pt x="0" y="959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   奶茶店陷阱現形記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2449396"/>
            <a:ext cx="11957940" cy="6225911"/>
          </a:xfrm>
          <a:custGeom>
            <a:avLst/>
            <a:gdLst/>
            <a:ahLst/>
            <a:cxnLst/>
            <a:rect r="r" b="b" t="t" l="l"/>
            <a:pathLst>
              <a:path h="6225911" w="11957940">
                <a:moveTo>
                  <a:pt x="0" y="0"/>
                </a:moveTo>
                <a:lnTo>
                  <a:pt x="11957940" y="0"/>
                </a:lnTo>
                <a:lnTo>
                  <a:pt x="11957940" y="6225911"/>
                </a:lnTo>
                <a:lnTo>
                  <a:pt x="0" y="6225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550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🏃♂️ 域名判斷衝刺賽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2562744"/>
            <a:ext cx="10979633" cy="6695556"/>
          </a:xfrm>
          <a:custGeom>
            <a:avLst/>
            <a:gdLst/>
            <a:ahLst/>
            <a:cxnLst/>
            <a:rect r="r" b="b" t="t" l="l"/>
            <a:pathLst>
              <a:path h="6695556" w="10979633">
                <a:moveTo>
                  <a:pt x="0" y="0"/>
                </a:moveTo>
                <a:lnTo>
                  <a:pt x="10979633" y="0"/>
                </a:lnTo>
                <a:lnTo>
                  <a:pt x="10979633" y="6695556"/>
                </a:lnTo>
                <a:lnTo>
                  <a:pt x="0" y="66955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769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🔴🟢 紅綠卡熱身賽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🔗 短連結解密擂台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3077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bit.ly/3kP7 ➡️ 檢測後顯示真實網址 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安全特徵對比：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✅ https:// + 🔒 + .gov (圖: 金色鎖頭)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❌ http:// + ⚠️ + .xyz (圖: 紅色打叉)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215312" y="2492217"/>
            <a:ext cx="11725971" cy="6766083"/>
          </a:xfrm>
          <a:custGeom>
            <a:avLst/>
            <a:gdLst/>
            <a:ahLst/>
            <a:cxnLst/>
            <a:rect r="r" b="b" t="t" l="l"/>
            <a:pathLst>
              <a:path h="6766083" w="11725971">
                <a:moveTo>
                  <a:pt x="0" y="0"/>
                </a:moveTo>
                <a:lnTo>
                  <a:pt x="11725971" y="0"/>
                </a:lnTo>
                <a:lnTo>
                  <a:pt x="11725971" y="6766083"/>
                </a:lnTo>
                <a:lnTo>
                  <a:pt x="0" y="6766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1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🎭 校園實境劇場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🎤 防詐口號設計賽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3077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創作要素：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🔍檢查｜🌐域名｜🚫拒絕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範例口號：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「要掃碼，先檢查，奇怪域名快拒絕！」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🛡️ 防詐三招總結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3077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1.  查結構 ➡️ ✅定位方塊要完整 (圖: QR碼結構分解圖)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2. 展連結 ➡️ 🛡️短網址必展開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3. 拒誘惑 ➡️ ❌「免費」字眼要警惕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🔎 檢查家中3個QR碼 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1058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- 📸 拍攝記錄+安全評分  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748" y="457619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5" id="5"/>
          <p:cNvSpPr/>
          <p:nvPr/>
        </p:nvSpPr>
        <p:spPr>
          <a:xfrm flipH="true" flipV="false" rot="0">
            <a:off x="1028700" y="1028700"/>
            <a:ext cx="5585841" cy="8229600"/>
          </a:xfrm>
          <a:custGeom>
            <a:avLst/>
            <a:gdLst/>
            <a:ahLst/>
            <a:cxnLst/>
            <a:rect r="r" b="b" t="t" l="l"/>
            <a:pathLst>
              <a:path h="8229600" w="5585841">
                <a:moveTo>
                  <a:pt x="5585841" y="0"/>
                </a:moveTo>
                <a:lnTo>
                  <a:pt x="0" y="0"/>
                </a:lnTo>
                <a:lnTo>
                  <a:pt x="0" y="8229600"/>
                </a:lnTo>
                <a:lnTo>
                  <a:pt x="5585841" y="8229600"/>
                </a:lnTo>
                <a:lnTo>
                  <a:pt x="55858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53838" y="3371850"/>
            <a:ext cx="10857711" cy="4340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第三節</a:t>
            </a:r>
          </a:p>
          <a:p>
            <a:pPr algn="just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信任保衛戰—</a:t>
            </a:r>
          </a:p>
          <a:p>
            <a:pPr algn="just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守護數位支付的生命線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31033" y="2162665"/>
            <a:ext cx="16230600" cy="13496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</a:t>
            </a:r>
          </a:p>
          <a:p>
            <a:pPr algn="l">
              <a:lnSpc>
                <a:spcPts val="9600"/>
              </a:lnSpc>
            </a:pPr>
            <a:r>
              <a:rPr lang="en-US" sz="60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QR碼全面失效！超市現金排隊→外賣系統崩潰→你們能接受嗎？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3388481" y="6039598"/>
            <a:ext cx="3490806" cy="3499555"/>
          </a:xfrm>
          <a:custGeom>
            <a:avLst/>
            <a:gdLst/>
            <a:ahLst/>
            <a:cxnLst/>
            <a:rect r="r" b="b" t="t" l="l"/>
            <a:pathLst>
              <a:path h="3499555" w="3490806">
                <a:moveTo>
                  <a:pt x="0" y="0"/>
                </a:moveTo>
                <a:lnTo>
                  <a:pt x="3490806" y="0"/>
                </a:lnTo>
                <a:lnTo>
                  <a:pt x="3490806" y="3499555"/>
                </a:lnTo>
                <a:lnTo>
                  <a:pt x="0" y="3499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🌑 黑影人的終極陰謀！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215312" y="2363511"/>
            <a:ext cx="10699756" cy="7127304"/>
          </a:xfrm>
          <a:custGeom>
            <a:avLst/>
            <a:gdLst/>
            <a:ahLst/>
            <a:cxnLst/>
            <a:rect r="r" b="b" t="t" l="l"/>
            <a:pathLst>
              <a:path h="7127304" w="10699756">
                <a:moveTo>
                  <a:pt x="0" y="0"/>
                </a:moveTo>
                <a:lnTo>
                  <a:pt x="10699756" y="0"/>
                </a:lnTo>
                <a:lnTo>
                  <a:pt x="10699756" y="7127304"/>
                </a:lnTo>
                <a:lnTo>
                  <a:pt x="0" y="7127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⚖️ 信任天平挑戰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2229806" y="3789452"/>
            <a:ext cx="4847547" cy="4847547"/>
          </a:xfrm>
          <a:custGeom>
            <a:avLst/>
            <a:gdLst/>
            <a:ahLst/>
            <a:cxnLst/>
            <a:rect r="r" b="b" t="t" l="l"/>
            <a:pathLst>
              <a:path h="4847547" w="4847547">
                <a:moveTo>
                  <a:pt x="0" y="0"/>
                </a:moveTo>
                <a:lnTo>
                  <a:pt x="4847547" y="0"/>
                </a:lnTo>
                <a:lnTo>
                  <a:pt x="4847547" y="4847547"/>
                </a:lnTo>
                <a:lnTo>
                  <a:pt x="0" y="4847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31033" y="2162665"/>
            <a:ext cx="16230600" cy="14087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核心問答：「為什麼欺騙扣分＞誠實加分？」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2399657" y="2709976"/>
            <a:ext cx="4546740" cy="4114800"/>
          </a:xfrm>
          <a:custGeom>
            <a:avLst/>
            <a:gdLst/>
            <a:ahLst/>
            <a:cxnLst/>
            <a:rect r="r" b="b" t="t" l="l"/>
            <a:pathLst>
              <a:path h="4114800" w="454674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225508" y="5474489"/>
            <a:ext cx="3339846" cy="4114800"/>
          </a:xfrm>
          <a:custGeom>
            <a:avLst/>
            <a:gdLst/>
            <a:ahLst/>
            <a:cxnLst/>
            <a:rect r="r" b="b" t="t" l="l"/>
            <a:pathLst>
              <a:path h="4114800" w="3339846">
                <a:moveTo>
                  <a:pt x="0" y="0"/>
                </a:moveTo>
                <a:lnTo>
                  <a:pt x="3339846" y="0"/>
                </a:lnTo>
                <a:lnTo>
                  <a:pt x="33398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💡 信任玻璃理論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🔗 網絡建立階段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1033" y="2162665"/>
            <a:ext cx="16230600" cy="13077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角色分配：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👩💻消費者｜👨🍳店員｜🏦銀行員｜👮警察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尼龍繩傳遞演示：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「我信任</a:t>
            </a:r>
            <a:r>
              <a:rPr lang="en-US" sz="4999" u="sng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小豪</a:t>
            </a: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的QR碼」→ 紅繩傳遞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31033" y="2162665"/>
            <a:ext cx="16230600" cy="10048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網絡破壞事件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詐騙犯✂️切斷藍繩 → 鈴鐺警報🔔 → 局部癱瘓區舉手🙋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2424256" y="5928585"/>
            <a:ext cx="4837377" cy="3628032"/>
          </a:xfrm>
          <a:custGeom>
            <a:avLst/>
            <a:gdLst/>
            <a:ahLst/>
            <a:cxnLst/>
            <a:rect r="r" b="b" t="t" l="l"/>
            <a:pathLst>
              <a:path h="3628032" w="4837377">
                <a:moveTo>
                  <a:pt x="0" y="0"/>
                </a:moveTo>
                <a:lnTo>
                  <a:pt x="4837377" y="0"/>
                </a:lnTo>
                <a:lnTo>
                  <a:pt x="4837377" y="3628033"/>
                </a:lnTo>
                <a:lnTo>
                  <a:pt x="0" y="3628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💥 模擬攻擊演練</a:t>
            </a:r>
          </a:p>
        </p:txBody>
      </p:sp>
      <p:sp>
        <p:nvSpPr>
          <p:cNvPr name="Freeform 11" id="11"/>
          <p:cNvSpPr/>
          <p:nvPr/>
        </p:nvSpPr>
        <p:spPr>
          <a:xfrm flipH="true" flipV="false" rot="0">
            <a:off x="8928574" y="6934856"/>
            <a:ext cx="3495682" cy="2621762"/>
          </a:xfrm>
          <a:custGeom>
            <a:avLst/>
            <a:gdLst/>
            <a:ahLst/>
            <a:cxnLst/>
            <a:rect r="r" b="b" t="t" l="l"/>
            <a:pathLst>
              <a:path h="2621762" w="3495682">
                <a:moveTo>
                  <a:pt x="3495682" y="0"/>
                </a:moveTo>
                <a:lnTo>
                  <a:pt x="0" y="0"/>
                </a:lnTo>
                <a:lnTo>
                  <a:pt x="0" y="2621762"/>
                </a:lnTo>
                <a:lnTo>
                  <a:pt x="3495682" y="2621762"/>
                </a:lnTo>
                <a:lnTo>
                  <a:pt x="349568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2629409"/>
            <a:ext cx="7173002" cy="6461471"/>
          </a:xfrm>
          <a:custGeom>
            <a:avLst/>
            <a:gdLst/>
            <a:ahLst/>
            <a:cxnLst/>
            <a:rect r="r" b="b" t="t" l="l"/>
            <a:pathLst>
              <a:path h="6461471" w="7173002">
                <a:moveTo>
                  <a:pt x="0" y="0"/>
                </a:moveTo>
                <a:lnTo>
                  <a:pt x="7173002" y="0"/>
                </a:lnTo>
                <a:lnTo>
                  <a:pt x="7173002" y="6461471"/>
                </a:lnTo>
                <a:lnTo>
                  <a:pt x="0" y="64614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🛠️ 修復機制實操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2621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5080" y="615273"/>
            <a:ext cx="17282504" cy="9371761"/>
            <a:chOff x="0" y="0"/>
            <a:chExt cx="52225199" cy="283200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52080420" cy="28175312"/>
            </a:xfrm>
            <a:custGeom>
              <a:avLst/>
              <a:gdLst/>
              <a:ahLst/>
              <a:cxnLst/>
              <a:rect r="r" b="b" t="t" l="l"/>
              <a:pathLst>
                <a:path h="28175312" w="52080420">
                  <a:moveTo>
                    <a:pt x="0" y="0"/>
                  </a:moveTo>
                  <a:lnTo>
                    <a:pt x="52080420" y="0"/>
                  </a:lnTo>
                  <a:lnTo>
                    <a:pt x="52080420" y="28175312"/>
                  </a:lnTo>
                  <a:lnTo>
                    <a:pt x="0" y="28175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225197" cy="28320092"/>
            </a:xfrm>
            <a:custGeom>
              <a:avLst/>
              <a:gdLst/>
              <a:ahLst/>
              <a:cxnLst/>
              <a:rect r="r" b="b" t="t" l="l"/>
              <a:pathLst>
                <a:path h="28320092" w="52225197">
                  <a:moveTo>
                    <a:pt x="52080418" y="28175310"/>
                  </a:moveTo>
                  <a:lnTo>
                    <a:pt x="52225197" y="28175310"/>
                  </a:lnTo>
                  <a:lnTo>
                    <a:pt x="52225197" y="28320092"/>
                  </a:lnTo>
                  <a:lnTo>
                    <a:pt x="52080418" y="28320092"/>
                  </a:lnTo>
                  <a:lnTo>
                    <a:pt x="52080418" y="2817531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8175310"/>
                  </a:lnTo>
                  <a:lnTo>
                    <a:pt x="0" y="28175310"/>
                  </a:lnTo>
                  <a:lnTo>
                    <a:pt x="0" y="144780"/>
                  </a:lnTo>
                  <a:close/>
                  <a:moveTo>
                    <a:pt x="0" y="28175310"/>
                  </a:moveTo>
                  <a:lnTo>
                    <a:pt x="144780" y="28175310"/>
                  </a:lnTo>
                  <a:lnTo>
                    <a:pt x="144780" y="28320092"/>
                  </a:lnTo>
                  <a:lnTo>
                    <a:pt x="0" y="28320092"/>
                  </a:lnTo>
                  <a:lnTo>
                    <a:pt x="0" y="28175310"/>
                  </a:lnTo>
                  <a:close/>
                  <a:moveTo>
                    <a:pt x="52080418" y="144780"/>
                  </a:moveTo>
                  <a:lnTo>
                    <a:pt x="52225197" y="144780"/>
                  </a:lnTo>
                  <a:lnTo>
                    <a:pt x="52225197" y="28175310"/>
                  </a:lnTo>
                  <a:lnTo>
                    <a:pt x="52080418" y="28175310"/>
                  </a:lnTo>
                  <a:lnTo>
                    <a:pt x="52080418" y="144780"/>
                  </a:lnTo>
                  <a:close/>
                  <a:moveTo>
                    <a:pt x="144780" y="28175310"/>
                  </a:moveTo>
                  <a:lnTo>
                    <a:pt x="52080418" y="28175310"/>
                  </a:lnTo>
                  <a:lnTo>
                    <a:pt x="52080418" y="28320092"/>
                  </a:lnTo>
                  <a:lnTo>
                    <a:pt x="144780" y="28320092"/>
                  </a:lnTo>
                  <a:lnTo>
                    <a:pt x="144780" y="28175310"/>
                  </a:lnTo>
                  <a:close/>
                  <a:moveTo>
                    <a:pt x="52080418" y="0"/>
                  </a:moveTo>
                  <a:lnTo>
                    <a:pt x="52225197" y="0"/>
                  </a:lnTo>
                  <a:lnTo>
                    <a:pt x="52225197" y="144780"/>
                  </a:lnTo>
                  <a:lnTo>
                    <a:pt x="52080418" y="144780"/>
                  </a:lnTo>
                  <a:lnTo>
                    <a:pt x="5208041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2080418" y="0"/>
                  </a:lnTo>
                  <a:lnTo>
                    <a:pt x="5208041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1160822"/>
            <a:chOff x="0" y="0"/>
            <a:chExt cx="49046498" cy="35078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48901718" cy="3363056"/>
            </a:xfrm>
            <a:custGeom>
              <a:avLst/>
              <a:gdLst/>
              <a:ahLst/>
              <a:cxnLst/>
              <a:rect r="r" b="b" t="t" l="l"/>
              <a:pathLst>
                <a:path h="3363056" w="48901718">
                  <a:moveTo>
                    <a:pt x="0" y="0"/>
                  </a:moveTo>
                  <a:lnTo>
                    <a:pt x="48901718" y="0"/>
                  </a:lnTo>
                  <a:lnTo>
                    <a:pt x="48901718" y="3363056"/>
                  </a:lnTo>
                  <a:lnTo>
                    <a:pt x="0" y="3363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9046498" cy="3507835"/>
            </a:xfrm>
            <a:custGeom>
              <a:avLst/>
              <a:gdLst/>
              <a:ahLst/>
              <a:cxnLst/>
              <a:rect r="r" b="b" t="t" l="l"/>
              <a:pathLst>
                <a:path h="3507835" w="49046498">
                  <a:moveTo>
                    <a:pt x="48901719" y="3363056"/>
                  </a:moveTo>
                  <a:lnTo>
                    <a:pt x="49046498" y="3363056"/>
                  </a:lnTo>
                  <a:lnTo>
                    <a:pt x="49046498" y="3507835"/>
                  </a:lnTo>
                  <a:lnTo>
                    <a:pt x="48901719" y="3507835"/>
                  </a:lnTo>
                  <a:lnTo>
                    <a:pt x="48901719" y="33630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3056"/>
                  </a:lnTo>
                  <a:lnTo>
                    <a:pt x="0" y="3363056"/>
                  </a:lnTo>
                  <a:lnTo>
                    <a:pt x="0" y="144780"/>
                  </a:lnTo>
                  <a:close/>
                  <a:moveTo>
                    <a:pt x="0" y="3363056"/>
                  </a:moveTo>
                  <a:lnTo>
                    <a:pt x="144780" y="3363056"/>
                  </a:lnTo>
                  <a:lnTo>
                    <a:pt x="144780" y="3507835"/>
                  </a:lnTo>
                  <a:lnTo>
                    <a:pt x="0" y="3507835"/>
                  </a:lnTo>
                  <a:lnTo>
                    <a:pt x="0" y="3363056"/>
                  </a:lnTo>
                  <a:close/>
                  <a:moveTo>
                    <a:pt x="48901719" y="144780"/>
                  </a:moveTo>
                  <a:lnTo>
                    <a:pt x="49046498" y="144780"/>
                  </a:lnTo>
                  <a:lnTo>
                    <a:pt x="49046498" y="3363056"/>
                  </a:lnTo>
                  <a:lnTo>
                    <a:pt x="48901719" y="3363056"/>
                  </a:lnTo>
                  <a:lnTo>
                    <a:pt x="48901719" y="144780"/>
                  </a:lnTo>
                  <a:close/>
                  <a:moveTo>
                    <a:pt x="144780" y="3363056"/>
                  </a:moveTo>
                  <a:lnTo>
                    <a:pt x="48901719" y="3363056"/>
                  </a:lnTo>
                  <a:lnTo>
                    <a:pt x="48901719" y="3507835"/>
                  </a:lnTo>
                  <a:lnTo>
                    <a:pt x="144780" y="3507835"/>
                  </a:lnTo>
                  <a:lnTo>
                    <a:pt x="144780" y="3363056"/>
                  </a:lnTo>
                  <a:close/>
                  <a:moveTo>
                    <a:pt x="48901719" y="0"/>
                  </a:moveTo>
                  <a:lnTo>
                    <a:pt x="49046498" y="0"/>
                  </a:lnTo>
                  <a:lnTo>
                    <a:pt x="49046498" y="144780"/>
                  </a:lnTo>
                  <a:lnTo>
                    <a:pt x="48901719" y="144780"/>
                  </a:lnTo>
                  <a:lnTo>
                    <a:pt x="4890171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8901719" y="0"/>
                  </a:lnTo>
                  <a:lnTo>
                    <a:pt x="4890171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6216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31033" y="2162665"/>
            <a:ext cx="16230600" cy="15097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     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⚔️ 個人防線</a:t>
            </a:r>
          </a:p>
          <a:p>
            <a:pPr algn="l" marL="1079491" indent="-539745" lvl="1">
              <a:lnSpc>
                <a:spcPts val="7999"/>
              </a:lnSpc>
              <a:buFont typeface="Arial"/>
              <a:buChar char="•"/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每日存入「誠實幣」💰</a:t>
            </a:r>
          </a:p>
          <a:p>
            <a:pPr algn="l" marL="1079491" indent="-539745" lvl="1">
              <a:lnSpc>
                <a:spcPts val="7999"/>
              </a:lnSpc>
              <a:buFont typeface="Arial"/>
              <a:buChar char="•"/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關鍵行為：歸還零錢、檢舉偽造、提醒異常</a:t>
            </a:r>
          </a:p>
          <a:p>
            <a:pPr algn="l">
              <a:lnSpc>
                <a:spcPts val="7999"/>
              </a:lnSpc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🛡️ 系統防線</a:t>
            </a:r>
          </a:p>
          <a:p>
            <a:pPr algn="l" marL="1079491" indent="-539745" lvl="1">
              <a:lnSpc>
                <a:spcPts val="7999"/>
              </a:lnSpc>
              <a:buFont typeface="Arial"/>
              <a:buChar char="•"/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銀行驗證鎖🔒</a:t>
            </a:r>
          </a:p>
          <a:p>
            <a:pPr algn="l" marL="1079491" indent="-539745" lvl="1">
              <a:lnSpc>
                <a:spcPts val="7999"/>
              </a:lnSpc>
              <a:buFont typeface="Arial"/>
              <a:buChar char="•"/>
            </a:pPr>
            <a:r>
              <a:rPr lang="en-US" sz="4999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rPr>
              <a:t>警察追查系統🚨</a:t>
            </a: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7999"/>
              </a:lnSpc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215312" y="1058248"/>
            <a:ext cx="15862041" cy="930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✨ 雙戰場終極總結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DAGi8DaE36U</dc:identifier>
  <dcterms:modified xsi:type="dcterms:W3CDTF">2011-08-01T06:04:30Z</dcterms:modified>
  <cp:revision>1</cp:revision>
  <dc:title>QR code密碼破解與數位信任重建</dc:title>
</cp:coreProperties>
</file>