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4"/>
  </p:sldMasterIdLst>
  <p:notesMasterIdLst>
    <p:notesMasterId r:id="rId26"/>
  </p:notesMasterIdLst>
  <p:sldIdLst>
    <p:sldId id="1864" r:id="rId5"/>
    <p:sldId id="1876" r:id="rId6"/>
    <p:sldId id="1846" r:id="rId7"/>
    <p:sldId id="1849" r:id="rId8"/>
    <p:sldId id="1868" r:id="rId9"/>
    <p:sldId id="1848" r:id="rId10"/>
    <p:sldId id="1858" r:id="rId11"/>
    <p:sldId id="1845" r:id="rId12"/>
    <p:sldId id="1869" r:id="rId13"/>
    <p:sldId id="1866" r:id="rId14"/>
    <p:sldId id="1852" r:id="rId15"/>
    <p:sldId id="1865" r:id="rId16"/>
    <p:sldId id="1870" r:id="rId17"/>
    <p:sldId id="1871" r:id="rId18"/>
    <p:sldId id="1872" r:id="rId19"/>
    <p:sldId id="1874" r:id="rId20"/>
    <p:sldId id="1873" r:id="rId21"/>
    <p:sldId id="1875" r:id="rId22"/>
    <p:sldId id="1877" r:id="rId23"/>
    <p:sldId id="1867" r:id="rId24"/>
    <p:sldId id="1859" r:id="rId25"/>
  </p:sldIdLst>
  <p:sldSz cx="12192000" cy="6858000"/>
  <p:notesSz cx="6888163" cy="100187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80" userDrawn="1">
          <p15:clr>
            <a:srgbClr val="A4A3A4"/>
          </p15:clr>
        </p15:guide>
        <p15:guide id="3" pos="7200" userDrawn="1">
          <p15:clr>
            <a:srgbClr val="A4A3A4"/>
          </p15:clr>
        </p15:guide>
        <p15:guide id="4" pos="4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625"/>
    <a:srgbClr val="FE4387"/>
    <a:srgbClr val="007788"/>
    <a:srgbClr val="297C2A"/>
    <a:srgbClr val="F69000"/>
    <a:srgbClr val="01C2D1"/>
    <a:srgbClr val="D6D734"/>
    <a:srgbClr val="005C68"/>
    <a:srgbClr val="3B2E58"/>
    <a:srgbClr val="6B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3"/>
  </p:normalViewPr>
  <p:slideViewPr>
    <p:cSldViewPr snapToGrid="0">
      <p:cViewPr varScale="1">
        <p:scale>
          <a:sx n="75" d="100"/>
          <a:sy n="75" d="100"/>
        </p:scale>
        <p:origin x="84" y="894"/>
      </p:cViewPr>
      <p:guideLst>
        <p:guide orient="horz" pos="2160"/>
        <p:guide pos="480"/>
        <p:guide pos="7200"/>
        <p:guide pos="436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4" d="100"/>
        <a:sy n="94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t" anchorCtr="0" compatLnSpc="1">
            <a:prstTxWarp prst="textNoShape">
              <a:avLst/>
            </a:prstTxWarp>
          </a:bodyPr>
          <a:lstStyle>
            <a:lvl1pPr>
              <a:defRPr sz="13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01698" y="0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t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775" y="750888"/>
            <a:ext cx="6678613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817" y="4758889"/>
            <a:ext cx="5510530" cy="4508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16038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b" anchorCtr="0" compatLnSpc="1">
            <a:prstTxWarp prst="textNoShape">
              <a:avLst/>
            </a:prstTxWarp>
          </a:bodyPr>
          <a:lstStyle>
            <a:lvl1pPr>
              <a:defRPr sz="13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698" y="9516038"/>
            <a:ext cx="2984871" cy="500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6" tIns="48303" rIns="96606" bIns="48303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04308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84927" indent="-301895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07580" indent="-241516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90611" indent="-241516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173643" indent="-241516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656675" indent="-2415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139707" indent="-2415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622739" indent="-2415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4105770" indent="-2415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3417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2278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58546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95288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7964CB-E75A-4A03-88D3-6A48EF650A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42012" y="2766219"/>
            <a:ext cx="6220101" cy="1325563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Insert title here</a:t>
            </a:r>
          </a:p>
        </p:txBody>
      </p:sp>
      <p:pic>
        <p:nvPicPr>
          <p:cNvPr id="6" name="Picture Placeholder 9" descr="Bright, colorful geometric pattern ">
            <a:extLst>
              <a:ext uri="{FF2B5EF4-FFF2-40B4-BE49-F238E27FC236}">
                <a16:creationId xmlns:a16="http://schemas.microsoft.com/office/drawing/2014/main" id="{47BA4775-9232-44C1-8851-04B6753110F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4" r="24"/>
          <a:stretch/>
        </p:blipFill>
        <p:spPr>
          <a:xfrm>
            <a:off x="-9236" y="0"/>
            <a:ext cx="47492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79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15" descr="Bright, colorful geometric pattern ">
            <a:extLst>
              <a:ext uri="{FF2B5EF4-FFF2-40B4-BE49-F238E27FC236}">
                <a16:creationId xmlns:a16="http://schemas.microsoft.com/office/drawing/2014/main" id="{D7C393D9-3916-4D61-9B6A-E1B16C079A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" r="3"/>
          <a:stretch/>
        </p:blipFill>
        <p:spPr>
          <a:xfrm>
            <a:off x="7427913" y="0"/>
            <a:ext cx="4764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9" descr="Bright, colorful geometric pattern ">
            <a:extLst>
              <a:ext uri="{FF2B5EF4-FFF2-40B4-BE49-F238E27FC236}">
                <a16:creationId xmlns:a16="http://schemas.microsoft.com/office/drawing/2014/main" id="{69F80BBC-9ED9-4167-818A-EB3FAEE372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</p:spTree>
    <p:extLst>
      <p:ext uri="{BB962C8B-B14F-4D97-AF65-F5344CB8AC3E}">
        <p14:creationId xmlns:p14="http://schemas.microsoft.com/office/powerpoint/2010/main" val="32408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780F473D-F2DF-4163-AB6E-F7327F60EC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115823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7DC18506-6205-438F-AA5C-D337F9975FC3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757381" y="2591662"/>
            <a:ext cx="10667999" cy="28337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7" name="Picture Placeholder 20" descr="Bright, colorful geometric pattern ">
            <a:extLst>
              <a:ext uri="{FF2B5EF4-FFF2-40B4-BE49-F238E27FC236}">
                <a16:creationId xmlns:a16="http://schemas.microsoft.com/office/drawing/2014/main" id="{EB4660F5-5357-48E0-B5C6-3DECB6CB85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93" b="193"/>
          <a:stretch/>
        </p:blipFill>
        <p:spPr>
          <a:xfrm>
            <a:off x="0" y="5990252"/>
            <a:ext cx="12192000" cy="86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17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6" name="Picture Placeholder 13" descr="Bright, colorful geometric pattern ">
            <a:extLst>
              <a:ext uri="{FF2B5EF4-FFF2-40B4-BE49-F238E27FC236}">
                <a16:creationId xmlns:a16="http://schemas.microsoft.com/office/drawing/2014/main" id="{2DB741D5-0593-4748-A4D3-EF1E436A11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" r="34"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4"/>
            <a:ext cx="10591800" cy="646332"/>
          </a:xfrm>
          <a:prstGeom prst="rect">
            <a:avLst/>
          </a:prstGeom>
        </p:spPr>
        <p:txBody>
          <a:bodyPr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F03C311-DDF4-44A3-9D51-D5FDC4A8E7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432562"/>
            <a:ext cx="10667999" cy="92742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0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 b="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8" name="SmartArt Placeholder 7">
            <a:extLst>
              <a:ext uri="{FF2B5EF4-FFF2-40B4-BE49-F238E27FC236}">
                <a16:creationId xmlns:a16="http://schemas.microsoft.com/office/drawing/2014/main" id="{9FD563C5-3DFB-47DD-8A9E-30D8084590F6}"/>
              </a:ext>
            </a:extLst>
          </p:cNvPr>
          <p:cNvSpPr>
            <a:spLocks noGrp="1"/>
          </p:cNvSpPr>
          <p:nvPr>
            <p:ph type="dgm" sz="quarter" idx="14" hasCustomPrompt="1"/>
          </p:nvPr>
        </p:nvSpPr>
        <p:spPr>
          <a:xfrm>
            <a:off x="762001" y="2369129"/>
            <a:ext cx="10667998" cy="33436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/>
            </a:lvl1pPr>
          </a:lstStyle>
          <a:p>
            <a:r>
              <a:rPr lang="en-US" dirty="0"/>
              <a:t>Insert Content here</a:t>
            </a:r>
          </a:p>
        </p:txBody>
      </p:sp>
      <p:pic>
        <p:nvPicPr>
          <p:cNvPr id="9" name="Picture Placeholder 11" descr="Bright, colorful geometric pattern ">
            <a:extLst>
              <a:ext uri="{FF2B5EF4-FFF2-40B4-BE49-F238E27FC236}">
                <a16:creationId xmlns:a16="http://schemas.microsoft.com/office/drawing/2014/main" id="{1DB66C56-FBAE-47D3-9818-61368D74DA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390" b="390"/>
          <a:stretch>
            <a:fillRect/>
          </a:stretch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26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3F45076F-4240-4B40-8CE4-637DD751A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3"/>
            <a:ext cx="5334000" cy="118903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5334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/>
            </a:lvl1pPr>
            <a:lvl2pPr marL="228600">
              <a:lnSpc>
                <a:spcPct val="100000"/>
              </a:lnSpc>
              <a:spcBef>
                <a:spcPts val="1000"/>
              </a:spcBef>
              <a:defRPr sz="1800"/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altLang="zh-HK"/>
              <a:t>Click icon to add picture</a:t>
            </a:r>
            <a:endParaRPr lang="en-US" dirty="0"/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305541"/>
            <a:ext cx="4572000" cy="2362200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algn="ctr">
              <a:buNone/>
              <a:defRPr sz="1600"/>
            </a:lvl1pPr>
          </a:lstStyle>
          <a:p>
            <a:r>
              <a:rPr lang="en-US" altLang="zh-HK"/>
              <a:t>Click icon to add picture</a:t>
            </a:r>
            <a:endParaRPr lang="en-US" dirty="0"/>
          </a:p>
        </p:txBody>
      </p:sp>
      <p:pic>
        <p:nvPicPr>
          <p:cNvPr id="12" name="Picture Placeholder 19" descr="Bright, colorful geometric pattern ">
            <a:extLst>
              <a:ext uri="{FF2B5EF4-FFF2-40B4-BE49-F238E27FC236}">
                <a16:creationId xmlns:a16="http://schemas.microsoft.com/office/drawing/2014/main" id="{C93F15CF-2105-4C28-85E9-BBA0383326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36" b="436"/>
          <a:stretch/>
        </p:blipFill>
        <p:spPr>
          <a:xfrm>
            <a:off x="0" y="5980922"/>
            <a:ext cx="12192000" cy="877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680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87E8F-5716-4A71-B64F-EC5A742B45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5961"/>
            <a:ext cx="6477000" cy="1189038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spcBef>
                <a:spcPts val="1000"/>
              </a:spcBef>
              <a:defRPr sz="4000" b="1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000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15" descr="Bright, colorful geometric pattern ">
            <a:extLst>
              <a:ext uri="{FF2B5EF4-FFF2-40B4-BE49-F238E27FC236}">
                <a16:creationId xmlns:a16="http://schemas.microsoft.com/office/drawing/2014/main" id="{9E2B3BF6-B5D6-4D6F-84C6-0EE24AC7C1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" r="3"/>
          <a:stretch/>
        </p:blipFill>
        <p:spPr>
          <a:xfrm>
            <a:off x="7427166" y="0"/>
            <a:ext cx="47648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428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bg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6" name="Picture Placeholder 17" descr="Bright, colorful geometric pattern ">
            <a:extLst>
              <a:ext uri="{FF2B5EF4-FFF2-40B4-BE49-F238E27FC236}">
                <a16:creationId xmlns:a16="http://schemas.microsoft.com/office/drawing/2014/main" id="{9F278CC9-9968-40F5-B18F-B1D45BE36A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90" b="390"/>
          <a:stretch/>
        </p:blipFill>
        <p:spPr>
          <a:xfrm>
            <a:off x="0" y="5999582"/>
            <a:ext cx="12192000" cy="85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231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9742" y="715961"/>
            <a:ext cx="6477000" cy="1189037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99743" y="1905000"/>
            <a:ext cx="6477000" cy="32766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228600" indent="-228600">
              <a:lnSpc>
                <a:spcPct val="100000"/>
              </a:lnSpc>
              <a:spcBef>
                <a:spcPts val="1000"/>
              </a:spcBef>
              <a:defRPr sz="18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 dirty="0"/>
              <a:t>Insert subtitle here</a:t>
            </a:r>
          </a:p>
          <a:p>
            <a:pPr lvl="1"/>
            <a:r>
              <a:rPr lang="en-US" dirty="0"/>
              <a:t>Insert content here</a:t>
            </a:r>
          </a:p>
        </p:txBody>
      </p:sp>
      <p:pic>
        <p:nvPicPr>
          <p:cNvPr id="5" name="Picture Placeholder 13" descr="Bright, colorful geometric pattern ">
            <a:extLst>
              <a:ext uri="{FF2B5EF4-FFF2-40B4-BE49-F238E27FC236}">
                <a16:creationId xmlns:a16="http://schemas.microsoft.com/office/drawing/2014/main" id="{0E92939E-CAD0-4B0D-A39F-10B9B25E14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4" r="34"/>
          <a:stretch/>
        </p:blipFill>
        <p:spPr>
          <a:xfrm>
            <a:off x="0" y="0"/>
            <a:ext cx="4767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37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690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9" r:id="rId1"/>
    <p:sldLayoutId id="2147483699" r:id="rId2"/>
    <p:sldLayoutId id="2147483700" r:id="rId3"/>
    <p:sldLayoutId id="2147483691" r:id="rId4"/>
    <p:sldLayoutId id="2147483701" r:id="rId5"/>
    <p:sldLayoutId id="2147483706" r:id="rId6"/>
    <p:sldLayoutId id="2147483702" r:id="rId7"/>
    <p:sldLayoutId id="2147483704" r:id="rId8"/>
    <p:sldLayoutId id="2147483690" r:id="rId9"/>
    <p:sldLayoutId id="214748370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nI8_e7wg1Q&amp;list=RDonI8_e7wg1Q&amp;start_radio=1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%E8%83%BD%E5%8A%9B%E8%B2%AC%E4%BB%BB&amp;oq=%E8%B2%AC%E4%BB%BB&amp;gs_lcrp=EgZjaHJvbWUyCQgAEEUYORiABDIHCAEQABiABDIHCAIQABiABDIHCAMQABiABDIHCAQQABiABDIHCAUQABiABDIHCAYQABiABDIHCAcQABiABDIHCAgQABiABDIHCAkQABiABNIBCTUzNDRqMGoxNagCALACAA&amp;sourceid=chrome&amp;ie=UTF-8&amp;safe=active&amp;ssui=on&amp;mstk=AUtExfCp3LpkxnU39Xq6kDmy2HVEiOf060ceinnRMZlCxmUo7y0X0MatTqda1i0vQKjj-k3BlLIanqSvb7pF-zbFBU5--w62gyot6L8qeNtUHssUw0uhW8rkIuueLLHeqPVQKnI&amp;csui=3&amp;ved=2ahUKEwiSjJHtqKiTAxUPrVYBHdXgBiMQgK4QegQIBRAD" TargetMode="External"/><Relationship Id="rId2" Type="http://schemas.openxmlformats.org/officeDocument/2006/relationships/hyperlink" Target="https://www.google.com/search?q=%E8%A7%92%E8%89%B2%E8%B2%AC%E4%BB%BB&amp;oq=%E8%B2%AC%E4%BB%BB&amp;gs_lcrp=EgZjaHJvbWUyCQgAEEUYORiABDIHCAEQABiABDIHCAIQABiABDIHCAMQABiABDIHCAQQABiABDIHCAUQABiABDIHCAYQABiABDIHCAcQABiABDIHCAgQABiABDIHCAkQABiABNIBCTUzNDRqMGoxNagCALACAA&amp;sourceid=chrome&amp;ie=UTF-8&amp;safe=active&amp;ssui=on&amp;mstk=AUtExfCp3LpkxnU39Xq6kDmy2HVEiOf060ceinnRMZlCxmUo7y0X0MatTqda1i0vQKjj-k3BlLIanqSvb7pF-zbFBU5--w62gyot6L8qeNtUHssUw0uhW8rkIuueLLHeqPVQKnI&amp;csui=3&amp;ved=2ahUKEwiSjJHtqKiTAxUPrVYBHdXgBiMQgK4QegQIBRAB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hyperlink" Target="https://www.google.com/search?q=%E5%8E%9F%E5%9B%A0%E8%B2%AC%E4%BB%BB&amp;oq=%E8%B2%AC%E4%BB%BB&amp;gs_lcrp=EgZjaHJvbWUyCQgAEEUYORiABDIHCAEQABiABDIHCAIQABiABDIHCAMQABiABDIHCAQQABiABDIHCAUQABiABDIHCAYQABiABDIHCAcQABiABDIHCAgQABiABDIHCAkQABiABNIBCTUzNDRqMGoxNagCALACAA&amp;sourceid=chrome&amp;ie=UTF-8&amp;safe=active&amp;ssui=on&amp;mstk=AUtExfCp3LpkxnU39Xq6kDmy2HVEiOf060ceinnRMZlCxmUo7y0X0MatTqda1i0vQKjj-k3BlLIanqSvb7pF-zbFBU5--w62gyot6L8qeNtUHssUw0uhW8rkIuueLLHeqPVQKnI&amp;csui=3&amp;ved=2ahUKEwiSjJHtqKiTAxUPrVYBHdXgBiMQgK4QegQIBRAH" TargetMode="External"/><Relationship Id="rId4" Type="http://schemas.openxmlformats.org/officeDocument/2006/relationships/hyperlink" Target="https://www.google.com/search?q=%E7%BE%A9%E5%8B%99%E8%B2%AC%E4%BB%BB&amp;oq=%E8%B2%AC%E4%BB%BB&amp;gs_lcrp=EgZjaHJvbWUyCQgAEEUYORiABDIHCAEQABiABDIHCAIQABiABDIHCAMQABiABDIHCAQQABiABDIHCAUQABiABDIHCAYQABiABDIHCAcQABiABDIHCAgQABiABDIHCAkQABiABNIBCTUzNDRqMGoxNagCALACAA&amp;sourceid=chrome&amp;ie=UTF-8&amp;safe=active&amp;ssui=on&amp;mstk=AUtExfCp3LpkxnU39Xq6kDmy2HVEiOf060ceinnRMZlCxmUo7y0X0MatTqda1i0vQKjj-k3BlLIanqSvb7pF-zbFBU5--w62gyot6L8qeNtUHssUw0uhW8rkIuueLLHeqPVQKnI&amp;csui=3&amp;ved=2ahUKEwiSjJHtqKiTAxUPrVYBHdXgBiMQgK4QegQIBRAF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Zg2BvC1HQQ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D2DB031-9003-4F74-A88F-FE2A2ABABC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23648" y="2063262"/>
            <a:ext cx="6455127" cy="1325563"/>
          </a:xfrm>
        </p:spPr>
        <p:txBody>
          <a:bodyPr anchor="ctr">
            <a:noAutofit/>
          </a:bodyPr>
          <a:lstStyle/>
          <a:p>
            <a:r>
              <a:rPr lang="zh-TW" altLang="en-US" sz="8000" dirty="0">
                <a:solidFill>
                  <a:schemeClr val="accent1"/>
                </a:solidFill>
              </a:rPr>
              <a:t>我們</a:t>
            </a:r>
            <a:r>
              <a:rPr lang="zh-TW" altLang="en-US" dirty="0">
                <a:solidFill>
                  <a:schemeClr val="accent1"/>
                </a:solidFill>
              </a:rPr>
              <a:t>這一班</a:t>
            </a:r>
            <a:endParaRPr lang="en-US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9D9861-4138-308B-3241-C56D964FE920}"/>
              </a:ext>
            </a:extLst>
          </p:cNvPr>
          <p:cNvSpPr txBox="1"/>
          <p:nvPr/>
        </p:nvSpPr>
        <p:spPr>
          <a:xfrm>
            <a:off x="0" y="5155465"/>
            <a:ext cx="61005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共創安全</a:t>
            </a:r>
            <a:endParaRPr lang="zh-HK" altLang="en-US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DA9AD2-D93C-9856-6B6B-1EF4C5421273}"/>
              </a:ext>
            </a:extLst>
          </p:cNvPr>
          <p:cNvSpPr txBox="1"/>
          <p:nvPr/>
        </p:nvSpPr>
        <p:spPr>
          <a:xfrm>
            <a:off x="2670412" y="4570690"/>
            <a:ext cx="61005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承擔責任</a:t>
            </a:r>
            <a:endParaRPr lang="zh-HK" altLang="en-US" sz="32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2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95A5E-D94C-9858-54CD-72DD61F1B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hlinkClick r:id="rId2"/>
              </a:rPr>
              <a:t>https://www.youtube.com/watch?v=onI8_e7wg1Q&amp;list=RDonI8_e7wg1Q&amp;start_radio=1</a:t>
            </a:r>
            <a:r>
              <a:rPr lang="en-US" altLang="zh-HK" dirty="0"/>
              <a:t> </a:t>
            </a:r>
            <a:endParaRPr lang="zh-HK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3D0B1B-9AE5-7884-2E20-52D0CBDCD62C}"/>
              </a:ext>
            </a:extLst>
          </p:cNvPr>
          <p:cNvSpPr txBox="1"/>
          <p:nvPr/>
        </p:nvSpPr>
        <p:spPr>
          <a:xfrm>
            <a:off x="5442012" y="1978504"/>
            <a:ext cx="61005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36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責任歌</a:t>
            </a:r>
            <a:r>
              <a:rPr lang="en-US" altLang="zh-TW" sz="36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zh-TW" altLang="en-US" sz="36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我有我責任</a:t>
            </a:r>
            <a:r>
              <a:rPr lang="en-US" altLang="zh-TW" sz="36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)   3’59</a:t>
            </a:r>
          </a:p>
        </p:txBody>
      </p:sp>
    </p:spTree>
    <p:extLst>
      <p:ext uri="{BB962C8B-B14F-4D97-AF65-F5344CB8AC3E}">
        <p14:creationId xmlns:p14="http://schemas.microsoft.com/office/powerpoint/2010/main" val="3301595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7BA0B6F-5258-479C-87B7-C806E6757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466" y="481676"/>
            <a:ext cx="6477000" cy="1189038"/>
          </a:xfrm>
        </p:spPr>
        <p:txBody>
          <a:bodyPr/>
          <a:lstStyle/>
          <a:p>
            <a:r>
              <a:rPr lang="zh-TW" altLang="en-US" dirty="0">
                <a:solidFill>
                  <a:schemeClr val="accent4">
                    <a:lumMod val="75000"/>
                  </a:schemeClr>
                </a:solidFill>
              </a:rPr>
              <a:t>想一想</a:t>
            </a:r>
            <a:endParaRPr lang="en-US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F36812B-2065-4A2B-B59B-8957022687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3636" y="1670714"/>
            <a:ext cx="6477000" cy="32766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zh-TW" altLang="en-US" sz="4400" dirty="0">
                <a:solidFill>
                  <a:srgbClr val="002060"/>
                </a:solidFill>
              </a:rPr>
              <a:t>同學們，如果用</a:t>
            </a:r>
            <a:r>
              <a:rPr lang="zh-TW" altLang="en-US" sz="4400" dirty="0">
                <a:solidFill>
                  <a:srgbClr val="FE4387"/>
                </a:solidFill>
              </a:rPr>
              <a:t>一個詞或一句話</a:t>
            </a:r>
            <a:r>
              <a:rPr lang="zh-TW" altLang="en-US" sz="4400" dirty="0">
                <a:solidFill>
                  <a:srgbClr val="002060"/>
                </a:solidFill>
              </a:rPr>
              <a:t>來形容</a:t>
            </a:r>
            <a:endParaRPr lang="en-US" altLang="zh-TW" sz="4400" dirty="0">
              <a:solidFill>
                <a:srgbClr val="002060"/>
              </a:solidFill>
            </a:endParaRPr>
          </a:p>
          <a:p>
            <a:r>
              <a:rPr lang="zh-TW" altLang="en-US" sz="4400" dirty="0">
                <a:solidFill>
                  <a:srgbClr val="FF2625"/>
                </a:solidFill>
              </a:rPr>
              <a:t>「我們這一班」</a:t>
            </a:r>
            <a:r>
              <a:rPr lang="zh-TW" altLang="en-US" sz="4400" dirty="0">
                <a:solidFill>
                  <a:srgbClr val="002060"/>
                </a:solidFill>
              </a:rPr>
              <a:t>，你會想到什麼？</a:t>
            </a:r>
            <a:endParaRPr lang="en-US" sz="44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B5D307-C263-DC8C-5165-19A1CC40825E}"/>
              </a:ext>
            </a:extLst>
          </p:cNvPr>
          <p:cNvSpPr txBox="1"/>
          <p:nvPr/>
        </p:nvSpPr>
        <p:spPr>
          <a:xfrm>
            <a:off x="543636" y="5296468"/>
            <a:ext cx="737206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dirty="0">
                <a:solidFill>
                  <a:schemeClr val="accent5">
                    <a:lumMod val="50000"/>
                  </a:schemeClr>
                </a:solidFill>
              </a:rPr>
              <a:t>（溫暖、團結、吵鬧、搞笑、好勝</a:t>
            </a:r>
            <a:r>
              <a:rPr lang="en-US" altLang="zh-TW" sz="3600" dirty="0">
                <a:solidFill>
                  <a:schemeClr val="accent5">
                    <a:lumMod val="50000"/>
                  </a:schemeClr>
                </a:solidFill>
              </a:rPr>
              <a:t>……</a:t>
            </a:r>
            <a:r>
              <a:rPr lang="zh-TW" altLang="en-US" sz="3600" dirty="0">
                <a:solidFill>
                  <a:schemeClr val="accent5">
                    <a:lumMod val="50000"/>
                  </a:schemeClr>
                </a:solidFill>
              </a:rPr>
              <a:t>）</a:t>
            </a:r>
            <a:endParaRPr lang="zh-HK" altLang="en-US" sz="3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669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1262CD5-AD01-42E3-9173-97C12BB0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264" y="347472"/>
            <a:ext cx="6477000" cy="1189037"/>
          </a:xfrm>
        </p:spPr>
        <p:txBody>
          <a:bodyPr/>
          <a:lstStyle/>
          <a:p>
            <a:r>
              <a:rPr lang="zh-TW" altLang="en-US" dirty="0"/>
              <a:t>再想一想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9585A-5E1F-40FA-8E64-BB4F046116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63264" y="1144704"/>
            <a:ext cx="6477000" cy="78360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z="4400" b="0" i="0" dirty="0">
                <a:solidFill>
                  <a:schemeClr val="accent6">
                    <a:lumMod val="50000"/>
                  </a:schemeClr>
                </a:solidFill>
                <a:effectLst/>
                <a:latin typeface="quote-cjk-patch"/>
              </a:rPr>
              <a:t>大家覺得什麼是「責任」？</a:t>
            </a:r>
            <a:endParaRPr lang="en-US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C5E648-6607-D072-A986-BCC417945329}"/>
              </a:ext>
            </a:extLst>
          </p:cNvPr>
          <p:cNvSpPr txBox="1"/>
          <p:nvPr/>
        </p:nvSpPr>
        <p:spPr>
          <a:xfrm>
            <a:off x="5172502" y="2129025"/>
            <a:ext cx="682388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+mj-lt"/>
              <a:buAutoNum type="arabicPeriod"/>
            </a:pPr>
            <a:r>
              <a:rPr lang="zh-TW" altLang="en-US" sz="3200" b="1" i="0" dirty="0">
                <a:solidFill>
                  <a:srgbClr val="002060"/>
                </a:solidFill>
                <a:effectLst/>
                <a:ea typeface="華康少女文字W6" panose="02010609000101010101" pitchFamily="49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角色責任</a:t>
            </a:r>
            <a:r>
              <a:rPr lang="zh-TW" altLang="en-US" sz="3200" b="0" i="0" dirty="0">
                <a:solidFill>
                  <a:srgbClr val="002060"/>
                </a:solidFill>
                <a:effectLst/>
                <a:ea typeface="華康少女文字W6" panose="02010609000101010101" pitchFamily="49" charset="-120"/>
              </a:rPr>
              <a:t>：處於特定位置（如父母、老師、學生）共性規則下所應為之事。</a:t>
            </a:r>
          </a:p>
          <a:p>
            <a:pPr algn="l">
              <a:buFont typeface="+mj-lt"/>
              <a:buAutoNum type="arabicPeriod"/>
            </a:pPr>
            <a:r>
              <a:rPr lang="zh-TW" altLang="en-US" sz="3200" b="1" i="0" dirty="0">
                <a:solidFill>
                  <a:srgbClr val="002060"/>
                </a:solidFill>
                <a:effectLst/>
                <a:ea typeface="華康少女文字W6" panose="02010609000101010101" pitchFamily="49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能力責任</a:t>
            </a:r>
            <a:r>
              <a:rPr lang="zh-TW" altLang="en-US" sz="3200" b="0" i="0" dirty="0">
                <a:solidFill>
                  <a:srgbClr val="002060"/>
                </a:solidFill>
                <a:effectLst/>
                <a:ea typeface="華康少女文字W6" panose="02010609000101010101" pitchFamily="49" charset="-120"/>
              </a:rPr>
              <a:t>：在能力範圍內努力追求最佳成果的表現。</a:t>
            </a:r>
          </a:p>
          <a:p>
            <a:pPr algn="l">
              <a:buFont typeface="+mj-lt"/>
              <a:buAutoNum type="arabicPeriod"/>
            </a:pPr>
            <a:r>
              <a:rPr lang="zh-TW" altLang="en-US" sz="3200" b="1" i="0" dirty="0">
                <a:solidFill>
                  <a:srgbClr val="002060"/>
                </a:solidFill>
                <a:effectLst/>
                <a:ea typeface="華康少女文字W6" panose="02010609000101010101" pitchFamily="49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義務責任</a:t>
            </a:r>
            <a:r>
              <a:rPr lang="zh-TW" altLang="en-US" sz="3200" b="0" i="0" dirty="0">
                <a:solidFill>
                  <a:srgbClr val="002060"/>
                </a:solidFill>
                <a:effectLst/>
                <a:ea typeface="華康少女文字W6" panose="02010609000101010101" pitchFamily="49" charset="-120"/>
              </a:rPr>
              <a:t>：未在嚴格職責範圍內，但自願或自覺負擔的事。</a:t>
            </a:r>
          </a:p>
          <a:p>
            <a:pPr algn="l">
              <a:buFont typeface="+mj-lt"/>
              <a:buAutoNum type="arabicPeriod"/>
            </a:pPr>
            <a:r>
              <a:rPr lang="zh-TW" altLang="en-US" sz="3200" b="1" i="0" dirty="0">
                <a:solidFill>
                  <a:srgbClr val="002060"/>
                </a:solidFill>
                <a:effectLst/>
                <a:ea typeface="華康少女文字W6" panose="02010609000101010101" pitchFamily="49" charset="-12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原因責任</a:t>
            </a:r>
            <a:r>
              <a:rPr lang="zh-TW" altLang="en-US" sz="3200" b="0" i="0" dirty="0">
                <a:solidFill>
                  <a:srgbClr val="002060"/>
                </a:solidFill>
                <a:effectLst/>
                <a:ea typeface="華康少女文字W6" panose="02010609000101010101" pitchFamily="49" charset="-120"/>
              </a:rPr>
              <a:t>：因個人行為直接導致的結果而產生的責任。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83D4FE-6E21-7292-65D0-B9CF277782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203" y="4107977"/>
            <a:ext cx="3668192" cy="2494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8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1262CD5-AD01-42E3-9173-97C12BB0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3264" y="347472"/>
            <a:ext cx="6477000" cy="1189037"/>
          </a:xfrm>
        </p:spPr>
        <p:txBody>
          <a:bodyPr/>
          <a:lstStyle/>
          <a:p>
            <a:r>
              <a:rPr lang="zh-TW" altLang="en-US" dirty="0"/>
              <a:t>再想一想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99585A-5E1F-40FA-8E64-BB4F046116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63264" y="1144704"/>
            <a:ext cx="6477000" cy="783609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zh-TW" altLang="en-US" sz="4400" b="0" i="0" dirty="0">
                <a:solidFill>
                  <a:schemeClr val="accent6">
                    <a:lumMod val="50000"/>
                  </a:schemeClr>
                </a:solidFill>
                <a:effectLst/>
                <a:latin typeface="quote-cjk-patch"/>
              </a:rPr>
              <a:t>大家覺得什麼是「無責任」？</a:t>
            </a:r>
            <a:endParaRPr lang="en-US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C5E648-6607-D072-A986-BCC417945329}"/>
              </a:ext>
            </a:extLst>
          </p:cNvPr>
          <p:cNvSpPr txBox="1"/>
          <p:nvPr/>
        </p:nvSpPr>
        <p:spPr>
          <a:xfrm>
            <a:off x="5172502" y="2129025"/>
            <a:ext cx="682388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+mj-lt"/>
              <a:buAutoNum type="arabicPeriod"/>
            </a:pPr>
            <a:r>
              <a:rPr lang="zh-TW" altLang="en-US" sz="3200" b="1" dirty="0">
                <a:solidFill>
                  <a:srgbClr val="002060"/>
                </a:solidFill>
                <a:ea typeface="華康少女文字W6" panose="02010609000101010101" pitchFamily="49" charset="-120"/>
              </a:rPr>
              <a:t>你認為是什麼可能導致學生責任感和紀律的下降？</a:t>
            </a:r>
          </a:p>
          <a:p>
            <a:pPr>
              <a:buFont typeface="+mj-lt"/>
              <a:buAutoNum type="arabicPeriod"/>
            </a:pPr>
            <a:endParaRPr lang="zh-TW" altLang="en-US" sz="3200" b="1" dirty="0">
              <a:solidFill>
                <a:srgbClr val="002060"/>
              </a:solidFill>
              <a:ea typeface="華康少女文字W6" panose="02010609000101010101" pitchFamily="49" charset="-120"/>
            </a:endParaRPr>
          </a:p>
          <a:p>
            <a:pPr>
              <a:buFont typeface="+mj-lt"/>
              <a:buAutoNum type="arabicPeriod"/>
            </a:pPr>
            <a:r>
              <a:rPr lang="zh-TW" altLang="en-US" sz="3200" b="1" dirty="0">
                <a:solidFill>
                  <a:srgbClr val="002060"/>
                </a:solidFill>
                <a:ea typeface="華康少女文字W6" panose="02010609000101010101" pitchFamily="49" charset="-120"/>
              </a:rPr>
              <a:t>學生和老師如何更有效地合作來解決這些行為問題？</a:t>
            </a:r>
          </a:p>
          <a:p>
            <a:pPr>
              <a:buFont typeface="+mj-lt"/>
              <a:buAutoNum type="arabicPeriod"/>
            </a:pPr>
            <a:endParaRPr lang="zh-TW" altLang="en-US" sz="3200" b="1" dirty="0">
              <a:solidFill>
                <a:srgbClr val="002060"/>
              </a:solidFill>
              <a:ea typeface="華康少女文字W6" panose="02010609000101010101" pitchFamily="49" charset="-120"/>
            </a:endParaRPr>
          </a:p>
          <a:p>
            <a:pPr>
              <a:buFont typeface="+mj-lt"/>
              <a:buAutoNum type="arabicPeriod"/>
            </a:pPr>
            <a:r>
              <a:rPr lang="zh-TW" altLang="en-US" sz="3200" b="1" dirty="0">
                <a:solidFill>
                  <a:srgbClr val="002060"/>
                </a:solidFill>
                <a:ea typeface="華康少女文字W6" panose="02010609000101010101" pitchFamily="49" charset="-120"/>
              </a:rPr>
              <a:t>在你的經驗中，無責任感的人，對你有甚麼影響？</a:t>
            </a:r>
            <a:endParaRPr lang="zh-TW" altLang="en-US" sz="3200" b="0" i="0" dirty="0">
              <a:solidFill>
                <a:srgbClr val="002060"/>
              </a:solidFill>
              <a:effectLst/>
              <a:ea typeface="華康少女文字W6" panose="02010609000101010101" pitchFamily="49" charset="-12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146338-690B-417D-8761-82971BAC0C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58" y="4578184"/>
            <a:ext cx="3770904" cy="1885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643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8FBE6B-DC67-4E64-80F4-CADE978D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347475"/>
            <a:ext cx="10591800" cy="646332"/>
          </a:xfrm>
        </p:spPr>
        <p:txBody>
          <a:bodyPr/>
          <a:lstStyle/>
          <a:p>
            <a:r>
              <a:rPr lang="en-US" altLang="zh-TW" sz="4800" dirty="0"/>
              <a:t>My</a:t>
            </a:r>
            <a:r>
              <a:rPr lang="zh-TW" altLang="en-US" sz="4800" dirty="0"/>
              <a:t> </a:t>
            </a:r>
            <a:r>
              <a:rPr lang="en-US" altLang="zh-TW" sz="4800" dirty="0"/>
              <a:t>responsibility </a:t>
            </a:r>
            <a:endParaRPr lang="en-US" sz="4800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C6A9FD9-630E-44B9-BED8-AFEA6C84A8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337027"/>
            <a:ext cx="10667999" cy="3821826"/>
          </a:xfrm>
        </p:spPr>
        <p:txBody>
          <a:bodyPr/>
          <a:lstStyle/>
          <a:p>
            <a:pPr marL="571500" lvl="0" indent="-571500">
              <a:buFont typeface="Wingdings" panose="05000000000000000000" pitchFamily="2" charset="2"/>
              <a:buChar char="ü"/>
            </a:pPr>
            <a:r>
              <a:rPr lang="zh-TW" altLang="en-US" sz="4000" noProof="0" dirty="0">
                <a:solidFill>
                  <a:schemeClr val="accent6">
                    <a:lumMod val="50000"/>
                  </a:schemeClr>
                </a:solidFill>
                <a:ea typeface="華康少女文字W6" panose="02010609000101010101" pitchFamily="49" charset="-120"/>
              </a:rPr>
              <a:t>分內的事： 學生的本分（學習）、擔任的職務（班長、科代收作業）。</a:t>
            </a:r>
          </a:p>
          <a:p>
            <a:pPr marL="571500" lvl="0" indent="-571500">
              <a:buFont typeface="Wingdings" panose="05000000000000000000" pitchFamily="2" charset="2"/>
              <a:buChar char="ü"/>
            </a:pPr>
            <a:r>
              <a:rPr lang="zh-TW" altLang="en-US" sz="4000" noProof="0" dirty="0">
                <a:solidFill>
                  <a:schemeClr val="accent6">
                    <a:lumMod val="50000"/>
                  </a:schemeClr>
                </a:solidFill>
                <a:ea typeface="華康少女文字W6" panose="02010609000101010101" pitchFamily="49" charset="-120"/>
              </a:rPr>
              <a:t> 對的事： 看到地上有垃圾撿起來、同學遇到困難主動幫助。</a:t>
            </a:r>
          </a:p>
          <a:p>
            <a:pPr marL="571500" lvl="0" indent="-571500">
              <a:buFont typeface="Wingdings" panose="05000000000000000000" pitchFamily="2" charset="2"/>
              <a:buChar char="ü"/>
            </a:pPr>
            <a:r>
              <a:rPr lang="zh-TW" altLang="en-US" sz="4000" noProof="0" dirty="0">
                <a:solidFill>
                  <a:schemeClr val="accent6">
                    <a:lumMod val="50000"/>
                  </a:schemeClr>
                </a:solidFill>
                <a:ea typeface="華康少女文字W6" panose="02010609000101010101" pitchFamily="49" charset="-120"/>
              </a:rPr>
              <a:t>因「我」而不同的事： 主動為班級活動出點子、在比賽中為班級吶喊助威。這些事沒人強迫，但做了能讓班級更好。</a:t>
            </a:r>
            <a:endParaRPr lang="en-US" sz="4000" dirty="0">
              <a:solidFill>
                <a:schemeClr val="accent6">
                  <a:lumMod val="50000"/>
                </a:schemeClr>
              </a:solidFill>
              <a:ea typeface="華康少女文字W6" panose="02010609000101010101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767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9E38B3-4686-8247-9625-49018D29F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小結  </a:t>
            </a:r>
            <a:r>
              <a:rPr lang="en-US" dirty="0"/>
              <a:t>Conclusion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155E1D-F4AD-41A7-B948-E2D246CCFE8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01003" y="2920621"/>
            <a:ext cx="10153934" cy="2538483"/>
          </a:xfrm>
        </p:spPr>
        <p:txBody>
          <a:bodyPr vert="horz" wrap="square" lIns="0" tIns="0" rIns="0" bIns="0" rtlCol="0" anchor="t">
            <a:noAutofit/>
          </a:bodyPr>
          <a:lstStyle/>
          <a:p>
            <a:r>
              <a:rPr lang="zh-TW" altLang="en-US" sz="5400" dirty="0"/>
              <a:t>責任，就是意識到自己對集體的影響，並願意為集體變得</a:t>
            </a:r>
            <a:r>
              <a:rPr lang="zh-TW" altLang="en-US" sz="5400" dirty="0">
                <a:solidFill>
                  <a:srgbClr val="FF0000"/>
                </a:solidFill>
              </a:rPr>
              <a:t>更好而付出行動</a:t>
            </a:r>
            <a:r>
              <a:rPr lang="zh-TW" altLang="en-US" sz="5400" dirty="0"/>
              <a:t>。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24476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9E38B3-4686-8247-9625-49018D29F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698" y="983835"/>
            <a:ext cx="9141397" cy="1231106"/>
          </a:xfrm>
        </p:spPr>
        <p:txBody>
          <a:bodyPr/>
          <a:lstStyle/>
          <a:p>
            <a:r>
              <a:rPr lang="en-US" sz="8000" dirty="0"/>
              <a:t>Response + ability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CBA01B-ECA4-4938-872A-B38BEB13AC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96307" y="3260705"/>
            <a:ext cx="7799387" cy="519725"/>
          </a:xfrm>
        </p:spPr>
        <p:txBody>
          <a:bodyPr/>
          <a:lstStyle/>
          <a:p>
            <a:r>
              <a:rPr lang="zh-TW" altLang="en-US" sz="5400" dirty="0"/>
              <a:t>回應</a:t>
            </a:r>
            <a:r>
              <a:rPr lang="en-US" altLang="zh-TW" sz="5400" dirty="0"/>
              <a:t>+</a:t>
            </a:r>
            <a:r>
              <a:rPr lang="zh-TW" altLang="en-US" sz="5400" dirty="0"/>
              <a:t>能力</a:t>
            </a:r>
            <a:r>
              <a:rPr lang="en-US" altLang="zh-TW" sz="5400" dirty="0"/>
              <a:t>=</a:t>
            </a:r>
            <a:r>
              <a:rPr lang="zh-TW" altLang="en-US" sz="5400" dirty="0"/>
              <a:t>責任</a:t>
            </a:r>
            <a:endParaRPr lang="en-US" sz="5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DF505AB-610D-67FD-C55B-813C3ACACE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097" b="32338"/>
          <a:stretch/>
        </p:blipFill>
        <p:spPr>
          <a:xfrm>
            <a:off x="0" y="4246981"/>
            <a:ext cx="12192000" cy="2644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54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18C6B5-87AC-4DA5-94CA-6E092A6A0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238292"/>
            <a:ext cx="10591800" cy="646332"/>
          </a:xfrm>
        </p:spPr>
        <p:txBody>
          <a:bodyPr/>
          <a:lstStyle/>
          <a:p>
            <a:r>
              <a:rPr lang="zh-TW" altLang="en-US" sz="5400" dirty="0"/>
              <a:t>公私分明</a:t>
            </a:r>
            <a:endParaRPr lang="en-US" sz="5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6F52EDA-7F85-46DD-9A9E-95E0E3EC3F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6993" y="1268789"/>
            <a:ext cx="11165575" cy="927425"/>
          </a:xfrm>
        </p:spPr>
        <p:txBody>
          <a:bodyPr/>
          <a:lstStyle/>
          <a:p>
            <a:r>
              <a:rPr lang="zh-TW" altLang="en-US" sz="3200" dirty="0">
                <a:solidFill>
                  <a:schemeClr val="accent6">
                    <a:lumMod val="75000"/>
                  </a:schemeClr>
                </a:solidFill>
              </a:rPr>
              <a:t>如果你是情境一中的科代表，遇到上面的情況，你會怎麼做</a:t>
            </a:r>
            <a:r>
              <a:rPr lang="en-US" altLang="zh-TW" sz="3200" dirty="0">
                <a:solidFill>
                  <a:schemeClr val="accent6">
                    <a:lumMod val="75000"/>
                  </a:schemeClr>
                </a:solidFill>
              </a:rPr>
              <a:t>?</a:t>
            </a:r>
          </a:p>
        </p:txBody>
      </p:sp>
      <p:pic>
        <p:nvPicPr>
          <p:cNvPr id="2050" name="Picture 2" descr="一張含有 文字 的圖片&#10;&#10;自動產生的描述">
            <a:extLst>
              <a:ext uri="{FF2B5EF4-FFF2-40B4-BE49-F238E27FC236}">
                <a16:creationId xmlns:a16="http://schemas.microsoft.com/office/drawing/2014/main" id="{7D6F6C94-B217-2F3B-0D45-C664F1197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3" y="2094972"/>
            <a:ext cx="11127475" cy="3672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1332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18C6B5-87AC-4DA5-94CA-6E092A6A0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238292"/>
            <a:ext cx="10591800" cy="646332"/>
          </a:xfrm>
        </p:spPr>
        <p:txBody>
          <a:bodyPr/>
          <a:lstStyle/>
          <a:p>
            <a:r>
              <a:rPr lang="zh-TW" altLang="en-US" sz="5400" dirty="0"/>
              <a:t>公私分明</a:t>
            </a:r>
            <a:endParaRPr lang="en-US" sz="54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6F52EDA-7F85-46DD-9A9E-95E0E3EC3F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432562"/>
            <a:ext cx="10667999" cy="927425"/>
          </a:xfrm>
        </p:spPr>
        <p:txBody>
          <a:bodyPr/>
          <a:lstStyle/>
          <a:p>
            <a:r>
              <a:rPr lang="zh-TW" altLang="en-US" sz="3200" dirty="0">
                <a:solidFill>
                  <a:schemeClr val="accent6">
                    <a:lumMod val="75000"/>
                  </a:schemeClr>
                </a:solidFill>
              </a:rPr>
              <a:t>如果你是情境二中的那位哥哥，你會如何做</a:t>
            </a:r>
            <a:r>
              <a:rPr lang="en-US" altLang="zh-TW" sz="3200" dirty="0">
                <a:solidFill>
                  <a:schemeClr val="accent6">
                    <a:lumMod val="75000"/>
                  </a:schemeClr>
                </a:solidFill>
              </a:rPr>
              <a:t>?</a:t>
            </a:r>
            <a:endParaRPr lang="en-US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一張含有 文字, 布, 相框 的圖片&#10;&#10;自動產生的描述">
            <a:extLst>
              <a:ext uri="{FF2B5EF4-FFF2-40B4-BE49-F238E27FC236}">
                <a16:creationId xmlns:a16="http://schemas.microsoft.com/office/drawing/2014/main" id="{766BCAF8-480F-FBA8-A667-4DC2E8110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3" y="2447313"/>
            <a:ext cx="10235821" cy="3283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979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58B51BF-780C-45D4-A1D0-32D55EA0F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3"/>
            <a:ext cx="5334000" cy="1189038"/>
          </a:xfrm>
        </p:spPr>
        <p:txBody>
          <a:bodyPr/>
          <a:lstStyle/>
          <a:p>
            <a:r>
              <a:rPr lang="zh-TW" altLang="en-US" dirty="0"/>
              <a:t>情景分析</a:t>
            </a:r>
            <a:endParaRPr lang="en-US" dirty="0"/>
          </a:p>
        </p:txBody>
      </p:sp>
      <p:sp>
        <p:nvSpPr>
          <p:cNvPr id="9219" name="Rectangle 8">
            <a:extLst>
              <a:ext uri="{FF2B5EF4-FFF2-40B4-BE49-F238E27FC236}">
                <a16:creationId xmlns:a16="http://schemas.microsoft.com/office/drawing/2014/main" id="{A17D04F1-4318-4DD6-B27E-D66AE4D426B2}"/>
              </a:ext>
            </a:extLst>
          </p:cNvPr>
          <p:cNvSpPr>
            <a:spLocks noGrp="1" noChangeArrowheads="1"/>
          </p:cNvSpPr>
          <p:nvPr>
            <p:ph type="body" sz="quarter" idx="11"/>
          </p:nvPr>
        </p:nvSpPr>
        <p:spPr>
          <a:xfrm>
            <a:off x="762000" y="1473958"/>
            <a:ext cx="5334000" cy="370764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zh-TW" altLang="en-US" sz="3200" dirty="0"/>
              <a:t>情境中，誰在承擔責任？誰沒有？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zh-TW" altLang="en-US" sz="3200" dirty="0"/>
              <a:t>如果缺乏責任感，對當事人、對班級會有什麼影響？如果有強烈的責任感，又會帶來什麼不同？</a:t>
            </a:r>
            <a:endParaRPr lang="en-US" altLang="en-US" sz="3200" dirty="0"/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51279DC-D282-6BFC-7EB2-215C7BA25E2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15099" b="15099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EFD135D3-44E6-7F98-D112-68730CCDC58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l="688" r="688"/>
          <a:stretch>
            <a:fillRect/>
          </a:stretch>
        </p:blipFill>
        <p:spPr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02AD8E-4C7C-4A1B-89B1-9A0997F4F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58" y="333823"/>
            <a:ext cx="6477000" cy="1189038"/>
          </a:xfrm>
        </p:spPr>
        <p:txBody>
          <a:bodyPr/>
          <a:lstStyle/>
          <a:p>
            <a:r>
              <a:rPr lang="zh-TW" altLang="en-US" dirty="0"/>
              <a:t>情景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A8ACB1-6D36-496B-91DD-D1C3128C1C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159" y="1106016"/>
            <a:ext cx="6798860" cy="5418161"/>
          </a:xfrm>
        </p:spPr>
        <p:txBody>
          <a:bodyPr/>
          <a:lstStyle/>
          <a:p>
            <a:r>
              <a:rPr lang="zh-TW" altLang="en-US" sz="5400" b="0" i="0" dirty="0">
                <a:solidFill>
                  <a:srgbClr val="0F1115"/>
                </a:solidFill>
                <a:effectLst/>
                <a:latin typeface="quote-cjk-patch"/>
              </a:rPr>
              <a:t> </a:t>
            </a:r>
            <a:r>
              <a:rPr lang="zh-TW" altLang="en-US" sz="4800" b="1" i="0" dirty="0">
                <a:solidFill>
                  <a:srgbClr val="0F1115"/>
                </a:solidFill>
                <a:effectLst/>
                <a:latin typeface="quote-cjk-patch"/>
              </a:rPr>
              <a:t>酸：</a:t>
            </a:r>
            <a:r>
              <a:rPr lang="zh-TW" altLang="en-US" sz="4800" b="0" i="0" dirty="0">
                <a:solidFill>
                  <a:srgbClr val="0F1115"/>
                </a:solidFill>
                <a:effectLst/>
                <a:latin typeface="quote-cjk-patch"/>
              </a:rPr>
              <a:t> 運動會入場式排練，總有幾位同學姍姍來遲、動作隨意，導致全班一遍遍重來，大家都很疲憊。你作為組長，心裡很不是滋味。</a:t>
            </a:r>
            <a:endParaRPr lang="en-US" sz="48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30663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02AD8E-4C7C-4A1B-89B1-9A0997F4F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58" y="333823"/>
            <a:ext cx="6477000" cy="1189038"/>
          </a:xfrm>
        </p:spPr>
        <p:txBody>
          <a:bodyPr/>
          <a:lstStyle/>
          <a:p>
            <a:r>
              <a:rPr lang="zh-TW" altLang="en-US" dirty="0"/>
              <a:t>情景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A8ACB1-6D36-496B-91DD-D1C3128C1C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159" y="1106016"/>
            <a:ext cx="6477000" cy="5418161"/>
          </a:xfrm>
        </p:spPr>
        <p:txBody>
          <a:bodyPr/>
          <a:lstStyle/>
          <a:p>
            <a:endParaRPr lang="en-US" sz="2000" dirty="0"/>
          </a:p>
          <a:p>
            <a:r>
              <a:rPr lang="zh-TW" altLang="en-US" sz="4800" b="1" i="0" dirty="0">
                <a:solidFill>
                  <a:srgbClr val="0F1115"/>
                </a:solidFill>
                <a:effectLst/>
                <a:latin typeface="quote-cjk-patch"/>
              </a:rPr>
              <a:t>甜：</a:t>
            </a:r>
            <a:r>
              <a:rPr lang="zh-TW" altLang="en-US" sz="4800" b="0" i="0" dirty="0">
                <a:solidFill>
                  <a:srgbClr val="0F1115"/>
                </a:solidFill>
                <a:effectLst/>
                <a:latin typeface="quote-cjk-patch"/>
              </a:rPr>
              <a:t>期中考試前，班長主動整理了複習資料分享給全班，還利用課餘時間為基礎薄弱的同學答疑，最後班級整體成績進步明顯。</a:t>
            </a:r>
            <a:endParaRPr lang="en-US" altLang="zh-TW" sz="48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br>
              <a:rPr lang="zh-TW" alt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891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02AD8E-4C7C-4A1B-89B1-9A0997F4F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58" y="333823"/>
            <a:ext cx="6477000" cy="1189038"/>
          </a:xfrm>
        </p:spPr>
        <p:txBody>
          <a:bodyPr/>
          <a:lstStyle/>
          <a:p>
            <a:r>
              <a:rPr lang="zh-TW" altLang="en-US" dirty="0"/>
              <a:t>情景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A8ACB1-6D36-496B-91DD-D1C3128C1C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158" y="1106016"/>
            <a:ext cx="5925403" cy="5418161"/>
          </a:xfrm>
        </p:spPr>
        <p:txBody>
          <a:bodyPr/>
          <a:lstStyle/>
          <a:p>
            <a:br>
              <a:rPr lang="zh-TW" altLang="en-US" sz="4400" dirty="0"/>
            </a:br>
            <a:r>
              <a:rPr lang="zh-TW" altLang="en-US" sz="4400" b="1" i="0" dirty="0">
                <a:solidFill>
                  <a:srgbClr val="0F1115"/>
                </a:solidFill>
                <a:effectLst/>
                <a:latin typeface="quote-cjk-patch"/>
              </a:rPr>
              <a:t>苦：</a:t>
            </a:r>
            <a:r>
              <a:rPr lang="zh-TW" altLang="en-US" sz="4400" b="0" i="0" dirty="0">
                <a:solidFill>
                  <a:srgbClr val="0F1115"/>
                </a:solidFill>
                <a:effectLst/>
                <a:latin typeface="quote-cjk-patch"/>
              </a:rPr>
              <a:t> 大掃除結束後，老師發現窗臺還有灰塵，垃圾桶沒倒，但大部分同學已經走了。他</a:t>
            </a:r>
            <a:r>
              <a:rPr lang="en-US" altLang="zh-TW" sz="4400" b="0" i="0" dirty="0">
                <a:solidFill>
                  <a:srgbClr val="0F1115"/>
                </a:solidFill>
                <a:effectLst/>
                <a:latin typeface="quote-cjk-patch"/>
              </a:rPr>
              <a:t>/</a:t>
            </a:r>
            <a:r>
              <a:rPr lang="zh-TW" altLang="en-US" sz="4400" b="0" i="0" dirty="0">
                <a:solidFill>
                  <a:srgbClr val="0F1115"/>
                </a:solidFill>
                <a:effectLst/>
                <a:latin typeface="quote-cjk-patch"/>
              </a:rPr>
              <a:t>她一個人默默地留下來重新清理。</a:t>
            </a:r>
            <a:endParaRPr lang="en-US" altLang="zh-TW" sz="44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br>
              <a:rPr lang="zh-TW" altLang="en-US" sz="2000" dirty="0"/>
            </a:b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2633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02AD8E-4C7C-4A1B-89B1-9A0997F4F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58" y="333823"/>
            <a:ext cx="6477000" cy="1189038"/>
          </a:xfrm>
        </p:spPr>
        <p:txBody>
          <a:bodyPr/>
          <a:lstStyle/>
          <a:p>
            <a:r>
              <a:rPr lang="zh-TW" altLang="en-US" dirty="0"/>
              <a:t>情景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A8ACB1-6D36-496B-91DD-D1C3128C1C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6036" y="1228299"/>
            <a:ext cx="5964071" cy="5295878"/>
          </a:xfrm>
        </p:spPr>
        <p:txBody>
          <a:bodyPr/>
          <a:lstStyle/>
          <a:p>
            <a:r>
              <a:rPr lang="zh-TW" altLang="en-US" sz="4400" b="1" i="0" dirty="0">
                <a:solidFill>
                  <a:srgbClr val="0F1115"/>
                </a:solidFill>
                <a:effectLst/>
                <a:latin typeface="quote-cjk-patch"/>
              </a:rPr>
              <a:t>辣：</a:t>
            </a:r>
            <a:r>
              <a:rPr lang="zh-TW" altLang="en-US" sz="4400" b="0" i="0" dirty="0">
                <a:solidFill>
                  <a:srgbClr val="0F1115"/>
                </a:solidFill>
                <a:effectLst/>
                <a:latin typeface="quote-cjk-patch"/>
              </a:rPr>
              <a:t> 班級籃球賽落後，隊員們情緒低落。這時，啦啦隊長的喊聲更響亮了，沒上場的同學紛紛遞水遞毛巾，大聲加油。最後大家一鼓作氣，雖然沒贏，但賽出了風采。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5007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02AD8E-4C7C-4A1B-89B1-9A0997F4F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58" y="333823"/>
            <a:ext cx="6477000" cy="1189038"/>
          </a:xfrm>
        </p:spPr>
        <p:txBody>
          <a:bodyPr/>
          <a:lstStyle/>
          <a:p>
            <a:r>
              <a:rPr lang="zh-TW" altLang="en-US" dirty="0"/>
              <a:t>情景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A8ACB1-6D36-496B-91DD-D1C3128C1C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6036" y="1228299"/>
            <a:ext cx="6332561" cy="5295878"/>
          </a:xfrm>
        </p:spPr>
        <p:txBody>
          <a:bodyPr/>
          <a:lstStyle/>
          <a:p>
            <a:r>
              <a:rPr lang="zh-TW" altLang="en-US" sz="4000" b="1" i="0" dirty="0">
                <a:solidFill>
                  <a:srgbClr val="0F1115"/>
                </a:solidFill>
                <a:effectLst/>
                <a:latin typeface="quote-cjk-patch"/>
              </a:rPr>
              <a:t>酸：</a:t>
            </a:r>
            <a:r>
              <a:rPr lang="zh-TW" altLang="en-US" sz="4000" b="0" i="0" dirty="0">
                <a:solidFill>
                  <a:srgbClr val="0F1115"/>
                </a:solidFill>
                <a:effectLst/>
                <a:latin typeface="quote-cjk-patch"/>
              </a:rPr>
              <a:t>有一天，小軒、小治、小俊、小新一起到冒險樂園，在購代幣時，小軒發現還差</a:t>
            </a:r>
            <a:r>
              <a:rPr lang="en-US" altLang="zh-TW" sz="4000" b="0" i="0" dirty="0">
                <a:solidFill>
                  <a:srgbClr val="0F1115"/>
                </a:solidFill>
                <a:effectLst/>
                <a:latin typeface="quote-cjk-patch"/>
              </a:rPr>
              <a:t>30</a:t>
            </a:r>
            <a:r>
              <a:rPr lang="zh-TW" altLang="en-US" sz="4000" b="0" i="0" dirty="0">
                <a:solidFill>
                  <a:srgbClr val="0F1115"/>
                </a:solidFill>
                <a:effectLst/>
                <a:latin typeface="quote-cjk-patch"/>
              </a:rPr>
              <a:t>蚊，於是小治</a:t>
            </a:r>
            <a:r>
              <a:rPr lang="en-US" altLang="zh-TW" sz="4000" b="0" i="0" dirty="0">
                <a:solidFill>
                  <a:srgbClr val="0F1115"/>
                </a:solidFill>
                <a:effectLst/>
                <a:latin typeface="quote-cjk-patch"/>
              </a:rPr>
              <a:t>1</a:t>
            </a:r>
            <a:r>
              <a:rPr lang="zh-TW" altLang="en-US" sz="4000" b="0" i="0" dirty="0">
                <a:solidFill>
                  <a:srgbClr val="0F1115"/>
                </a:solidFill>
                <a:effectLst/>
                <a:latin typeface="quote-cjk-patch"/>
              </a:rPr>
              <a:t>就給他</a:t>
            </a:r>
            <a:r>
              <a:rPr lang="en-US" altLang="zh-TW" sz="4000" b="0" i="0" dirty="0">
                <a:solidFill>
                  <a:srgbClr val="0F1115"/>
                </a:solidFill>
                <a:effectLst/>
                <a:latin typeface="quote-cjk-patch"/>
              </a:rPr>
              <a:t>30</a:t>
            </a:r>
            <a:r>
              <a:rPr lang="zh-TW" altLang="en-US" sz="4000" b="0" i="0" dirty="0">
                <a:solidFill>
                  <a:srgbClr val="0F1115"/>
                </a:solidFill>
                <a:effectLst/>
                <a:latin typeface="quote-cjk-patch"/>
              </a:rPr>
              <a:t>蚊。之後又去食飯，結帳時小治最後付錢發現還有一杯凍檸茶未付，但三位朋友都說自己已付了。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5070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02AD8E-4C7C-4A1B-89B1-9A0997F4F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158" y="333823"/>
            <a:ext cx="6477000" cy="1189038"/>
          </a:xfrm>
        </p:spPr>
        <p:txBody>
          <a:bodyPr/>
          <a:lstStyle/>
          <a:p>
            <a:r>
              <a:rPr lang="zh-TW" altLang="en-US" dirty="0"/>
              <a:t>情景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A8ACB1-6D36-496B-91DD-D1C3128C1C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96036" y="1228299"/>
            <a:ext cx="6086901" cy="5295878"/>
          </a:xfrm>
        </p:spPr>
        <p:txBody>
          <a:bodyPr/>
          <a:lstStyle/>
          <a:p>
            <a:r>
              <a:rPr lang="zh-TW" altLang="en-US" sz="4400" b="1" i="0" dirty="0">
                <a:solidFill>
                  <a:srgbClr val="0F1115"/>
                </a:solidFill>
                <a:effectLst/>
                <a:latin typeface="quote-cjk-patch"/>
              </a:rPr>
              <a:t>苦：</a:t>
            </a:r>
            <a:r>
              <a:rPr lang="zh-TW" altLang="en-US" sz="4400" b="0" i="0" dirty="0">
                <a:solidFill>
                  <a:srgbClr val="0F1115"/>
                </a:solidFill>
                <a:effectLst/>
                <a:latin typeface="quote-cjk-patch"/>
              </a:rPr>
              <a:t>有一天，城安、凌凌、</a:t>
            </a:r>
            <a:r>
              <a:rPr lang="en-US" altLang="zh-TW" sz="4400" b="0" i="0" dirty="0">
                <a:solidFill>
                  <a:srgbClr val="0F1115"/>
                </a:solidFill>
                <a:effectLst/>
                <a:latin typeface="quote-cjk-patch"/>
              </a:rPr>
              <a:t>Terry</a:t>
            </a:r>
            <a:r>
              <a:rPr lang="zh-TW" altLang="en-US" sz="4400" b="0" i="0" dirty="0">
                <a:solidFill>
                  <a:srgbClr val="0F1115"/>
                </a:solidFill>
                <a:effectLst/>
                <a:latin typeface="quote-cjk-patch"/>
              </a:rPr>
              <a:t>相約在黑沙海灘一起做</a:t>
            </a:r>
            <a:r>
              <a:rPr lang="zh-TW" altLang="en-US" sz="4400" b="0" dirty="0">
                <a:solidFill>
                  <a:srgbClr val="0F1115"/>
                </a:solidFill>
                <a:latin typeface="quote-cjk-patch"/>
              </a:rPr>
              <a:t>品德</a:t>
            </a:r>
            <a:r>
              <a:rPr lang="zh-TW" altLang="en-US" sz="4400" b="0" i="0" dirty="0">
                <a:solidFill>
                  <a:srgbClr val="0F1115"/>
                </a:solidFill>
                <a:effectLst/>
                <a:latin typeface="quote-cjk-patch"/>
              </a:rPr>
              <a:t>科考試，當城安、凌凌、</a:t>
            </a:r>
            <a:r>
              <a:rPr lang="en-US" altLang="zh-TW" sz="4400" b="0" i="0" dirty="0">
                <a:solidFill>
                  <a:srgbClr val="0F1115"/>
                </a:solidFill>
                <a:effectLst/>
                <a:latin typeface="quote-cjk-patch"/>
              </a:rPr>
              <a:t>Terry</a:t>
            </a:r>
            <a:r>
              <a:rPr lang="zh-TW" altLang="en-US" sz="4400" b="0" i="0" dirty="0">
                <a:solidFill>
                  <a:srgbClr val="0F1115"/>
                </a:solidFill>
                <a:effectLst/>
                <a:latin typeface="quote-cjk-patch"/>
              </a:rPr>
              <a:t>準時在</a:t>
            </a:r>
            <a:r>
              <a:rPr lang="en-US" altLang="zh-TW" sz="4400" b="0" i="0" dirty="0">
                <a:solidFill>
                  <a:srgbClr val="0F1115"/>
                </a:solidFill>
                <a:effectLst/>
                <a:latin typeface="quote-cjk-patch"/>
              </a:rPr>
              <a:t>10</a:t>
            </a:r>
            <a:r>
              <a:rPr lang="zh-TW" altLang="en-US" sz="4400" b="0" i="0" dirty="0">
                <a:solidFill>
                  <a:srgbClr val="0F1115"/>
                </a:solidFill>
                <a:effectLst/>
                <a:latin typeface="quote-cjk-patch"/>
              </a:rPr>
              <a:t>點去到後，發現</a:t>
            </a:r>
            <a:r>
              <a:rPr lang="en-US" altLang="zh-TW" sz="4400" b="0" i="0" dirty="0">
                <a:solidFill>
                  <a:srgbClr val="0F1115"/>
                </a:solidFill>
                <a:effectLst/>
                <a:latin typeface="quote-cjk-patch"/>
              </a:rPr>
              <a:t>bonnie </a:t>
            </a:r>
            <a:r>
              <a:rPr lang="zh-TW" altLang="en-US" sz="4400" b="0" i="0" dirty="0">
                <a:solidFill>
                  <a:srgbClr val="0F1115"/>
                </a:solidFill>
                <a:effectLst/>
                <a:latin typeface="quote-cjk-patch"/>
              </a:rPr>
              <a:t>剛剛睡醒，現在由黑沙環坐車過來，大約需要</a:t>
            </a:r>
            <a:r>
              <a:rPr lang="en-US" altLang="zh-TW" sz="4400" b="0" i="0" dirty="0">
                <a:solidFill>
                  <a:srgbClr val="0F1115"/>
                </a:solidFill>
                <a:effectLst/>
                <a:latin typeface="quote-cjk-patch"/>
              </a:rPr>
              <a:t>2</a:t>
            </a:r>
            <a:r>
              <a:rPr lang="zh-TW" altLang="en-US" sz="4400" b="0" i="0" dirty="0">
                <a:solidFill>
                  <a:srgbClr val="0F1115"/>
                </a:solidFill>
                <a:effectLst/>
                <a:latin typeface="quote-cjk-patch"/>
              </a:rPr>
              <a:t>小時左右</a:t>
            </a:r>
            <a:r>
              <a:rPr lang="zh-TW" altLang="en-US" sz="4400" b="0" dirty="0">
                <a:solidFill>
                  <a:srgbClr val="0F1115"/>
                </a:solidFill>
                <a:latin typeface="quote-cjk-patch"/>
              </a:rPr>
              <a:t>。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17574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4AF0F-FAC3-39CF-AC8E-DF3B9885A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>
                <a:hlinkClick r:id="rId2"/>
              </a:rPr>
              <a:t>https://www.youtube.com/watch?v=2Zg2BvC1HQQ</a:t>
            </a:r>
            <a:r>
              <a:rPr lang="en-US" altLang="zh-HK" dirty="0"/>
              <a:t> </a:t>
            </a:r>
            <a:endParaRPr lang="zh-HK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3FE297-8EC2-4AFF-7D39-10DE07A05BE2}"/>
              </a:ext>
            </a:extLst>
          </p:cNvPr>
          <p:cNvSpPr txBox="1"/>
          <p:nvPr/>
        </p:nvSpPr>
        <p:spPr>
          <a:xfrm>
            <a:off x="5442012" y="1855674"/>
            <a:ext cx="61005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TW" altLang="en-US" sz="36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他對「責任」的定義     </a:t>
            </a:r>
            <a:r>
              <a:rPr lang="en-US" altLang="zh-TW" sz="3600" b="1" i="0" dirty="0">
                <a:solidFill>
                  <a:srgbClr val="0F0F0F"/>
                </a:solidFill>
                <a:effectLst/>
                <a:latin typeface="Roboto" panose="02000000000000000000" pitchFamily="2" charset="0"/>
              </a:rPr>
              <a:t>3’</a:t>
            </a:r>
            <a:endParaRPr lang="zh-TW" altLang="en-US" sz="3600" b="1" i="0" dirty="0">
              <a:solidFill>
                <a:srgbClr val="0F0F0F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9650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7DF4A-281B-4F2E-0043-821E87836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7295" y="1202684"/>
            <a:ext cx="6220101" cy="3178247"/>
          </a:xfrm>
        </p:spPr>
        <p:txBody>
          <a:bodyPr/>
          <a:lstStyle/>
          <a:p>
            <a:pPr algn="ctr"/>
            <a:r>
              <a:rPr lang="zh-CN" altLang="en-US" sz="8000" dirty="0">
                <a:solidFill>
                  <a:srgbClr val="0070C0"/>
                </a:solidFill>
              </a:rPr>
              <a:t>責任</a:t>
            </a:r>
            <a:br>
              <a:rPr lang="en-US" altLang="zh-CN" sz="8000" dirty="0"/>
            </a:br>
            <a:r>
              <a:rPr lang="zh-CN" altLang="en-US" sz="8000" dirty="0"/>
              <a:t>是對自己能力的一種</a:t>
            </a:r>
            <a:br>
              <a:rPr lang="en-US" altLang="zh-CN" sz="8000" dirty="0"/>
            </a:br>
            <a:r>
              <a:rPr lang="zh-CN" altLang="en-US" sz="8000" dirty="0">
                <a:solidFill>
                  <a:schemeClr val="accent4">
                    <a:lumMod val="75000"/>
                  </a:schemeClr>
                </a:solidFill>
              </a:rPr>
              <a:t>回應</a:t>
            </a:r>
            <a:endParaRPr lang="zh-HK" altLang="en-US" sz="80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797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A36B3A-558B-413E-877B-7275290AB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743" y="522620"/>
            <a:ext cx="6477000" cy="1189037"/>
          </a:xfrm>
        </p:spPr>
        <p:txBody>
          <a:bodyPr>
            <a:normAutofit/>
          </a:bodyPr>
          <a:lstStyle/>
          <a:p>
            <a:r>
              <a:rPr lang="zh-HK" altLang="en-US" sz="6000" dirty="0"/>
              <a:t>承擔責任</a:t>
            </a:r>
            <a:endParaRPr lang="en-US" sz="6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675CE5-70A2-411D-881E-7B75B82931F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99743" y="1904999"/>
            <a:ext cx="6477000" cy="4181901"/>
          </a:xfrm>
        </p:spPr>
        <p:txBody>
          <a:bodyPr/>
          <a:lstStyle/>
          <a:p>
            <a:r>
              <a:rPr lang="zh-TW" altLang="en-US" sz="3600" dirty="0"/>
              <a:t>承擔責任，有時可能意味著付出</a:t>
            </a:r>
            <a:r>
              <a:rPr lang="zh-TW" altLang="en-US" sz="3600" dirty="0">
                <a:solidFill>
                  <a:srgbClr val="FF0000"/>
                </a:solidFill>
              </a:rPr>
              <a:t>更多時間和精力</a:t>
            </a:r>
            <a:r>
              <a:rPr lang="zh-TW" altLang="en-US" sz="3600" dirty="0"/>
              <a:t>，但它帶給我們的是</a:t>
            </a:r>
            <a:r>
              <a:rPr lang="zh-TW" altLang="en-US" sz="3600" dirty="0">
                <a:solidFill>
                  <a:schemeClr val="accent5">
                    <a:lumMod val="75000"/>
                  </a:schemeClr>
                </a:solidFill>
              </a:rPr>
              <a:t>內心的充實</a:t>
            </a:r>
            <a:r>
              <a:rPr lang="zh-TW" altLang="en-US" sz="3600" dirty="0"/>
              <a:t>、</a:t>
            </a:r>
            <a:r>
              <a:rPr lang="zh-TW" altLang="en-US" sz="3600" dirty="0">
                <a:solidFill>
                  <a:schemeClr val="accent4">
                    <a:lumMod val="75000"/>
                  </a:schemeClr>
                </a:solidFill>
              </a:rPr>
              <a:t>同伴的信任</a:t>
            </a:r>
            <a:r>
              <a:rPr lang="zh-TW" altLang="en-US" sz="3600" dirty="0"/>
              <a:t>和</a:t>
            </a:r>
            <a:r>
              <a:rPr lang="zh-TW" altLang="en-US" sz="3600" dirty="0">
                <a:solidFill>
                  <a:schemeClr val="accent3">
                    <a:lumMod val="75000"/>
                  </a:schemeClr>
                </a:solidFill>
              </a:rPr>
              <a:t>集體的歸屬感</a:t>
            </a:r>
            <a:r>
              <a:rPr lang="zh-TW" altLang="en-US" sz="3600" dirty="0"/>
              <a:t>。希望大家能把今天的想法付諸行動，讓我們這一班，因為有你、有我、有我們，而變得</a:t>
            </a:r>
            <a:r>
              <a:rPr lang="zh-TW" altLang="en-US" sz="3600" dirty="0">
                <a:solidFill>
                  <a:srgbClr val="C00000"/>
                </a:solidFill>
              </a:rPr>
              <a:t>更美好</a:t>
            </a:r>
            <a:r>
              <a:rPr lang="zh-TW" altLang="en-US" sz="3600" dirty="0"/>
              <a:t>！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52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68DF32A-D165-40DA-AAE8-A6E9579E2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835" y="671354"/>
            <a:ext cx="9141397" cy="738664"/>
          </a:xfrm>
        </p:spPr>
        <p:txBody>
          <a:bodyPr/>
          <a:lstStyle/>
          <a:p>
            <a:r>
              <a:rPr lang="zh-TW" altLang="en-US" sz="4800" dirty="0">
                <a:solidFill>
                  <a:schemeClr val="accent4">
                    <a:lumMod val="75000"/>
                  </a:schemeClr>
                </a:solidFill>
              </a:rPr>
              <a:t>共創「責任樹」（班級之樹）</a:t>
            </a:r>
            <a:endParaRPr lang="en-US" sz="4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3BC92DE-1779-4A44-AED9-0261C2497D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1839" y="1677564"/>
            <a:ext cx="7799387" cy="1534757"/>
          </a:xfrm>
        </p:spPr>
        <p:txBody>
          <a:bodyPr/>
          <a:lstStyle/>
          <a:p>
            <a:r>
              <a:rPr lang="zh-TW" altLang="en-US" sz="2400" dirty="0">
                <a:solidFill>
                  <a:schemeClr val="accent5">
                    <a:lumMod val="50000"/>
                  </a:schemeClr>
                </a:solidFill>
              </a:rPr>
              <a:t>邀請同學寫下每個人的責任行動能讓班級之樹茁壯成長。</a:t>
            </a:r>
            <a:endParaRPr lang="en-US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03EFE01-F718-DE91-476B-DDAED15A1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622" y="2444942"/>
            <a:ext cx="5938756" cy="339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716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15">
      <a:dk1>
        <a:sysClr val="windowText" lastClr="000000"/>
      </a:dk1>
      <a:lt1>
        <a:sysClr val="window" lastClr="FFFFFF"/>
      </a:lt1>
      <a:dk2>
        <a:srgbClr val="F36E36"/>
      </a:dk2>
      <a:lt2>
        <a:srgbClr val="E7E6E6"/>
      </a:lt2>
      <a:accent1>
        <a:srgbClr val="A31312"/>
      </a:accent1>
      <a:accent2>
        <a:srgbClr val="E7E6E6"/>
      </a:accent2>
      <a:accent3>
        <a:srgbClr val="FDB913"/>
      </a:accent3>
      <a:accent4>
        <a:srgbClr val="1E753B"/>
      </a:accent4>
      <a:accent5>
        <a:srgbClr val="067CA2"/>
      </a:accent5>
      <a:accent6>
        <a:srgbClr val="493456"/>
      </a:accent6>
      <a:hlink>
        <a:srgbClr val="067CA2"/>
      </a:hlink>
      <a:folHlink>
        <a:srgbClr val="886D93"/>
      </a:folHlink>
    </a:clrScheme>
    <a:fontScheme name="Custom 8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44967531_win32_mlw v2" id="{D6E82B91-6E0A-4ADE-ABDF-7A3107FF5DC0}" vid="{FDF63795-6842-4874-86B5-D3F4150A0B0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4" ma:contentTypeDescription="Create a new document." ma:contentTypeScope="" ma:versionID="2d714a3296df14eba7a100bb665443ca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49549bf45bfbbfb6cffed527380e77e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794402-D476-4C0A-8953-D7E5D3D97C85}">
  <ds:schemaRefs>
    <ds:schemaRef ds:uri="16c05727-aa75-4e4a-9b5f-8a80a1165891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microsoft.com/sharepoint/v3"/>
    <ds:schemaRef ds:uri="230e9df3-be65-4c73-a93b-d1236ebd677e"/>
    <ds:schemaRef ds:uri="http://purl.org/dc/terms/"/>
    <ds:schemaRef ds:uri="http://schemas.openxmlformats.org/package/2006/metadata/core-properties"/>
    <ds:schemaRef ds:uri="71af3243-3dd4-4a8d-8c0d-dd76da1f02a5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D32A503-7E2B-48A7-A1A4-FEB996769C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A6AD0CE-C3A1-49ED-84DB-B51D7D3B27B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LGBTQIA 同志驕傲月簡報</Template>
  <TotalTime>306</TotalTime>
  <Words>839</Words>
  <Application>Microsoft Office PowerPoint</Application>
  <PresentationFormat>寬螢幕</PresentationFormat>
  <Paragraphs>63</Paragraphs>
  <Slides>21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7" baseType="lpstr">
      <vt:lpstr>quote-cjk-patch</vt:lpstr>
      <vt:lpstr>Arial</vt:lpstr>
      <vt:lpstr>Roboto</vt:lpstr>
      <vt:lpstr>Segoe UI</vt:lpstr>
      <vt:lpstr>Wingdings</vt:lpstr>
      <vt:lpstr>Office Theme</vt:lpstr>
      <vt:lpstr>我們這一班</vt:lpstr>
      <vt:lpstr>https://www.youtube.com/watch?v=onI8_e7wg1Q&amp;list=RDonI8_e7wg1Q&amp;start_radio=1 </vt:lpstr>
      <vt:lpstr>想一想</vt:lpstr>
      <vt:lpstr>再想一想 </vt:lpstr>
      <vt:lpstr>再想一想 </vt:lpstr>
      <vt:lpstr>My responsibility </vt:lpstr>
      <vt:lpstr>小結  Conclusion</vt:lpstr>
      <vt:lpstr>Response + ability</vt:lpstr>
      <vt:lpstr>公私分明</vt:lpstr>
      <vt:lpstr>公私分明</vt:lpstr>
      <vt:lpstr>情景分析</vt:lpstr>
      <vt:lpstr>情景</vt:lpstr>
      <vt:lpstr>情景</vt:lpstr>
      <vt:lpstr>情景</vt:lpstr>
      <vt:lpstr>情景</vt:lpstr>
      <vt:lpstr>情景</vt:lpstr>
      <vt:lpstr>情景</vt:lpstr>
      <vt:lpstr>https://www.youtube.com/watch?v=2Zg2BvC1HQQ </vt:lpstr>
      <vt:lpstr>責任 是對自己能力的一種 回應</vt:lpstr>
      <vt:lpstr>承擔責任</vt:lpstr>
      <vt:lpstr>共創「責任樹」（班級之樹）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我們這一班</dc:title>
  <dc:subject/>
  <dc:creator/>
  <cp:keywords/>
  <dc:description/>
  <cp:lastModifiedBy>Au Ka Heng</cp:lastModifiedBy>
  <cp:revision>10</cp:revision>
  <cp:lastPrinted>2026-03-18T02:34:51Z</cp:lastPrinted>
  <dcterms:created xsi:type="dcterms:W3CDTF">2026-03-18T01:28:44Z</dcterms:created>
  <dcterms:modified xsi:type="dcterms:W3CDTF">2026-10-30T07:58:50Z</dcterms:modified>
  <cp:contentStatus>完稿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_MarkAsFinal">
    <vt:bool>true</vt:bool>
  </property>
</Properties>
</file>