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9" r:id="rId3"/>
    <p:sldId id="290" r:id="rId4"/>
    <p:sldId id="285" r:id="rId5"/>
    <p:sldId id="286" r:id="rId6"/>
    <p:sldId id="271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9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95"/>
    <a:srgbClr val="FEF7E1"/>
    <a:srgbClr val="F2D96E"/>
    <a:srgbClr val="FBC442"/>
    <a:srgbClr val="FBD266"/>
    <a:srgbClr val="C5E0B3"/>
    <a:srgbClr val="EEF6E9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8" y="32"/>
      </p:cViewPr>
      <p:guideLst>
        <p:guide orient="horz" pos="2529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pPr/>
              <a:t>2022/3/11</a:t>
            </a:fld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pPr/>
              <a:t>‹#›</a:t>
            </a:fld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2022/3/11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F:\&#35373;&#35336;&#27604;&#36093;\&#35488;&#20449;&#35373;&#35336;\Door%20knocking%20sound%20effect.mp3" TargetMode="External"/><Relationship Id="rId7" Type="http://schemas.openxmlformats.org/officeDocument/2006/relationships/image" Target="../media/image4.jpeg"/><Relationship Id="rId2" Type="http://schemas.microsoft.com/office/2007/relationships/media" Target="file:///F:\&#35373;&#35336;&#27604;&#36093;\&#35488;&#20449;&#35373;&#35336;\Door%20knocking%20sound%20effect.mp3" TargetMode="External"/><Relationship Id="rId1" Type="http://schemas.openxmlformats.org/officeDocument/2006/relationships/tags" Target="../tags/tag6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/>
        </p:nvSpPr>
        <p:spPr>
          <a:xfrm>
            <a:off x="1940560" y="1902478"/>
            <a:ext cx="8310880" cy="55657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958" h="8804">
                <a:moveTo>
                  <a:pt x="6479" y="0"/>
                </a:moveTo>
                <a:cubicBezTo>
                  <a:pt x="10057" y="0"/>
                  <a:pt x="12958" y="2901"/>
                  <a:pt x="12958" y="6479"/>
                </a:cubicBezTo>
                <a:cubicBezTo>
                  <a:pt x="12958" y="7290"/>
                  <a:pt x="12809" y="8066"/>
                  <a:pt x="12537" y="8781"/>
                </a:cubicBezTo>
                <a:lnTo>
                  <a:pt x="12528" y="8804"/>
                </a:lnTo>
                <a:lnTo>
                  <a:pt x="430" y="8804"/>
                </a:lnTo>
                <a:lnTo>
                  <a:pt x="421" y="8781"/>
                </a:lnTo>
                <a:cubicBezTo>
                  <a:pt x="149" y="8066"/>
                  <a:pt x="0" y="7290"/>
                  <a:pt x="0" y="6479"/>
                </a:cubicBezTo>
                <a:cubicBezTo>
                  <a:pt x="0" y="2901"/>
                  <a:pt x="2901" y="0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59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8900000">
            <a:off x="2126761" y="2870354"/>
            <a:ext cx="1116330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</a:rPr>
              <a:t>出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47811" y="1522884"/>
            <a:ext cx="1116330" cy="942975"/>
          </a:xfrm>
          <a:prstGeom prst="rect">
            <a:avLst/>
          </a:prstGeom>
          <a:solidFill>
            <a:srgbClr val="B4D69A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</a:rPr>
              <a:t>嚕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440000">
            <a:off x="7371533" y="1854055"/>
            <a:ext cx="1116330" cy="942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!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 rot="20400000">
            <a:off x="3540271" y="1877849"/>
            <a:ext cx="1116330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發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28497" y="5160049"/>
            <a:ext cx="473500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</a:rPr>
              <a:t>誠信動物國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pic>
        <p:nvPicPr>
          <p:cNvPr id="9" name="图片 8" descr="4d14c7888932204ae43415f2b2466dce"/>
          <p:cNvPicPr>
            <a:picLocks noChangeAspect="1"/>
          </p:cNvPicPr>
          <p:nvPr/>
        </p:nvPicPr>
        <p:blipFill>
          <a:blip r:embed="rId5" cstate="print"/>
          <a:srcRect b="52841"/>
          <a:stretch>
            <a:fillRect/>
          </a:stretch>
        </p:blipFill>
        <p:spPr>
          <a:xfrm>
            <a:off x="3609340" y="2126814"/>
            <a:ext cx="4229100" cy="29902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7" descr="06973b97488b72b3000c79094522617a"/>
          <p:cNvPicPr>
            <a:picLocks noChangeAspect="1"/>
          </p:cNvPicPr>
          <p:nvPr/>
        </p:nvPicPr>
        <p:blipFill>
          <a:blip r:embed="rId6" cstate="print"/>
          <a:srcRect l="36654" r="36105" b="66380"/>
          <a:stretch>
            <a:fillRect/>
          </a:stretch>
        </p:blipFill>
        <p:spPr>
          <a:xfrm rot="20580422">
            <a:off x="2855656" y="272013"/>
            <a:ext cx="1385570" cy="17100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1" descr="06973b97488b72b3000c79094522617a"/>
          <p:cNvPicPr>
            <a:picLocks noChangeAspect="1"/>
          </p:cNvPicPr>
          <p:nvPr/>
        </p:nvPicPr>
        <p:blipFill>
          <a:blip r:embed="rId6" cstate="print"/>
          <a:srcRect l="67303" t="3683" b="61748"/>
          <a:stretch>
            <a:fillRect/>
          </a:stretch>
        </p:blipFill>
        <p:spPr>
          <a:xfrm rot="1138151">
            <a:off x="7631970" y="424256"/>
            <a:ext cx="1663065" cy="17583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 descr="06973b97488b72b3000c79094522617a"/>
          <p:cNvPicPr>
            <a:picLocks noChangeAspect="1"/>
          </p:cNvPicPr>
          <p:nvPr/>
        </p:nvPicPr>
        <p:blipFill>
          <a:blip r:embed="rId6" cstate="print"/>
          <a:srcRect l="36654" t="36317" r="36604" b="33084"/>
          <a:stretch>
            <a:fillRect/>
          </a:stretch>
        </p:blipFill>
        <p:spPr>
          <a:xfrm rot="19001924">
            <a:off x="1176094" y="1766549"/>
            <a:ext cx="1360170" cy="15563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14" descr="06973b97488b72b3000c79094522617a"/>
          <p:cNvPicPr>
            <a:picLocks noChangeAspect="1"/>
          </p:cNvPicPr>
          <p:nvPr/>
        </p:nvPicPr>
        <p:blipFill>
          <a:blip r:embed="rId6" cstate="print"/>
          <a:srcRect l="67016" t="37453" b="33084"/>
          <a:stretch>
            <a:fillRect/>
          </a:stretch>
        </p:blipFill>
        <p:spPr>
          <a:xfrm>
            <a:off x="5267074" y="194420"/>
            <a:ext cx="1677670" cy="1498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4" grpId="0" bldLvl="0" animBg="1"/>
      <p:bldP spid="15" grpId="0" bldLvl="0" animBg="1"/>
      <p:bldP spid="5" grpId="0" bldLvl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3100" y="129349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6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聽一聽</a:t>
            </a:r>
            <a:r>
              <a:rPr lang="en-US" altLang="zh-TW" sz="6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!</a:t>
            </a:r>
            <a:endParaRPr lang="zh-CN" altLang="en-US" sz="600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pic>
        <p:nvPicPr>
          <p:cNvPr id="24" name="Picture 2" descr="Open Close Door Cartoon Colorful Vector Stock Vector (Royalty Free)  13022696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 r="57185" b="7738"/>
          <a:stretch>
            <a:fillRect/>
          </a:stretch>
        </p:blipFill>
        <p:spPr bwMode="auto">
          <a:xfrm>
            <a:off x="3673475" y="1822911"/>
            <a:ext cx="3438525" cy="4539790"/>
          </a:xfrm>
          <a:prstGeom prst="rect">
            <a:avLst/>
          </a:prstGeom>
          <a:noFill/>
        </p:spPr>
      </p:pic>
      <p:pic>
        <p:nvPicPr>
          <p:cNvPr id="26" name="Door knocking sound effec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11371" y="-304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/>
      <p:bldP spid="17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3100" y="129349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6000" noProof="0" dirty="0">
                <a:solidFill>
                  <a:schemeClr val="bg2">
                    <a:lumMod val="25000"/>
                  </a:schemeClr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來開門</a:t>
            </a:r>
            <a:r>
              <a:rPr lang="en-US" altLang="zh-TW" sz="6000" noProof="0" dirty="0">
                <a:solidFill>
                  <a:schemeClr val="bg2">
                    <a:lumMod val="25000"/>
                  </a:schemeClr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!</a:t>
            </a:r>
            <a:endParaRPr lang="zh-CN" altLang="en-US" sz="600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pic>
        <p:nvPicPr>
          <p:cNvPr id="24" name="Picture 2" descr="Open Close Door Cartoon Colorful Vector Stock Vector (Royalty Free)  13022696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 r="57185" b="7738"/>
          <a:stretch>
            <a:fillRect/>
          </a:stretch>
        </p:blipFill>
        <p:spPr bwMode="auto">
          <a:xfrm>
            <a:off x="3673475" y="1822911"/>
            <a:ext cx="3438525" cy="45397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pic>
        <p:nvPicPr>
          <p:cNvPr id="9" name="Picture 3" descr="E:\設計比賽\誠信設計\WeChat 圖片_20220303204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067" y="801308"/>
            <a:ext cx="2378075" cy="4271889"/>
          </a:xfrm>
          <a:prstGeom prst="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4267200" y="4724400"/>
            <a:ext cx="3429000" cy="1181100"/>
          </a:xfrm>
          <a:prstGeom prst="roundRect">
            <a:avLst/>
          </a:prstGeom>
          <a:solidFill>
            <a:srgbClr val="FE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chemeClr val="accent2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小鴨子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848100" y="4813300"/>
            <a:ext cx="4419600" cy="1181100"/>
          </a:xfrm>
          <a:prstGeom prst="roundRect">
            <a:avLst/>
          </a:prstGeom>
          <a:solidFill>
            <a:srgbClr val="F2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chemeClr val="accent2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誠信信用卡</a:t>
            </a:r>
          </a:p>
        </p:txBody>
      </p:sp>
      <p:pic>
        <p:nvPicPr>
          <p:cNvPr id="59396" name="Picture 4" descr="E:\設計比賽\誠信設計\誠信信用卡(小鴨子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852" y="1306513"/>
            <a:ext cx="6414633" cy="34146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803295" y="2381431"/>
            <a:ext cx="4936944" cy="1038679"/>
            <a:chOff x="969459" y="5238418"/>
            <a:chExt cx="5246905" cy="1246881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969459" y="5238418"/>
              <a:ext cx="5024029" cy="1111251"/>
            </a:xfrm>
            <a:prstGeom prst="rect">
              <a:avLst/>
            </a:prstGeom>
            <a:solidFill>
              <a:srgbClr val="FEF7E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/>
            <a:lstStyle/>
            <a:p>
              <a:pPr algn="l"/>
              <a:r>
                <a:rPr lang="zh-TW" altLang="en-US" sz="2800" dirty="0">
                  <a:solidFill>
                    <a:srgbClr val="7030A0"/>
                  </a:solidFill>
                  <a:latin typeface="華康粗圓體" pitchFamily="49" charset="-120"/>
                  <a:ea typeface="華康粗圓體" pitchFamily="49" charset="-120"/>
                  <a:cs typeface="思源黑体 CN Medium" panose="020B0600000000000000" charset="-122"/>
                  <a:sym typeface="+mn-ea"/>
                </a:rPr>
                <a:t>回想片段 </a:t>
              </a:r>
              <a:r>
                <a:rPr lang="en-US" altLang="zh-TW" sz="2800" dirty="0">
                  <a:solidFill>
                    <a:srgbClr val="7030A0"/>
                  </a:solidFill>
                  <a:latin typeface="華康粗圓體" pitchFamily="49" charset="-120"/>
                  <a:ea typeface="華康粗圓體" pitchFamily="49" charset="-120"/>
                  <a:cs typeface="思源黑体 CN Medium" panose="020B0600000000000000" charset="-122"/>
                  <a:sym typeface="+mn-ea"/>
                </a:rPr>
                <a:t>– </a:t>
              </a:r>
              <a:r>
                <a:rPr lang="zh-TW" altLang="en-US" sz="2800" dirty="0">
                  <a:solidFill>
                    <a:srgbClr val="7030A0"/>
                  </a:solidFill>
                  <a:latin typeface="華康粗圓體" pitchFamily="49" charset="-120"/>
                  <a:ea typeface="華康粗圓體" pitchFamily="49" charset="-120"/>
                  <a:cs typeface="思源黑体 CN Medium" panose="020B0600000000000000" charset="-122"/>
                  <a:sym typeface="+mn-ea"/>
                </a:rPr>
                <a:t>小松鼠的蛋糕</a:t>
              </a:r>
              <a:endParaRPr lang="zh-CN" altLang="en-US" sz="2800" dirty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endParaRPr>
            </a:p>
          </p:txBody>
        </p:sp>
        <p:pic>
          <p:nvPicPr>
            <p:cNvPr id="3" name="图片 2" descr="0f8ec51d339e4b8e18d7bcd0d4146b4d"/>
            <p:cNvPicPr>
              <a:picLocks noChangeAspect="1"/>
            </p:cNvPicPr>
            <p:nvPr/>
          </p:nvPicPr>
          <p:blipFill>
            <a:blip r:embed="rId5" cstate="print"/>
            <a:srcRect l="41747" t="15880" r="43293" b="69940"/>
            <a:stretch>
              <a:fillRect/>
            </a:stretch>
          </p:blipFill>
          <p:spPr>
            <a:xfrm>
              <a:off x="5138769" y="5463584"/>
              <a:ext cx="1077595" cy="102171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29685" y="2851151"/>
            <a:ext cx="4727234" cy="925696"/>
          </a:xfrm>
          <a:prstGeom prst="rect">
            <a:avLst/>
          </a:prstGeom>
          <a:solidFill>
            <a:srgbClr val="FEF7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algn="l"/>
            <a:r>
              <a:rPr lang="zh-TW" altLang="en-US" sz="2800" dirty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回想片段 </a:t>
            </a:r>
            <a:r>
              <a:rPr lang="en-US" altLang="zh-TW" sz="2800" dirty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– </a:t>
            </a:r>
            <a:r>
              <a:rPr lang="zh-TW" altLang="en-US" sz="2800" dirty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熊熊老師的畫</a:t>
            </a:r>
            <a:endParaRPr lang="zh-CN" altLang="en-US" sz="2800" dirty="0">
              <a:solidFill>
                <a:srgbClr val="7030A0"/>
              </a:solidFill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0" name="图片 6" descr="0f8ec51d339e4b8e18d7bcd0d4146b4d"/>
          <p:cNvPicPr>
            <a:picLocks noChangeAspect="1"/>
          </p:cNvPicPr>
          <p:nvPr/>
        </p:nvPicPr>
        <p:blipFill>
          <a:blip r:embed="rId5" cstate="print"/>
          <a:srcRect l="43056" t="60468" r="42095" b="26466"/>
          <a:stretch>
            <a:fillRect/>
          </a:stretch>
        </p:blipFill>
        <p:spPr>
          <a:xfrm>
            <a:off x="7630523" y="2984772"/>
            <a:ext cx="1223010" cy="1076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思源黑体 CN Medium" panose="020B0600000000000000" charset="-122"/>
              </a:rPr>
              <a:t>我會守信用，做個</a:t>
            </a:r>
            <a:r>
              <a:rPr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思源黑体 CN Medium" panose="020B0600000000000000" charset="-122"/>
              </a:rPr>
              <a:t>誠信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思源黑体 CN Medium" panose="020B0600000000000000" charset="-122"/>
              </a:rPr>
              <a:t>好孩子。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思源黑体 CN Medium" panose="020B0600000000000000" charset="-122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pic>
        <p:nvPicPr>
          <p:cNvPr id="7" name="图片 9" descr="0f8ec51d339e4b8e18d7bcd0d4146b4d"/>
          <p:cNvPicPr>
            <a:picLocks noChangeAspect="1"/>
          </p:cNvPicPr>
          <p:nvPr/>
        </p:nvPicPr>
        <p:blipFill>
          <a:blip r:embed="rId5" cstate="print"/>
          <a:srcRect l="10405" t="30394" r="74077" b="57000"/>
          <a:stretch>
            <a:fillRect/>
          </a:stretch>
        </p:blipFill>
        <p:spPr>
          <a:xfrm>
            <a:off x="10074819" y="928914"/>
            <a:ext cx="1327785" cy="10788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11" descr="0f8ec51d339e4b8e18d7bcd0d4146b4d"/>
          <p:cNvPicPr>
            <a:picLocks noChangeAspect="1"/>
          </p:cNvPicPr>
          <p:nvPr/>
        </p:nvPicPr>
        <p:blipFill>
          <a:blip r:embed="rId5" cstate="print"/>
          <a:srcRect l="43056" t="60468" r="42095" b="26466"/>
          <a:stretch>
            <a:fillRect/>
          </a:stretch>
        </p:blipFill>
        <p:spPr>
          <a:xfrm>
            <a:off x="756194" y="846636"/>
            <a:ext cx="1223010" cy="1076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347414" y="1039404"/>
            <a:ext cx="7261044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</a:rPr>
              <a:t>誠信承諾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rcRect l="17659" t="22787" r="17662" b="2279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09600" y="658495"/>
            <a:ext cx="10953750" cy="552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思源黑体 CN Medium" panose="020B0600000000000000" charset="-122"/>
              </a:rPr>
              <a:t>守信用，重承諾，我做得到</a:t>
            </a: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思源黑体 CN Medium" panose="020B0600000000000000" charset="-122"/>
              </a:rPr>
              <a:t>!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思源黑体 CN Medium" panose="020B0600000000000000" charset="-122"/>
            </a:endParaRPr>
          </a:p>
        </p:txBody>
      </p:sp>
      <p:sp>
        <p:nvSpPr>
          <p:cNvPr id="174" name="AutoShape 148"/>
          <p:cNvSpPr/>
          <p:nvPr/>
        </p:nvSpPr>
        <p:spPr bwMode="auto">
          <a:xfrm>
            <a:off x="7297420" y="5207635"/>
            <a:ext cx="66675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10" name="文本框 54"/>
          <p:cNvSpPr txBox="1"/>
          <p:nvPr/>
        </p:nvSpPr>
        <p:spPr>
          <a:xfrm>
            <a:off x="3390839" y="1005574"/>
            <a:ext cx="5041962" cy="851297"/>
          </a:xfrm>
          <a:prstGeom prst="roundRect">
            <a:avLst/>
          </a:prstGeom>
          <a:solidFill>
            <a:srgbClr val="FCE29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華康粗圓體" pitchFamily="49" charset="-120"/>
                <a:ea typeface="華康粗圓體" pitchFamily="49" charset="-120"/>
                <a:cs typeface="思源黑体 CN Medium" panose="020B0600000000000000" charset="-122"/>
                <a:sym typeface="+mn-ea"/>
              </a:rPr>
              <a:t>誠信承諾書</a:t>
            </a:r>
            <a:endParaRPr kumimoji="1" lang="zh-CN" altLang="en-US" sz="4400" b="1" dirty="0">
              <a:solidFill>
                <a:srgbClr val="D27A70"/>
              </a:solidFill>
              <a:latin typeface="華康粗圓體" pitchFamily="49" charset="-120"/>
              <a:ea typeface="華康粗圓體" pitchFamily="49" charset="-120"/>
              <a:cs typeface="思源黑体 CN Medium" panose="020B0600000000000000" charset="-122"/>
            </a:endParaRPr>
          </a:p>
        </p:txBody>
      </p:sp>
      <p:pic>
        <p:nvPicPr>
          <p:cNvPr id="12" name="图片 10" descr="0f8ec51d339e4b8e18d7bcd0d4146b4d"/>
          <p:cNvPicPr>
            <a:picLocks noChangeAspect="1"/>
          </p:cNvPicPr>
          <p:nvPr/>
        </p:nvPicPr>
        <p:blipFill>
          <a:blip r:embed="rId5" cstate="print"/>
          <a:srcRect l="56303" t="15880" r="29273" b="69940"/>
          <a:stretch>
            <a:fillRect/>
          </a:stretch>
        </p:blipFill>
        <p:spPr>
          <a:xfrm rot="20340000">
            <a:off x="2896235" y="961571"/>
            <a:ext cx="893445" cy="8788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0f8ec51d339e4b8e18d7bcd0d4146b4d"/>
          <p:cNvPicPr>
            <a:picLocks noChangeAspect="1"/>
          </p:cNvPicPr>
          <p:nvPr/>
        </p:nvPicPr>
        <p:blipFill>
          <a:blip r:embed="rId5" cstate="print"/>
          <a:srcRect l="43056" t="74718" r="42095" b="7592"/>
          <a:stretch>
            <a:fillRect/>
          </a:stretch>
        </p:blipFill>
        <p:spPr>
          <a:xfrm>
            <a:off x="7967436" y="914037"/>
            <a:ext cx="880110" cy="10483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0418" name="Picture 2" descr="E:\設計比賽\誠信設計\誠信承諾書.jpg"/>
          <p:cNvPicPr>
            <a:picLocks noChangeAspect="1" noChangeArrowheads="1"/>
          </p:cNvPicPr>
          <p:nvPr/>
        </p:nvPicPr>
        <p:blipFill>
          <a:blip r:embed="rId6" cstate="print">
            <a:lum bright="3000" contrast="-2000"/>
          </a:blip>
          <a:srcRect/>
          <a:stretch>
            <a:fillRect/>
          </a:stretch>
        </p:blipFill>
        <p:spPr bwMode="auto">
          <a:xfrm rot="723601">
            <a:off x="8345344" y="4101100"/>
            <a:ext cx="3415380" cy="339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游ゴシック"/>
        <a:font script="Hang" typeface="맑은 고딕"/>
        <a:font script="Hans" typeface="思源黑体 CN Medium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64</Words>
  <Application>Microsoft Office PowerPoint</Application>
  <PresentationFormat>寬螢幕</PresentationFormat>
  <Paragraphs>24</Paragraphs>
  <Slides>9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微软雅黑</vt:lpstr>
      <vt:lpstr>思源黑体 CN Medium</vt:lpstr>
      <vt:lpstr>華康粗圓體</vt:lpstr>
      <vt:lpstr>標楷體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CN_Teacher</dc:creator>
  <cp:lastModifiedBy>CN_Teacher</cp:lastModifiedBy>
  <cp:revision>17</cp:revision>
  <dcterms:created xsi:type="dcterms:W3CDTF">2019-11-10T07:48:00Z</dcterms:created>
  <dcterms:modified xsi:type="dcterms:W3CDTF">2022-03-11T06:01:50Z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