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5084" r:id="rId1"/>
  </p:sldMasterIdLst>
  <p:sldIdLst>
    <p:sldId id="256" r:id="rId2"/>
    <p:sldId id="289" r:id="rId3"/>
    <p:sldId id="329" r:id="rId4"/>
    <p:sldId id="330" r:id="rId5"/>
    <p:sldId id="318" r:id="rId6"/>
    <p:sldId id="331" r:id="rId7"/>
    <p:sldId id="332" r:id="rId8"/>
    <p:sldId id="319" r:id="rId9"/>
    <p:sldId id="320" r:id="rId10"/>
    <p:sldId id="321" r:id="rId11"/>
    <p:sldId id="323" r:id="rId12"/>
    <p:sldId id="322" r:id="rId13"/>
    <p:sldId id="324" r:id="rId14"/>
    <p:sldId id="325" r:id="rId15"/>
    <p:sldId id="326" r:id="rId16"/>
    <p:sldId id="327" r:id="rId17"/>
    <p:sldId id="328" r:id="rId18"/>
    <p:sldId id="317" r:id="rId19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00"/>
    <a:srgbClr val="66FF66"/>
    <a:srgbClr val="990099"/>
    <a:srgbClr val="333399"/>
    <a:srgbClr val="FF6600"/>
    <a:srgbClr val="800080"/>
    <a:srgbClr val="3333CC"/>
    <a:srgbClr val="CC0099"/>
    <a:srgbClr val="FF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90" d="100"/>
          <a:sy n="90" d="100"/>
        </p:scale>
        <p:origin x="24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271AA-8F6C-4BBA-9FE3-1B12D5326626}" type="datetimeFigureOut">
              <a:rPr lang="zh-TW" altLang="en-US" smtClean="0"/>
              <a:t>2022/6/14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A67567-EF41-4BDD-87C3-B081B45D2F2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463052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標題與說明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271AA-8F6C-4BBA-9FE3-1B12D5326626}" type="datetimeFigureOut">
              <a:rPr lang="zh-TW" altLang="en-US" smtClean="0"/>
              <a:t>2022/6/14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A67567-EF41-4BDD-87C3-B081B45D2F2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76382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引述 (含標題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271AA-8F6C-4BBA-9FE3-1B12D5326626}" type="datetimeFigureOut">
              <a:rPr lang="zh-TW" altLang="en-US" smtClean="0"/>
              <a:t>2022/6/14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A67567-EF41-4BDD-87C3-B081B45D2F26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6790196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271AA-8F6C-4BBA-9FE3-1B12D5326626}" type="datetimeFigureOut">
              <a:rPr lang="zh-TW" altLang="en-US" smtClean="0"/>
              <a:t>2022/6/14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A67567-EF41-4BDD-87C3-B081B45D2F2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7417593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引述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271AA-8F6C-4BBA-9FE3-1B12D5326626}" type="datetimeFigureOut">
              <a:rPr lang="zh-TW" altLang="en-US" smtClean="0"/>
              <a:t>2022/6/14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A67567-EF41-4BDD-87C3-B081B45D2F26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02971040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是非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271AA-8F6C-4BBA-9FE3-1B12D5326626}" type="datetimeFigureOut">
              <a:rPr lang="zh-TW" altLang="en-US" smtClean="0"/>
              <a:t>2022/6/14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A67567-EF41-4BDD-87C3-B081B45D2F2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1587982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271AA-8F6C-4BBA-9FE3-1B12D5326626}" type="datetimeFigureOut">
              <a:rPr lang="zh-TW" altLang="en-US" smtClean="0"/>
              <a:t>2022/6/14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A67567-EF41-4BDD-87C3-B081B45D2F2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507478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271AA-8F6C-4BBA-9FE3-1B12D5326626}" type="datetimeFigureOut">
              <a:rPr lang="zh-TW" altLang="en-US" smtClean="0"/>
              <a:t>2022/6/14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A67567-EF41-4BDD-87C3-B081B45D2F2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754341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271AA-8F6C-4BBA-9FE3-1B12D5326626}" type="datetimeFigureOut">
              <a:rPr lang="zh-TW" altLang="en-US" smtClean="0"/>
              <a:t>2022/6/14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A67567-EF41-4BDD-87C3-B081B45D2F2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768691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271AA-8F6C-4BBA-9FE3-1B12D5326626}" type="datetimeFigureOut">
              <a:rPr lang="zh-TW" altLang="en-US" smtClean="0"/>
              <a:t>2022/6/14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A67567-EF41-4BDD-87C3-B081B45D2F2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840175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271AA-8F6C-4BBA-9FE3-1B12D5326626}" type="datetimeFigureOut">
              <a:rPr lang="zh-TW" altLang="en-US" smtClean="0"/>
              <a:t>2022/6/14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A67567-EF41-4BDD-87C3-B081B45D2F2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491997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271AA-8F6C-4BBA-9FE3-1B12D5326626}" type="datetimeFigureOut">
              <a:rPr lang="zh-TW" altLang="en-US" smtClean="0"/>
              <a:t>2022/6/14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A67567-EF41-4BDD-87C3-B081B45D2F2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922384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271AA-8F6C-4BBA-9FE3-1B12D5326626}" type="datetimeFigureOut">
              <a:rPr lang="zh-TW" altLang="en-US" smtClean="0"/>
              <a:t>2022/6/14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A67567-EF41-4BDD-87C3-B081B45D2F2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061876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271AA-8F6C-4BBA-9FE3-1B12D5326626}" type="datetimeFigureOut">
              <a:rPr lang="zh-TW" altLang="en-US" smtClean="0"/>
              <a:t>2022/6/14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A67567-EF41-4BDD-87C3-B081B45D2F2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896053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271AA-8F6C-4BBA-9FE3-1B12D5326626}" type="datetimeFigureOut">
              <a:rPr lang="zh-TW" altLang="en-US" smtClean="0"/>
              <a:t>2022/6/14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A67567-EF41-4BDD-87C3-B081B45D2F2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225184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A67567-EF41-4BDD-87C3-B081B45D2F26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271AA-8F6C-4BBA-9FE3-1B12D5326626}" type="datetimeFigureOut">
              <a:rPr lang="zh-TW" altLang="en-US" smtClean="0"/>
              <a:t>2022/6/14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26419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9271AA-8F6C-4BBA-9FE3-1B12D5326626}" type="datetimeFigureOut">
              <a:rPr lang="zh-TW" altLang="en-US" smtClean="0"/>
              <a:t>2022/6/14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4AA67567-EF41-4BDD-87C3-B081B45D2F2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779789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5085" r:id="rId1"/>
    <p:sldLayoutId id="2147485086" r:id="rId2"/>
    <p:sldLayoutId id="2147485087" r:id="rId3"/>
    <p:sldLayoutId id="2147485088" r:id="rId4"/>
    <p:sldLayoutId id="2147485089" r:id="rId5"/>
    <p:sldLayoutId id="2147485090" r:id="rId6"/>
    <p:sldLayoutId id="2147485091" r:id="rId7"/>
    <p:sldLayoutId id="2147485092" r:id="rId8"/>
    <p:sldLayoutId id="2147485093" r:id="rId9"/>
    <p:sldLayoutId id="2147485094" r:id="rId10"/>
    <p:sldLayoutId id="2147485095" r:id="rId11"/>
    <p:sldLayoutId id="2147485096" r:id="rId12"/>
    <p:sldLayoutId id="2147485097" r:id="rId13"/>
    <p:sldLayoutId id="2147485098" r:id="rId14"/>
    <p:sldLayoutId id="2147485099" r:id="rId15"/>
    <p:sldLayoutId id="2147485100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7" Type="http://schemas.microsoft.com/office/2007/relationships/hdphoto" Target="../media/hdphoto4.wdp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6.png"/><Relationship Id="rId5" Type="http://schemas.microsoft.com/office/2007/relationships/hdphoto" Target="../media/hdphoto3.wdp"/><Relationship Id="rId4" Type="http://schemas.openxmlformats.org/officeDocument/2006/relationships/image" Target="../media/image15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文字方塊 7"/>
          <p:cNvSpPr txBox="1"/>
          <p:nvPr/>
        </p:nvSpPr>
        <p:spPr>
          <a:xfrm>
            <a:off x="3102839" y="354320"/>
            <a:ext cx="5408772" cy="1015663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defPPr>
              <a:defRPr lang="zh-TW"/>
            </a:defPPr>
            <a:lvl1pPr>
              <a:defRPr sz="6000" b="1">
                <a:latin typeface="Adobe 楷体 Std R" panose="02020400000000000000" pitchFamily="18" charset="-128"/>
                <a:ea typeface="Adobe 楷体 Std R" panose="02020400000000000000" pitchFamily="18" charset="-128"/>
              </a:defRPr>
            </a:lvl1pPr>
          </a:lstStyle>
          <a:p>
            <a:r>
              <a:rPr lang="zh-TW" altLang="en-US" dirty="0"/>
              <a:t> </a:t>
            </a:r>
            <a:r>
              <a:rPr lang="zh-TW" altLang="en-US" dirty="0">
                <a:solidFill>
                  <a:srgbClr val="0099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常守規 不吃虧</a:t>
            </a:r>
          </a:p>
        </p:txBody>
      </p:sp>
      <p:sp>
        <p:nvSpPr>
          <p:cNvPr id="9" name="文字方塊 8"/>
          <p:cNvSpPr txBox="1"/>
          <p:nvPr/>
        </p:nvSpPr>
        <p:spPr>
          <a:xfrm>
            <a:off x="1079891" y="1369983"/>
            <a:ext cx="1069476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zh-TW" sz="5400" dirty="0">
                <a:solidFill>
                  <a:srgbClr val="990099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遵守校規</a:t>
            </a:r>
            <a:r>
              <a:rPr lang="zh-TW" altLang="zh-TW" sz="54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成習慣  </a:t>
            </a:r>
            <a:r>
              <a:rPr lang="zh-TW" altLang="zh-TW" sz="5400" dirty="0">
                <a:solidFill>
                  <a:srgbClr val="990099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良好品德</a:t>
            </a:r>
            <a:r>
              <a:rPr lang="zh-TW" altLang="zh-TW" sz="54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人人讚</a:t>
            </a:r>
            <a:endParaRPr lang="zh-TW" altLang="en-US" sz="5400" dirty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grpSp>
        <p:nvGrpSpPr>
          <p:cNvPr id="4" name="群組 3"/>
          <p:cNvGrpSpPr/>
          <p:nvPr/>
        </p:nvGrpSpPr>
        <p:grpSpPr>
          <a:xfrm>
            <a:off x="165491" y="2017097"/>
            <a:ext cx="1155700" cy="1313898"/>
            <a:chOff x="1206500" y="1369983"/>
            <a:chExt cx="1155700" cy="1313898"/>
          </a:xfrm>
        </p:grpSpPr>
        <p:sp>
          <p:nvSpPr>
            <p:cNvPr id="3" name="心形 2"/>
            <p:cNvSpPr/>
            <p:nvPr/>
          </p:nvSpPr>
          <p:spPr>
            <a:xfrm>
              <a:off x="1206500" y="1369983"/>
              <a:ext cx="914400" cy="1068417"/>
            </a:xfrm>
            <a:prstGeom prst="hear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>
                <a:solidFill>
                  <a:schemeClr val="tx1"/>
                </a:solidFill>
              </a:endParaRPr>
            </a:p>
          </p:txBody>
        </p:sp>
        <p:sp>
          <p:nvSpPr>
            <p:cNvPr id="10" name="心形 9"/>
            <p:cNvSpPr/>
            <p:nvPr/>
          </p:nvSpPr>
          <p:spPr>
            <a:xfrm>
              <a:off x="1844274" y="1981200"/>
              <a:ext cx="517926" cy="702681"/>
            </a:xfrm>
            <a:prstGeom prst="hear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>
                <a:solidFill>
                  <a:schemeClr val="tx1"/>
                </a:solidFill>
              </a:endParaRPr>
            </a:p>
          </p:txBody>
        </p:sp>
      </p:grpSp>
      <p:pic>
        <p:nvPicPr>
          <p:cNvPr id="1026" name="Picture 2" descr="Cartoon Happy Kids Playing Together. Stock Vector - Illustration of girl,  graphic: 13728371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66426" y="2322410"/>
            <a:ext cx="7146388" cy="4535590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5711758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AutoShape 8" descr="卡通音乐背景矢量图片(图片ID:525731)_-生活用品-矢量素材_ 聚图网JUIMG.COM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>
              <a:solidFill>
                <a:prstClr val="black"/>
              </a:solidFill>
            </a:endParaRPr>
          </a:p>
        </p:txBody>
      </p:sp>
      <p:sp>
        <p:nvSpPr>
          <p:cNvPr id="2" name="文字方塊 1"/>
          <p:cNvSpPr txBox="1"/>
          <p:nvPr/>
        </p:nvSpPr>
        <p:spPr>
          <a:xfrm>
            <a:off x="307975" y="1869359"/>
            <a:ext cx="11522954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altLang="zh-HK" sz="6000" dirty="0">
                <a:solidFill>
                  <a:srgbClr val="990099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1.</a:t>
            </a:r>
            <a:r>
              <a:rPr lang="zh-HK" altLang="zh-TW" sz="6000" dirty="0">
                <a:solidFill>
                  <a:srgbClr val="990099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那些小動物參加了甚麼比賽</a:t>
            </a:r>
            <a:r>
              <a:rPr lang="en-US" altLang="zh-TW" sz="6000" dirty="0">
                <a:solidFill>
                  <a:srgbClr val="990099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?</a:t>
            </a:r>
            <a:endParaRPr lang="zh-TW" altLang="zh-TW" sz="6000" dirty="0">
              <a:solidFill>
                <a:srgbClr val="990099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0"/>
            <a:r>
              <a:rPr lang="en-US" altLang="zh-HK" sz="6000" dirty="0">
                <a:solidFill>
                  <a:srgbClr val="990099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2.</a:t>
            </a:r>
            <a:r>
              <a:rPr lang="zh-HK" altLang="zh-TW" sz="6000" dirty="0">
                <a:solidFill>
                  <a:srgbClr val="990099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在第二項比賽中，參賽者要拍</a:t>
            </a:r>
            <a:endParaRPr lang="en-US" altLang="zh-HK" sz="6000" dirty="0">
              <a:solidFill>
                <a:srgbClr val="990099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0"/>
            <a:r>
              <a:rPr lang="en-US" altLang="zh-HK" sz="6000" dirty="0">
                <a:solidFill>
                  <a:srgbClr val="990099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</a:t>
            </a:r>
            <a:r>
              <a:rPr lang="zh-HK" altLang="zh-TW" sz="6000" dirty="0">
                <a:solidFill>
                  <a:srgbClr val="990099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多少下球</a:t>
            </a:r>
            <a:r>
              <a:rPr lang="en-US" altLang="zh-TW" sz="6000" dirty="0">
                <a:solidFill>
                  <a:srgbClr val="990099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?</a:t>
            </a:r>
            <a:endParaRPr lang="zh-TW" altLang="zh-TW" sz="6000" dirty="0">
              <a:solidFill>
                <a:srgbClr val="990099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0"/>
            <a:r>
              <a:rPr lang="en-US" altLang="zh-HK" sz="6000" dirty="0">
                <a:solidFill>
                  <a:srgbClr val="990099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3.</a:t>
            </a:r>
            <a:r>
              <a:rPr lang="zh-HK" altLang="zh-TW" sz="6000" u="sng" dirty="0">
                <a:solidFill>
                  <a:srgbClr val="990099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小露</a:t>
            </a:r>
            <a:r>
              <a:rPr lang="zh-HK" altLang="zh-TW" sz="6000" dirty="0">
                <a:solidFill>
                  <a:srgbClr val="990099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老師沒有說開始，誰把他</a:t>
            </a:r>
            <a:endParaRPr lang="en-US" altLang="zh-HK" sz="6000" dirty="0">
              <a:solidFill>
                <a:srgbClr val="990099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0"/>
            <a:r>
              <a:rPr lang="en-US" altLang="zh-HK" sz="6000" dirty="0">
                <a:solidFill>
                  <a:srgbClr val="990099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</a:t>
            </a:r>
            <a:r>
              <a:rPr lang="zh-HK" altLang="zh-TW" sz="6000" dirty="0">
                <a:solidFill>
                  <a:srgbClr val="990099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的腳踏在平衡木上？</a:t>
            </a:r>
            <a:endParaRPr lang="zh-TW" altLang="zh-TW" sz="6000" dirty="0">
              <a:solidFill>
                <a:srgbClr val="990099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4" name="文字方塊 3"/>
          <p:cNvSpPr txBox="1"/>
          <p:nvPr/>
        </p:nvSpPr>
        <p:spPr>
          <a:xfrm>
            <a:off x="3565403" y="353129"/>
            <a:ext cx="4681289" cy="1323439"/>
          </a:xfrm>
          <a:prstGeom prst="rect">
            <a:avLst/>
          </a:prstGeom>
          <a:gradFill>
            <a:gsLst>
              <a:gs pos="100000">
                <a:schemeClr val="bg1"/>
              </a:gs>
              <a:gs pos="0">
                <a:srgbClr val="FF33CC"/>
              </a:gs>
              <a:gs pos="0">
                <a:srgbClr val="FFFF00"/>
              </a:gs>
              <a:gs pos="100000">
                <a:schemeClr val="accent5">
                  <a:lumMod val="45000"/>
                  <a:lumOff val="55000"/>
                </a:schemeClr>
              </a:gs>
              <a:gs pos="100000">
                <a:schemeClr val="accent5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 wrap="square" rtlCol="0">
            <a:spAutoFit/>
          </a:bodyPr>
          <a:lstStyle>
            <a:defPPr>
              <a:defRPr lang="zh-TW"/>
            </a:defPPr>
            <a:lvl1pPr>
              <a:defRPr sz="6000" b="1">
                <a:latin typeface="Adobe 楷体 Std R" panose="02020400000000000000" pitchFamily="18" charset="-128"/>
                <a:ea typeface="Adobe 楷体 Std R" panose="02020400000000000000" pitchFamily="18" charset="-128"/>
              </a:defRPr>
            </a:lvl1pPr>
          </a:lstStyle>
          <a:p>
            <a:r>
              <a:rPr lang="zh-TW" altLang="en-US" sz="8000" dirty="0">
                <a:latin typeface="標楷體" panose="03000509000000000000" pitchFamily="65" charset="-120"/>
                <a:ea typeface="標楷體" panose="03000509000000000000" pitchFamily="65" charset="-120"/>
              </a:rPr>
              <a:t>回答問題</a:t>
            </a:r>
            <a:endParaRPr lang="zh-TW" altLang="zh-TW" sz="80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2657040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AutoShape 8" descr="卡通音乐背景矢量图片(图片ID:525731)_-生活用品-矢量素材_ 聚图网JUIMG.COM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>
              <a:solidFill>
                <a:prstClr val="black"/>
              </a:solidFill>
            </a:endParaRPr>
          </a:p>
        </p:txBody>
      </p:sp>
      <p:sp>
        <p:nvSpPr>
          <p:cNvPr id="2" name="文字方塊 1"/>
          <p:cNvSpPr txBox="1"/>
          <p:nvPr/>
        </p:nvSpPr>
        <p:spPr>
          <a:xfrm>
            <a:off x="293907" y="2256425"/>
            <a:ext cx="11396345" cy="37926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HK" sz="6000" dirty="0">
                <a:solidFill>
                  <a:srgbClr val="990099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4.</a:t>
            </a:r>
            <a:r>
              <a:rPr lang="zh-HK" altLang="zh-TW" sz="6000" dirty="0">
                <a:solidFill>
                  <a:srgbClr val="990099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在比賽過程中，誰犯了規？他</a:t>
            </a:r>
            <a:endParaRPr lang="en-US" altLang="zh-HK" sz="6000" dirty="0">
              <a:solidFill>
                <a:srgbClr val="990099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en-US" altLang="zh-TW" sz="6000" dirty="0">
                <a:solidFill>
                  <a:srgbClr val="990099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</a:t>
            </a:r>
            <a:r>
              <a:rPr lang="zh-TW" altLang="zh-TW" sz="6000" dirty="0">
                <a:solidFill>
                  <a:srgbClr val="990099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為甚麼會犯規</a:t>
            </a:r>
            <a:r>
              <a:rPr lang="en-US" altLang="zh-TW" sz="6000" dirty="0">
                <a:solidFill>
                  <a:srgbClr val="990099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?</a:t>
            </a:r>
            <a:endParaRPr lang="zh-TW" altLang="zh-TW" sz="6000" dirty="0">
              <a:solidFill>
                <a:srgbClr val="990099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en-US" altLang="zh-TW" sz="6000" dirty="0">
                <a:solidFill>
                  <a:srgbClr val="990099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5.</a:t>
            </a:r>
            <a:r>
              <a:rPr lang="zh-TW" altLang="zh-TW" sz="6000" dirty="0">
                <a:solidFill>
                  <a:srgbClr val="990099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你認為</a:t>
            </a:r>
            <a:r>
              <a:rPr lang="zh-TW" altLang="zh-TW" sz="6000" u="sng" dirty="0">
                <a:solidFill>
                  <a:srgbClr val="990099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洋洋</a:t>
            </a:r>
            <a:r>
              <a:rPr lang="zh-TW" altLang="zh-TW" sz="6000" dirty="0">
                <a:solidFill>
                  <a:srgbClr val="990099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做得對嗎</a:t>
            </a:r>
            <a:r>
              <a:rPr lang="en-US" altLang="zh-TW" sz="6000" dirty="0">
                <a:solidFill>
                  <a:srgbClr val="990099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? </a:t>
            </a:r>
            <a:r>
              <a:rPr lang="zh-TW" altLang="zh-TW" sz="6000" dirty="0">
                <a:solidFill>
                  <a:srgbClr val="990099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為甚麼</a:t>
            </a:r>
            <a:r>
              <a:rPr lang="en-US" altLang="zh-TW" sz="6000" dirty="0">
                <a:solidFill>
                  <a:srgbClr val="990099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?</a:t>
            </a:r>
            <a:endParaRPr lang="zh-TW" altLang="zh-TW" sz="6000" dirty="0">
              <a:solidFill>
                <a:srgbClr val="990099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en-US" altLang="zh-TW" sz="6000" dirty="0">
                <a:solidFill>
                  <a:srgbClr val="990099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6.</a:t>
            </a:r>
            <a:r>
              <a:rPr lang="zh-TW" altLang="zh-TW" sz="6000" dirty="0">
                <a:solidFill>
                  <a:srgbClr val="990099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在比賽中制定規則有甚麼意義</a:t>
            </a:r>
            <a:r>
              <a:rPr lang="en-US" altLang="zh-TW" sz="6000" dirty="0">
                <a:solidFill>
                  <a:srgbClr val="990099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?</a:t>
            </a:r>
            <a:endParaRPr lang="zh-TW" altLang="zh-TW" sz="6000" dirty="0">
              <a:solidFill>
                <a:srgbClr val="990099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4" name="文字方塊 3"/>
          <p:cNvSpPr txBox="1"/>
          <p:nvPr/>
        </p:nvSpPr>
        <p:spPr>
          <a:xfrm>
            <a:off x="3601331" y="447446"/>
            <a:ext cx="5008098" cy="1323439"/>
          </a:xfrm>
          <a:prstGeom prst="rect">
            <a:avLst/>
          </a:prstGeom>
          <a:gradFill>
            <a:gsLst>
              <a:gs pos="100000">
                <a:schemeClr val="bg1"/>
              </a:gs>
              <a:gs pos="0">
                <a:srgbClr val="FF33CC"/>
              </a:gs>
              <a:gs pos="0">
                <a:srgbClr val="FFFF00"/>
              </a:gs>
              <a:gs pos="100000">
                <a:schemeClr val="accent5">
                  <a:lumMod val="45000"/>
                  <a:lumOff val="55000"/>
                </a:schemeClr>
              </a:gs>
              <a:gs pos="100000">
                <a:schemeClr val="accent5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 wrap="square" rtlCol="0">
            <a:spAutoFit/>
          </a:bodyPr>
          <a:lstStyle>
            <a:defPPr>
              <a:defRPr lang="zh-TW"/>
            </a:defPPr>
            <a:lvl1pPr>
              <a:defRPr sz="6000" b="1">
                <a:latin typeface="Adobe 楷体 Std R" panose="02020400000000000000" pitchFamily="18" charset="-128"/>
                <a:ea typeface="Adobe 楷体 Std R" panose="02020400000000000000" pitchFamily="18" charset="-128"/>
              </a:defRPr>
            </a:lvl1pPr>
          </a:lstStyle>
          <a:p>
            <a:r>
              <a:rPr lang="zh-TW" altLang="en-US" sz="8000" dirty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回答問題</a:t>
            </a:r>
            <a:r>
              <a:rPr lang="en-US" altLang="zh-TW" sz="8000" dirty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:</a:t>
            </a:r>
            <a:endParaRPr lang="zh-TW" altLang="zh-TW" sz="8000" dirty="0">
              <a:solidFill>
                <a:prstClr val="black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55301644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AutoShape 8" descr="卡通音乐背景矢量图片(图片ID:525731)_-生活用品-矢量素材_ 聚图网JUIMG.COM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>
              <a:solidFill>
                <a:prstClr val="black"/>
              </a:solidFill>
            </a:endParaRPr>
          </a:p>
        </p:txBody>
      </p:sp>
      <p:sp>
        <p:nvSpPr>
          <p:cNvPr id="3" name="文字方塊 2"/>
          <p:cNvSpPr txBox="1"/>
          <p:nvPr/>
        </p:nvSpPr>
        <p:spPr>
          <a:xfrm>
            <a:off x="460375" y="423413"/>
            <a:ext cx="10855324" cy="4524315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</p:spPr>
        <p:txBody>
          <a:bodyPr wrap="square" rtlCol="0">
            <a:spAutoFit/>
          </a:bodyPr>
          <a:lstStyle>
            <a:defPPr>
              <a:defRPr lang="zh-TW"/>
            </a:defPPr>
            <a:lvl1pPr>
              <a:defRPr sz="6000" b="1">
                <a:latin typeface="Adobe 楷体 Std R" panose="02020400000000000000" pitchFamily="18" charset="-128"/>
                <a:ea typeface="Adobe 楷体 Std R" panose="02020400000000000000" pitchFamily="18" charset="-128"/>
              </a:defRPr>
            </a:lvl1pPr>
          </a:lstStyle>
          <a:p>
            <a:r>
              <a:rPr lang="zh-TW" altLang="en-US" sz="4800" dirty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小結</a:t>
            </a:r>
            <a:r>
              <a:rPr lang="en-US" altLang="zh-TW" sz="4800" dirty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: </a:t>
            </a:r>
            <a:r>
              <a:rPr lang="zh-HK" altLang="zh-TW" sz="4800" dirty="0">
                <a:latin typeface="標楷體" panose="03000509000000000000" pitchFamily="65" charset="-120"/>
                <a:ea typeface="標楷體" panose="03000509000000000000" pitchFamily="65" charset="-120"/>
              </a:rPr>
              <a:t>制定比賽規則，就是讓比賽更加公平公正，如制定規則而又不遵守，這對其他的參賽者來說是很不公平的。在不公平的比賽中，即使取得第一名也沒有意義。只有在遵守規則的情況下贏得比賽，這才是真正的第一名。</a:t>
            </a:r>
            <a:endParaRPr lang="zh-TW" altLang="zh-TW" sz="4800" dirty="0">
              <a:solidFill>
                <a:prstClr val="black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pic>
        <p:nvPicPr>
          <p:cNvPr id="4" name="Picture 4" descr="Emoticon cute love heart cartoon character icon Vector Image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0" b="78788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b="19699"/>
          <a:stretch/>
        </p:blipFill>
        <p:spPr bwMode="auto">
          <a:xfrm>
            <a:off x="8160092" y="4972391"/>
            <a:ext cx="1819275" cy="20192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 descr="Emoticon cute love heart cartoon character icon Vector Image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0" b="78788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b="19699"/>
          <a:stretch/>
        </p:blipFill>
        <p:spPr bwMode="auto">
          <a:xfrm>
            <a:off x="9623132" y="4606631"/>
            <a:ext cx="1819275" cy="20192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4" descr="Emoticon cute love heart cartoon character icon Vector Image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0" b="78788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b="19699"/>
          <a:stretch/>
        </p:blipFill>
        <p:spPr bwMode="auto">
          <a:xfrm>
            <a:off x="10774067" y="4297141"/>
            <a:ext cx="1336680" cy="14836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8081474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AutoShape 8" descr="卡通音乐背景矢量图片(图片ID:525731)_-生活用品-矢量素材_ 聚图网JUIMG.COM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>
              <a:solidFill>
                <a:prstClr val="black"/>
              </a:solidFill>
            </a:endParaRPr>
          </a:p>
        </p:txBody>
      </p:sp>
      <p:sp>
        <p:nvSpPr>
          <p:cNvPr id="6" name="文字方塊 5"/>
          <p:cNvSpPr txBox="1"/>
          <p:nvPr/>
        </p:nvSpPr>
        <p:spPr>
          <a:xfrm>
            <a:off x="3048000" y="773723"/>
            <a:ext cx="679938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7200" dirty="0" err="1">
                <a:latin typeface="標楷體" panose="03000509000000000000" pitchFamily="65" charset="-120"/>
                <a:ea typeface="標楷體" panose="03000509000000000000" pitchFamily="65" charset="-120"/>
              </a:rPr>
              <a:t>Plickers</a:t>
            </a:r>
            <a:r>
              <a:rPr lang="en-US" altLang="zh-TW" sz="7200" dirty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en-US" sz="7200" dirty="0">
                <a:latin typeface="標楷體" panose="03000509000000000000" pitchFamily="65" charset="-120"/>
                <a:ea typeface="標楷體" panose="03000509000000000000" pitchFamily="65" charset="-120"/>
              </a:rPr>
              <a:t>遊戲</a:t>
            </a:r>
          </a:p>
        </p:txBody>
      </p:sp>
      <p:pic>
        <p:nvPicPr>
          <p:cNvPr id="8" name="圖片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54218" y="2448805"/>
            <a:ext cx="5125549" cy="38392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31650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AutoShape 8" descr="卡通音乐背景矢量图片(图片ID:525731)_-生活用品-矢量素材_ 聚图网JUIMG.COM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>
              <a:solidFill>
                <a:prstClr val="black"/>
              </a:solidFill>
            </a:endParaRPr>
          </a:p>
        </p:txBody>
      </p:sp>
      <p:sp>
        <p:nvSpPr>
          <p:cNvPr id="6" name="文字方塊 5"/>
          <p:cNvSpPr txBox="1"/>
          <p:nvPr/>
        </p:nvSpPr>
        <p:spPr>
          <a:xfrm>
            <a:off x="2935458" y="160338"/>
            <a:ext cx="679938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7200" dirty="0" err="1">
                <a:latin typeface="標楷體" panose="03000509000000000000" pitchFamily="65" charset="-120"/>
                <a:ea typeface="標楷體" panose="03000509000000000000" pitchFamily="65" charset="-120"/>
              </a:rPr>
              <a:t>Plickers</a:t>
            </a:r>
            <a:r>
              <a:rPr lang="en-US" altLang="zh-TW" sz="7200" dirty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en-US" sz="7200" dirty="0">
                <a:latin typeface="標楷體" panose="03000509000000000000" pitchFamily="65" charset="-120"/>
                <a:ea typeface="標楷體" panose="03000509000000000000" pitchFamily="65" charset="-120"/>
              </a:rPr>
              <a:t>遊戲</a:t>
            </a:r>
          </a:p>
        </p:txBody>
      </p:sp>
      <p:sp>
        <p:nvSpPr>
          <p:cNvPr id="2" name="矩形 1"/>
          <p:cNvSpPr/>
          <p:nvPr/>
        </p:nvSpPr>
        <p:spPr>
          <a:xfrm>
            <a:off x="460375" y="1531428"/>
            <a:ext cx="11497163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143000" indent="-1143000">
              <a:buAutoNum type="arabicParenBoth"/>
            </a:pPr>
            <a:r>
              <a:rPr lang="zh-TW" altLang="en-US" sz="60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在電腦室內，我們可以喝飲品</a:t>
            </a:r>
            <a:endParaRPr lang="en-US" altLang="zh-TW" sz="6000" dirty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en-US" altLang="zh-TW" sz="60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</a:t>
            </a:r>
            <a:r>
              <a:rPr lang="zh-TW" altLang="en-US" sz="60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和吃零食</a:t>
            </a:r>
            <a:r>
              <a:rPr lang="zh-TW" altLang="en-US" sz="6000" dirty="0">
                <a:solidFill>
                  <a:srgbClr val="80008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</a:p>
          <a:p>
            <a:r>
              <a:rPr lang="en-US" altLang="zh-TW" sz="6000" dirty="0">
                <a:solidFill>
                  <a:srgbClr val="0099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(2)</a:t>
            </a:r>
            <a:r>
              <a:rPr lang="zh-TW" altLang="en-US" sz="6000" dirty="0">
                <a:solidFill>
                  <a:srgbClr val="0099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在圖書館裏，我們要保持安靜</a:t>
            </a:r>
            <a:r>
              <a:rPr lang="zh-TW" altLang="en-US" sz="6000" dirty="0">
                <a:solidFill>
                  <a:srgbClr val="80008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</a:p>
          <a:p>
            <a:r>
              <a:rPr lang="en-US" altLang="zh-TW" sz="6000" dirty="0">
                <a:solidFill>
                  <a:srgbClr val="80008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(3)</a:t>
            </a:r>
            <a:r>
              <a:rPr lang="zh-TW" altLang="en-US" sz="6000" dirty="0">
                <a:solidFill>
                  <a:srgbClr val="80008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上電腦課時，如電腦有問題，</a:t>
            </a:r>
            <a:endParaRPr lang="en-US" altLang="zh-TW" sz="6000" dirty="0">
              <a:solidFill>
                <a:srgbClr val="80008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en-US" altLang="zh-TW" sz="6000" dirty="0">
                <a:solidFill>
                  <a:srgbClr val="80008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en-US" sz="6000" dirty="0">
                <a:solidFill>
                  <a:srgbClr val="80008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我們可以擅自拔掉電源。</a:t>
            </a:r>
          </a:p>
          <a:p>
            <a:endParaRPr lang="zh-TW" altLang="en-US" sz="6000" dirty="0"/>
          </a:p>
        </p:txBody>
      </p:sp>
    </p:spTree>
    <p:extLst>
      <p:ext uri="{BB962C8B-B14F-4D97-AF65-F5344CB8AC3E}">
        <p14:creationId xmlns:p14="http://schemas.microsoft.com/office/powerpoint/2010/main" val="108209261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AutoShape 8" descr="卡通音乐背景矢量图片(图片ID:525731)_-生活用品-矢量素材_ 聚图网JUIMG.COM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>
              <a:solidFill>
                <a:prstClr val="black"/>
              </a:solidFill>
            </a:endParaRPr>
          </a:p>
        </p:txBody>
      </p:sp>
      <p:sp>
        <p:nvSpPr>
          <p:cNvPr id="6" name="文字方塊 5"/>
          <p:cNvSpPr txBox="1"/>
          <p:nvPr/>
        </p:nvSpPr>
        <p:spPr>
          <a:xfrm>
            <a:off x="2935458" y="160338"/>
            <a:ext cx="679938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7200" dirty="0" err="1">
                <a:solidFill>
                  <a:prstClr val="black"/>
                </a:solidFill>
                <a:latin typeface="ＤＦ中太楷書体" panose="02010609010101010101" pitchFamily="1" charset="-128"/>
                <a:ea typeface="ＤＦ中太楷書体" panose="02010609010101010101" pitchFamily="1" charset="-128"/>
              </a:rPr>
              <a:t>Plickers</a:t>
            </a:r>
            <a:r>
              <a:rPr lang="en-US" altLang="zh-TW" sz="7200" dirty="0">
                <a:solidFill>
                  <a:prstClr val="black"/>
                </a:solidFill>
                <a:latin typeface="ＤＦ中太楷書体" panose="02010609010101010101" pitchFamily="1" charset="-128"/>
                <a:ea typeface="ＤＦ中太楷書体" panose="02010609010101010101" pitchFamily="1" charset="-128"/>
              </a:rPr>
              <a:t> </a:t>
            </a:r>
            <a:r>
              <a:rPr lang="zh-TW" altLang="en-US" sz="7200" dirty="0">
                <a:solidFill>
                  <a:prstClr val="black"/>
                </a:solidFill>
                <a:latin typeface="ＤＦ中太楷書体" panose="02010609010101010101" pitchFamily="1" charset="-128"/>
                <a:ea typeface="ＤＦ中太楷書体" panose="02010609010101010101" pitchFamily="1" charset="-128"/>
              </a:rPr>
              <a:t>遊戲</a:t>
            </a:r>
          </a:p>
        </p:txBody>
      </p:sp>
      <p:sp>
        <p:nvSpPr>
          <p:cNvPr id="2" name="矩形 1"/>
          <p:cNvSpPr/>
          <p:nvPr/>
        </p:nvSpPr>
        <p:spPr>
          <a:xfrm>
            <a:off x="155575" y="1531428"/>
            <a:ext cx="11801963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6000" dirty="0">
                <a:solidFill>
                  <a:srgbClr val="0099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(4)</a:t>
            </a:r>
            <a:r>
              <a:rPr lang="zh-TW" altLang="en-US" sz="6000" dirty="0">
                <a:solidFill>
                  <a:srgbClr val="0099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在圖書館閱讀時，如在圖書內</a:t>
            </a:r>
            <a:endParaRPr lang="en-US" altLang="zh-TW" sz="6000" dirty="0">
              <a:solidFill>
                <a:srgbClr val="0099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en-US" altLang="zh-TW" sz="6000" dirty="0">
                <a:solidFill>
                  <a:srgbClr val="0099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</a:t>
            </a:r>
            <a:r>
              <a:rPr lang="zh-TW" altLang="en-US" sz="6000" dirty="0">
                <a:solidFill>
                  <a:srgbClr val="0099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發現自己喜歡的圖片，我們可</a:t>
            </a:r>
            <a:endParaRPr lang="en-US" altLang="zh-TW" sz="6000" dirty="0">
              <a:solidFill>
                <a:srgbClr val="0099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6000" dirty="0">
                <a:solidFill>
                  <a:srgbClr val="0099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以隨便把它撕下來據為己有。</a:t>
            </a:r>
          </a:p>
          <a:p>
            <a:r>
              <a:rPr lang="en-US" altLang="zh-TW" sz="6000" dirty="0">
                <a:solidFill>
                  <a:srgbClr val="990099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(5)</a:t>
            </a:r>
            <a:r>
              <a:rPr lang="zh-TW" altLang="en-US" sz="6000" dirty="0">
                <a:solidFill>
                  <a:srgbClr val="990099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因同學不懂做功課，我們可以</a:t>
            </a:r>
            <a:endParaRPr lang="en-US" altLang="zh-TW" sz="6000" dirty="0">
              <a:solidFill>
                <a:srgbClr val="990099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en-US" altLang="zh-TW" sz="6000" dirty="0">
                <a:solidFill>
                  <a:srgbClr val="990099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</a:t>
            </a:r>
            <a:r>
              <a:rPr lang="zh-TW" altLang="en-US" sz="6000" dirty="0">
                <a:solidFill>
                  <a:srgbClr val="990099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把自己的功課借給同學抄。</a:t>
            </a:r>
          </a:p>
          <a:p>
            <a:endParaRPr lang="zh-TW" altLang="en-US" sz="60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726681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AutoShape 8" descr="卡通音乐背景矢量图片(图片ID:525731)_-生活用品-矢量素材_ 聚图网JUIMG.COM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>
              <a:solidFill>
                <a:prstClr val="black"/>
              </a:solidFill>
            </a:endParaRPr>
          </a:p>
        </p:txBody>
      </p:sp>
      <p:sp>
        <p:nvSpPr>
          <p:cNvPr id="6" name="文字方塊 5"/>
          <p:cNvSpPr txBox="1"/>
          <p:nvPr/>
        </p:nvSpPr>
        <p:spPr>
          <a:xfrm>
            <a:off x="5130432" y="38418"/>
            <a:ext cx="215704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HK" altLang="zh-TW" sz="7200" dirty="0">
                <a:solidFill>
                  <a:srgbClr val="0099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總結</a:t>
            </a:r>
            <a:endParaRPr lang="zh-TW" altLang="en-US" sz="7200" dirty="0">
              <a:solidFill>
                <a:srgbClr val="0099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460375" y="1348548"/>
            <a:ext cx="11497163" cy="5509200"/>
          </a:xfrm>
          <a:prstGeom prst="rect">
            <a:avLst/>
          </a:prstGeom>
          <a:gradFill flip="none" rotWithShape="1">
            <a:gsLst>
              <a:gs pos="0">
                <a:schemeClr val="accent3">
                  <a:lumMod val="5000"/>
                  <a:lumOff val="95000"/>
                </a:schemeClr>
              </a:gs>
              <a:gs pos="74000">
                <a:schemeClr val="accent3">
                  <a:lumMod val="45000"/>
                  <a:lumOff val="55000"/>
                </a:schemeClr>
              </a:gs>
              <a:gs pos="83000">
                <a:schemeClr val="accent3">
                  <a:lumMod val="45000"/>
                  <a:lumOff val="55000"/>
                </a:schemeClr>
              </a:gs>
              <a:gs pos="100000">
                <a:schemeClr val="accent3">
                  <a:lumMod val="30000"/>
                  <a:lumOff val="70000"/>
                </a:schemeClr>
              </a:gs>
            </a:gsLst>
            <a:lin ang="5400000" scaled="1"/>
            <a:tileRect/>
          </a:gradFill>
        </p:spPr>
        <p:txBody>
          <a:bodyPr wrap="square">
            <a:spAutoFit/>
          </a:bodyPr>
          <a:lstStyle/>
          <a:p>
            <a:r>
              <a:rPr lang="en-US" altLang="zh-TW" sz="4400" dirty="0">
                <a:latin typeface="標楷體" panose="03000509000000000000" pitchFamily="65" charset="-120"/>
                <a:ea typeface="標楷體" panose="03000509000000000000" pitchFamily="65" charset="-120"/>
              </a:rPr>
              <a:t>     </a:t>
            </a:r>
            <a:r>
              <a:rPr lang="zh-TW" altLang="zh-TW" sz="4400" dirty="0">
                <a:solidFill>
                  <a:srgbClr val="333399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遵守校規非常重要，校規是為了維持正常的教學秩序，使同學們在德、智、體、美各個方面獲得健康成長而提出的行為準則的基本要求。我們應該主動瞭解，遵守學校規則的內容和基本要求，自覺地遵守校規、規範自己的行為，養成良好的守紀律的習慣，以守紀律的良好行為來維護學校園的秩序。</a:t>
            </a:r>
            <a:endParaRPr lang="zh-TW" altLang="en-US" sz="4400" dirty="0">
              <a:solidFill>
                <a:srgbClr val="990099"/>
              </a:solidFill>
              <a:latin typeface="Adobe 楷体 Std R" panose="02020400000000000000" pitchFamily="18" charset="-128"/>
              <a:ea typeface="Adobe 楷体 Std R" panose="02020400000000000000" pitchFamily="18" charset="-128"/>
            </a:endParaRPr>
          </a:p>
          <a:p>
            <a:endParaRPr lang="zh-TW" altLang="en-US" sz="4400" dirty="0">
              <a:solidFill>
                <a:prstClr val="black"/>
              </a:solidFill>
            </a:endParaRPr>
          </a:p>
        </p:txBody>
      </p:sp>
      <p:pic>
        <p:nvPicPr>
          <p:cNvPr id="3" name="圖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87479" y="215239"/>
            <a:ext cx="1078409" cy="1078409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7" name="圖片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35919" y="416199"/>
            <a:ext cx="1078409" cy="1078409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8" name="圖片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84358" y="38418"/>
            <a:ext cx="1078409" cy="1078409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36583103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AutoShape 8" descr="卡通音乐背景矢量图片(图片ID:525731)_-生活用品-矢量素材_ 聚图网JUIMG.COM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>
              <a:solidFill>
                <a:prstClr val="black"/>
              </a:solidFill>
            </a:endParaRPr>
          </a:p>
        </p:txBody>
      </p:sp>
      <p:sp>
        <p:nvSpPr>
          <p:cNvPr id="6" name="文字方塊 5"/>
          <p:cNvSpPr txBox="1"/>
          <p:nvPr/>
        </p:nvSpPr>
        <p:spPr>
          <a:xfrm>
            <a:off x="5130432" y="160338"/>
            <a:ext cx="215704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HK" altLang="zh-TW" sz="7200" dirty="0">
                <a:solidFill>
                  <a:srgbClr val="0099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總結</a:t>
            </a:r>
            <a:endParaRPr lang="zh-TW" altLang="en-US" sz="7200" dirty="0">
              <a:solidFill>
                <a:srgbClr val="0099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460375" y="1531428"/>
            <a:ext cx="11497163" cy="4832092"/>
          </a:xfrm>
          <a:prstGeom prst="rect">
            <a:avLst/>
          </a:prstGeom>
          <a:gradFill flip="none" rotWithShape="1">
            <a:gsLst>
              <a:gs pos="0">
                <a:schemeClr val="accent3">
                  <a:lumMod val="5000"/>
                  <a:lumOff val="95000"/>
                </a:schemeClr>
              </a:gs>
              <a:gs pos="74000">
                <a:schemeClr val="accent3">
                  <a:lumMod val="45000"/>
                  <a:lumOff val="55000"/>
                </a:schemeClr>
              </a:gs>
              <a:gs pos="83000">
                <a:schemeClr val="accent3">
                  <a:lumMod val="45000"/>
                  <a:lumOff val="55000"/>
                </a:schemeClr>
              </a:gs>
              <a:gs pos="100000">
                <a:schemeClr val="accent3">
                  <a:lumMod val="30000"/>
                  <a:lumOff val="70000"/>
                </a:schemeClr>
              </a:gs>
            </a:gsLst>
            <a:lin ang="5400000" scaled="1"/>
            <a:tileRect/>
          </a:gradFill>
        </p:spPr>
        <p:txBody>
          <a:bodyPr wrap="square">
            <a:spAutoFit/>
          </a:bodyPr>
          <a:lstStyle/>
          <a:p>
            <a:r>
              <a:rPr lang="en-US" altLang="zh-TW" sz="4400" dirty="0">
                <a:latin typeface="Adobe 楷体 Std R" panose="02020400000000000000" pitchFamily="18" charset="-128"/>
                <a:ea typeface="Adobe 楷体 Std R" panose="02020400000000000000" pitchFamily="18" charset="-128"/>
              </a:rPr>
              <a:t>     </a:t>
            </a:r>
            <a:r>
              <a:rPr lang="zh-TW" altLang="en-US" sz="4400" dirty="0">
                <a:latin typeface="Adobe 楷体 Std R" panose="02020400000000000000" pitchFamily="18" charset="-128"/>
                <a:ea typeface="Adobe 楷体 Std R" panose="02020400000000000000" pitchFamily="18" charset="-128"/>
              </a:rPr>
              <a:t> </a:t>
            </a:r>
            <a:r>
              <a:rPr lang="zh-TW" altLang="en-US" sz="4400" dirty="0">
                <a:solidFill>
                  <a:srgbClr val="990099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遵守校規，養成良好習慣，是對我們學生的最基本的要求。我們作為學生，應當明白，沒有規矩，不成方圓。學校規章制度是為了維護正常的教育教學秩序，維護學生的學習生活權益。因此，我們必須維護校規，尊重校規，遵守校規。這樣，我們才能過著有秩序而又愉快的校園生活</a:t>
            </a:r>
            <a:r>
              <a:rPr lang="zh-TW" altLang="en-US" sz="4400" dirty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r>
              <a:rPr lang="en-US" altLang="zh-TW" sz="4400" dirty="0">
                <a:latin typeface="標楷體" panose="03000509000000000000" pitchFamily="65" charset="-120"/>
                <a:ea typeface="標楷體" panose="03000509000000000000" pitchFamily="65" charset="-120"/>
              </a:rPr>
              <a:t> </a:t>
            </a:r>
            <a:endParaRPr lang="zh-TW" altLang="en-US" sz="4400" dirty="0">
              <a:solidFill>
                <a:prstClr val="black"/>
              </a:solidFill>
            </a:endParaRPr>
          </a:p>
        </p:txBody>
      </p:sp>
      <p:pic>
        <p:nvPicPr>
          <p:cNvPr id="5" name="圖片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87479" y="215239"/>
            <a:ext cx="1078409" cy="1078409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7" name="圖片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35919" y="416199"/>
            <a:ext cx="1078409" cy="1078409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8" name="圖片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84358" y="38418"/>
            <a:ext cx="1078409" cy="1078409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722379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AutoShape 8" descr="卡通音乐背景矢量图片(图片ID:525731)_-生活用品-矢量素材_ 聚图网JUIMG.COM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sp>
        <p:nvSpPr>
          <p:cNvPr id="11" name="文字方塊 10"/>
          <p:cNvSpPr txBox="1"/>
          <p:nvPr/>
        </p:nvSpPr>
        <p:spPr>
          <a:xfrm>
            <a:off x="2148498" y="335013"/>
            <a:ext cx="3637008" cy="1015663"/>
          </a:xfrm>
          <a:prstGeom prst="rect">
            <a:avLst/>
          </a:prstGeom>
          <a:gradFill flip="none" rotWithShape="1">
            <a:gsLst>
              <a:gs pos="91500">
                <a:srgbClr val="D3EFD7"/>
              </a:gs>
              <a:gs pos="100000">
                <a:schemeClr val="bg1"/>
              </a:gs>
              <a:gs pos="100000">
                <a:srgbClr val="FF33CC"/>
              </a:gs>
              <a:gs pos="74000">
                <a:schemeClr val="accent5">
                  <a:lumMod val="45000"/>
                  <a:lumOff val="55000"/>
                </a:schemeClr>
              </a:gs>
              <a:gs pos="83000">
                <a:schemeClr val="accent5">
                  <a:lumMod val="45000"/>
                  <a:lumOff val="55000"/>
                </a:schemeClr>
              </a:gs>
              <a:gs pos="100000">
                <a:schemeClr val="accent5">
                  <a:lumMod val="30000"/>
                  <a:lumOff val="70000"/>
                </a:schemeClr>
              </a:gs>
            </a:gsLst>
            <a:lin ang="16200000" scaled="1"/>
            <a:tileRect/>
          </a:gradFill>
        </p:spPr>
        <p:txBody>
          <a:bodyPr wrap="square" rtlCol="0">
            <a:spAutoFit/>
          </a:bodyPr>
          <a:lstStyle>
            <a:defPPr>
              <a:defRPr lang="zh-TW"/>
            </a:defPPr>
            <a:lvl1pPr>
              <a:defRPr sz="6000" b="1">
                <a:latin typeface="Adobe 楷体 Std R" panose="02020400000000000000" pitchFamily="18" charset="-128"/>
                <a:ea typeface="Adobe 楷体 Std R" panose="02020400000000000000" pitchFamily="18" charset="-128"/>
              </a:defRPr>
            </a:lvl1pPr>
          </a:lstStyle>
          <a:p>
            <a:r>
              <a:rPr lang="zh-HK" altLang="zh-TW" dirty="0">
                <a:solidFill>
                  <a:srgbClr val="FF6600"/>
                </a:solidFill>
              </a:rPr>
              <a:t>延伸活動</a:t>
            </a:r>
            <a:endParaRPr lang="zh-TW" altLang="zh-TW" dirty="0">
              <a:solidFill>
                <a:srgbClr val="FF6600"/>
              </a:solidFill>
            </a:endParaRPr>
          </a:p>
        </p:txBody>
      </p:sp>
      <p:sp>
        <p:nvSpPr>
          <p:cNvPr id="5" name="文字方塊 4"/>
          <p:cNvSpPr txBox="1"/>
          <p:nvPr/>
        </p:nvSpPr>
        <p:spPr>
          <a:xfrm>
            <a:off x="4736746" y="1772707"/>
            <a:ext cx="3637008" cy="1015663"/>
          </a:xfrm>
          <a:prstGeom prst="rect">
            <a:avLst/>
          </a:prstGeom>
          <a:gradFill flip="none" rotWithShape="1">
            <a:gsLst>
              <a:gs pos="91500">
                <a:srgbClr val="D3EFD7"/>
              </a:gs>
              <a:gs pos="100000">
                <a:schemeClr val="bg1"/>
              </a:gs>
              <a:gs pos="100000">
                <a:srgbClr val="FF33CC"/>
              </a:gs>
              <a:gs pos="74000">
                <a:schemeClr val="accent5">
                  <a:lumMod val="45000"/>
                  <a:lumOff val="55000"/>
                </a:schemeClr>
              </a:gs>
              <a:gs pos="83000">
                <a:schemeClr val="accent5">
                  <a:lumMod val="45000"/>
                  <a:lumOff val="55000"/>
                </a:schemeClr>
              </a:gs>
              <a:gs pos="100000">
                <a:schemeClr val="accent5">
                  <a:lumMod val="30000"/>
                  <a:lumOff val="70000"/>
                </a:schemeClr>
              </a:gs>
            </a:gsLst>
            <a:lin ang="16200000" scaled="1"/>
            <a:tileRect/>
          </a:gradFill>
        </p:spPr>
        <p:txBody>
          <a:bodyPr wrap="square" rtlCol="0">
            <a:spAutoFit/>
          </a:bodyPr>
          <a:lstStyle>
            <a:defPPr>
              <a:defRPr lang="zh-TW"/>
            </a:defPPr>
            <a:lvl1pPr>
              <a:defRPr sz="6000" b="1">
                <a:latin typeface="Adobe 楷体 Std R" panose="02020400000000000000" pitchFamily="18" charset="-128"/>
                <a:ea typeface="Adobe 楷体 Std R" panose="02020400000000000000" pitchFamily="18" charset="-128"/>
              </a:defRPr>
            </a:lvl1pPr>
          </a:lstStyle>
          <a:p>
            <a:r>
              <a:rPr lang="zh-TW" altLang="en-US" dirty="0">
                <a:solidFill>
                  <a:srgbClr val="002060"/>
                </a:solidFill>
              </a:rPr>
              <a:t>做工作紙</a:t>
            </a:r>
            <a:endParaRPr lang="zh-TW" altLang="zh-TW" dirty="0">
              <a:solidFill>
                <a:srgbClr val="002060"/>
              </a:solidFill>
            </a:endParaRPr>
          </a:p>
        </p:txBody>
      </p:sp>
      <p:pic>
        <p:nvPicPr>
          <p:cNvPr id="10242" name="Picture 2" descr="What is a Worksheet? - Answered - Twinkl Teaching Wiki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546" b="100000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44610" y="2788370"/>
            <a:ext cx="5116035" cy="38173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圖片 1"/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0" b="100000" l="0" r="10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991265" y="2985969"/>
            <a:ext cx="3269530" cy="3269530"/>
          </a:xfrm>
          <a:prstGeom prst="rect">
            <a:avLst/>
          </a:prstGeom>
        </p:spPr>
      </p:pic>
      <p:pic>
        <p:nvPicPr>
          <p:cNvPr id="3" name="圖片 2"/>
          <p:cNvPicPr>
            <a:picLocks noChangeAspect="1"/>
          </p:cNvPicPr>
          <p:nvPr/>
        </p:nvPicPr>
        <p:blipFill>
          <a:blip r:embed="rId6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ackgroundRemoval t="3556" b="99556" l="9778" r="89778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9455455" y="452319"/>
            <a:ext cx="2143125" cy="2143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60437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23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AutoShape 8" descr="卡通音乐背景矢量图片(图片ID:525731)_-生活用品-矢量素材_ 聚图网JUIMG.COM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sp>
        <p:nvSpPr>
          <p:cNvPr id="11" name="文字方塊 10"/>
          <p:cNvSpPr txBox="1"/>
          <p:nvPr/>
        </p:nvSpPr>
        <p:spPr>
          <a:xfrm>
            <a:off x="2932808" y="5577465"/>
            <a:ext cx="5886760" cy="830997"/>
          </a:xfrm>
          <a:prstGeom prst="rect">
            <a:avLst/>
          </a:prstGeom>
          <a:gradFill flip="none" rotWithShape="1">
            <a:gsLst>
              <a:gs pos="0">
                <a:schemeClr val="accent4">
                  <a:lumMod val="5000"/>
                  <a:lumOff val="95000"/>
                </a:schemeClr>
              </a:gs>
              <a:gs pos="74000">
                <a:schemeClr val="accent4">
                  <a:lumMod val="45000"/>
                  <a:lumOff val="55000"/>
                </a:schemeClr>
              </a:gs>
              <a:gs pos="83000">
                <a:schemeClr val="accent4">
                  <a:lumMod val="45000"/>
                  <a:lumOff val="55000"/>
                </a:schemeClr>
              </a:gs>
              <a:gs pos="100000">
                <a:schemeClr val="accent4">
                  <a:lumMod val="30000"/>
                  <a:lumOff val="70000"/>
                </a:schemeClr>
              </a:gs>
            </a:gsLst>
            <a:lin ang="5400000" scaled="1"/>
            <a:tileRect/>
          </a:gradFill>
        </p:spPr>
        <p:txBody>
          <a:bodyPr wrap="square" rtlCol="0">
            <a:spAutoFit/>
          </a:bodyPr>
          <a:lstStyle>
            <a:defPPr>
              <a:defRPr lang="zh-TW"/>
            </a:defPPr>
            <a:lvl1pPr>
              <a:defRPr sz="6000" b="1">
                <a:latin typeface="Adobe 楷体 Std R" panose="02020400000000000000" pitchFamily="18" charset="-128"/>
                <a:ea typeface="Adobe 楷体 Std R" panose="02020400000000000000" pitchFamily="18" charset="-128"/>
              </a:defRPr>
            </a:lvl1pPr>
          </a:lstStyle>
          <a:p>
            <a:r>
              <a:rPr lang="en-US" altLang="zh-HK" sz="4800" dirty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HK" altLang="zh-TW" sz="4800" dirty="0">
                <a:latin typeface="標楷體" panose="03000509000000000000" pitchFamily="65" charset="-120"/>
                <a:ea typeface="標楷體" panose="03000509000000000000" pitchFamily="65" charset="-120"/>
              </a:rPr>
              <a:t>上課</a:t>
            </a:r>
            <a:r>
              <a:rPr lang="zh-TW" altLang="zh-TW" sz="4800" dirty="0">
                <a:latin typeface="標楷體" panose="03000509000000000000" pitchFamily="65" charset="-120"/>
                <a:ea typeface="標楷體" panose="03000509000000000000" pitchFamily="65" charset="-120"/>
              </a:rPr>
              <a:t>時可以</a:t>
            </a:r>
            <a:r>
              <a:rPr lang="zh-HK" altLang="zh-TW" sz="4800" dirty="0">
                <a:latin typeface="標楷體" panose="03000509000000000000" pitchFamily="65" charset="-120"/>
                <a:ea typeface="標楷體" panose="03000509000000000000" pitchFamily="65" charset="-120"/>
              </a:rPr>
              <a:t>吃零食</a:t>
            </a:r>
            <a:endParaRPr lang="zh-TW" altLang="zh-TW" sz="4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5" name="文字方塊 4"/>
          <p:cNvSpPr txBox="1"/>
          <p:nvPr/>
        </p:nvSpPr>
        <p:spPr>
          <a:xfrm>
            <a:off x="3052695" y="281660"/>
            <a:ext cx="5992837" cy="1350191"/>
          </a:xfrm>
          <a:prstGeom prst="rect">
            <a:avLst/>
          </a:prstGeom>
          <a:gradFill>
            <a:gsLst>
              <a:gs pos="0">
                <a:srgbClr val="FFFF00"/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 wrap="square" rtlCol="0">
            <a:spAutoFit/>
          </a:bodyPr>
          <a:lstStyle>
            <a:defPPr>
              <a:defRPr lang="zh-TW"/>
            </a:defPPr>
            <a:lvl1pPr>
              <a:defRPr sz="6000" b="1">
                <a:latin typeface="Adobe 楷体 Std R" panose="02020400000000000000" pitchFamily="18" charset="-128"/>
                <a:ea typeface="Adobe 楷体 Std R" panose="02020400000000000000" pitchFamily="18" charset="-128"/>
              </a:defRPr>
            </a:lvl1pPr>
          </a:lstStyle>
          <a:p>
            <a:r>
              <a:rPr lang="zh-HK" altLang="zh-TW" sz="8000" dirty="0">
                <a:latin typeface="標楷體" panose="03000509000000000000" pitchFamily="65" charset="-120"/>
                <a:ea typeface="標楷體" panose="03000509000000000000" pitchFamily="65" charset="-120"/>
              </a:rPr>
              <a:t>守規小天使</a:t>
            </a:r>
            <a:endParaRPr lang="zh-TW" altLang="zh-TW" sz="80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pic>
        <p:nvPicPr>
          <p:cNvPr id="3" name="圖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03061" y="160338"/>
            <a:ext cx="1741164" cy="1741164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9" name="圖片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6475" y="262479"/>
            <a:ext cx="1752562" cy="1752562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026" name="Picture 2" descr="上课吃零食卡通- 搜狗图片搜索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58771" y="1803601"/>
            <a:ext cx="5660797" cy="37738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06489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AutoShape 8" descr="卡通音乐背景矢量图片(图片ID:525731)_-生活用品-矢量素材_ 聚图网JUIMG.COM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>
              <a:solidFill>
                <a:prstClr val="black"/>
              </a:solidFill>
            </a:endParaRPr>
          </a:p>
        </p:txBody>
      </p:sp>
      <p:sp>
        <p:nvSpPr>
          <p:cNvPr id="11" name="文字方塊 10"/>
          <p:cNvSpPr txBox="1"/>
          <p:nvPr/>
        </p:nvSpPr>
        <p:spPr>
          <a:xfrm>
            <a:off x="1395620" y="5896487"/>
            <a:ext cx="10112810" cy="830997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5000"/>
                  <a:lumOff val="95000"/>
                </a:schemeClr>
              </a:gs>
              <a:gs pos="74000">
                <a:schemeClr val="accent6">
                  <a:lumMod val="45000"/>
                  <a:lumOff val="55000"/>
                </a:schemeClr>
              </a:gs>
              <a:gs pos="83000">
                <a:schemeClr val="accent6">
                  <a:lumMod val="45000"/>
                  <a:lumOff val="55000"/>
                </a:schemeClr>
              </a:gs>
              <a:gs pos="100000">
                <a:schemeClr val="accent6">
                  <a:lumMod val="30000"/>
                  <a:lumOff val="70000"/>
                </a:schemeClr>
              </a:gs>
            </a:gsLst>
            <a:lin ang="5400000" scaled="1"/>
            <a:tileRect/>
          </a:gradFill>
        </p:spPr>
        <p:txBody>
          <a:bodyPr wrap="square" rtlCol="0">
            <a:spAutoFit/>
          </a:bodyPr>
          <a:lstStyle>
            <a:defPPr>
              <a:defRPr lang="zh-TW"/>
            </a:defPPr>
            <a:lvl1pPr>
              <a:defRPr sz="6000" b="1">
                <a:latin typeface="Adobe 楷体 Std R" panose="02020400000000000000" pitchFamily="18" charset="-128"/>
                <a:ea typeface="Adobe 楷体 Std R" panose="02020400000000000000" pitchFamily="18" charset="-128"/>
              </a:defRPr>
            </a:lvl1pPr>
          </a:lstStyle>
          <a:p>
            <a:r>
              <a:rPr lang="zh-TW" altLang="zh-TW" sz="4800" dirty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課堂上，同學懂得先舉手，後發言。</a:t>
            </a:r>
          </a:p>
        </p:txBody>
      </p:sp>
      <p:sp>
        <p:nvSpPr>
          <p:cNvPr id="5" name="文字方塊 4"/>
          <p:cNvSpPr txBox="1"/>
          <p:nvPr/>
        </p:nvSpPr>
        <p:spPr>
          <a:xfrm>
            <a:off x="3052695" y="281660"/>
            <a:ext cx="5992837" cy="1350191"/>
          </a:xfrm>
          <a:prstGeom prst="rect">
            <a:avLst/>
          </a:prstGeom>
          <a:gradFill>
            <a:gsLst>
              <a:gs pos="0">
                <a:srgbClr val="FFFF00"/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 wrap="square" rtlCol="0">
            <a:spAutoFit/>
          </a:bodyPr>
          <a:lstStyle>
            <a:defPPr>
              <a:defRPr lang="zh-TW"/>
            </a:defPPr>
            <a:lvl1pPr>
              <a:defRPr sz="6000" b="1">
                <a:latin typeface="Adobe 楷体 Std R" panose="02020400000000000000" pitchFamily="18" charset="-128"/>
                <a:ea typeface="Adobe 楷体 Std R" panose="02020400000000000000" pitchFamily="18" charset="-128"/>
              </a:defRPr>
            </a:lvl1pPr>
          </a:lstStyle>
          <a:p>
            <a:r>
              <a:rPr lang="zh-HK" altLang="zh-TW" sz="8000" dirty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守規小天使</a:t>
            </a:r>
            <a:endParaRPr lang="zh-TW" altLang="zh-TW" sz="8000" dirty="0">
              <a:solidFill>
                <a:prstClr val="black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pic>
        <p:nvPicPr>
          <p:cNvPr id="3" name="圖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17361" y="281659"/>
            <a:ext cx="1579239" cy="1579239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9" name="圖片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04925" y="225387"/>
            <a:ext cx="1716899" cy="1716899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2" name="圖片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92124" y="1860898"/>
            <a:ext cx="4608901" cy="38065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57497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AutoShape 8" descr="卡通音乐背景矢量图片(图片ID:525731)_-生活用品-矢量素材_ 聚图网JUIMG.COM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>
              <a:solidFill>
                <a:prstClr val="black"/>
              </a:solidFill>
            </a:endParaRPr>
          </a:p>
        </p:txBody>
      </p:sp>
      <p:sp>
        <p:nvSpPr>
          <p:cNvPr id="11" name="文字方塊 10"/>
          <p:cNvSpPr txBox="1"/>
          <p:nvPr/>
        </p:nvSpPr>
        <p:spPr>
          <a:xfrm>
            <a:off x="1268726" y="5748915"/>
            <a:ext cx="9226996" cy="830997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5000"/>
                  <a:lumOff val="95000"/>
                </a:schemeClr>
              </a:gs>
              <a:gs pos="74000">
                <a:schemeClr val="accent6">
                  <a:lumMod val="45000"/>
                  <a:lumOff val="55000"/>
                </a:schemeClr>
              </a:gs>
              <a:gs pos="83000">
                <a:schemeClr val="accent6">
                  <a:lumMod val="45000"/>
                  <a:lumOff val="55000"/>
                </a:schemeClr>
              </a:gs>
              <a:gs pos="100000">
                <a:schemeClr val="accent6">
                  <a:lumMod val="30000"/>
                  <a:lumOff val="70000"/>
                </a:schemeClr>
              </a:gs>
            </a:gsLst>
            <a:lin ang="5400000" scaled="1"/>
            <a:tileRect/>
          </a:gradFill>
        </p:spPr>
        <p:txBody>
          <a:bodyPr wrap="square" rtlCol="0">
            <a:spAutoFit/>
          </a:bodyPr>
          <a:lstStyle>
            <a:defPPr>
              <a:defRPr lang="zh-TW"/>
            </a:defPPr>
            <a:lvl1pPr>
              <a:defRPr sz="6000" b="1">
                <a:latin typeface="Adobe 楷体 Std R" panose="02020400000000000000" pitchFamily="18" charset="-128"/>
                <a:ea typeface="Adobe 楷体 Std R" panose="02020400000000000000" pitchFamily="18" charset="-128"/>
              </a:defRPr>
            </a:lvl1pPr>
          </a:lstStyle>
          <a:p>
            <a:r>
              <a:rPr lang="en-US" altLang="zh-TW" sz="4800" dirty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zh-TW" sz="4800" dirty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上課時，同學</a:t>
            </a:r>
            <a:r>
              <a:rPr lang="zh-HK" altLang="zh-TW" sz="4800" dirty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可</a:t>
            </a:r>
            <a:r>
              <a:rPr lang="zh-TW" altLang="zh-TW" sz="4800" dirty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擅自離開座</a:t>
            </a:r>
            <a:r>
              <a:rPr lang="zh-HK" altLang="zh-TW" sz="4800" dirty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位</a:t>
            </a:r>
            <a:r>
              <a:rPr lang="zh-TW" altLang="zh-TW" sz="4800" dirty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</a:p>
        </p:txBody>
      </p:sp>
      <p:sp>
        <p:nvSpPr>
          <p:cNvPr id="5" name="文字方塊 4"/>
          <p:cNvSpPr txBox="1"/>
          <p:nvPr/>
        </p:nvSpPr>
        <p:spPr>
          <a:xfrm>
            <a:off x="3052695" y="281660"/>
            <a:ext cx="5992837" cy="1350191"/>
          </a:xfrm>
          <a:prstGeom prst="rect">
            <a:avLst/>
          </a:prstGeom>
          <a:gradFill>
            <a:gsLst>
              <a:gs pos="0">
                <a:srgbClr val="FFFF00"/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 wrap="square" rtlCol="0">
            <a:spAutoFit/>
          </a:bodyPr>
          <a:lstStyle>
            <a:defPPr>
              <a:defRPr lang="zh-TW"/>
            </a:defPPr>
            <a:lvl1pPr>
              <a:defRPr sz="6000" b="1">
                <a:latin typeface="Adobe 楷体 Std R" panose="02020400000000000000" pitchFamily="18" charset="-128"/>
                <a:ea typeface="Adobe 楷体 Std R" panose="02020400000000000000" pitchFamily="18" charset="-128"/>
              </a:defRPr>
            </a:lvl1pPr>
          </a:lstStyle>
          <a:p>
            <a:r>
              <a:rPr lang="zh-HK" altLang="zh-TW" sz="8000" dirty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守規小天使</a:t>
            </a:r>
            <a:endParaRPr lang="zh-TW" altLang="zh-TW" sz="8000" dirty="0">
              <a:solidFill>
                <a:prstClr val="black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pic>
        <p:nvPicPr>
          <p:cNvPr id="3" name="圖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07836" y="182508"/>
            <a:ext cx="1589142" cy="1589142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9" name="圖片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81125" y="225387"/>
            <a:ext cx="1640699" cy="1640699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2" name="圖片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00286" y="1925622"/>
            <a:ext cx="7434263" cy="37288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15990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6">
                <a:lumMod val="5000"/>
                <a:lumOff val="95000"/>
              </a:schemeClr>
            </a:gs>
            <a:gs pos="74000">
              <a:schemeClr val="accent6">
                <a:lumMod val="45000"/>
                <a:lumOff val="55000"/>
              </a:schemeClr>
            </a:gs>
            <a:gs pos="83000">
              <a:schemeClr val="accent6">
                <a:lumMod val="45000"/>
                <a:lumOff val="55000"/>
              </a:schemeClr>
            </a:gs>
            <a:gs pos="100000">
              <a:schemeClr val="accent6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AutoShape 8" descr="卡通音乐背景矢量图片(图片ID:525731)_-生活用品-矢量素材_ 聚图网JUIMG.COM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>
              <a:solidFill>
                <a:prstClr val="black"/>
              </a:solidFill>
            </a:endParaRPr>
          </a:p>
        </p:txBody>
      </p:sp>
      <p:sp>
        <p:nvSpPr>
          <p:cNvPr id="11" name="文字方塊 10"/>
          <p:cNvSpPr txBox="1"/>
          <p:nvPr/>
        </p:nvSpPr>
        <p:spPr>
          <a:xfrm>
            <a:off x="949911" y="5686343"/>
            <a:ext cx="10855324" cy="830997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5000"/>
                  <a:lumOff val="95000"/>
                </a:schemeClr>
              </a:gs>
              <a:gs pos="74000">
                <a:schemeClr val="accent6">
                  <a:lumMod val="45000"/>
                  <a:lumOff val="55000"/>
                </a:schemeClr>
              </a:gs>
              <a:gs pos="83000">
                <a:schemeClr val="accent6">
                  <a:lumMod val="45000"/>
                  <a:lumOff val="55000"/>
                </a:schemeClr>
              </a:gs>
              <a:gs pos="100000">
                <a:schemeClr val="accent6">
                  <a:lumMod val="30000"/>
                  <a:lumOff val="70000"/>
                </a:schemeClr>
              </a:gs>
            </a:gsLst>
            <a:lin ang="5400000" scaled="1"/>
            <a:tileRect/>
          </a:gradFill>
        </p:spPr>
        <p:txBody>
          <a:bodyPr wrap="square" rtlCol="0">
            <a:spAutoFit/>
          </a:bodyPr>
          <a:lstStyle>
            <a:defPPr>
              <a:defRPr lang="zh-TW"/>
            </a:defPPr>
            <a:lvl1pPr>
              <a:defRPr sz="6000" b="1">
                <a:latin typeface="Adobe 楷体 Std R" panose="02020400000000000000" pitchFamily="18" charset="-128"/>
                <a:ea typeface="Adobe 楷体 Std R" panose="02020400000000000000" pitchFamily="18" charset="-128"/>
              </a:defRPr>
            </a:lvl1pPr>
          </a:lstStyle>
          <a:p>
            <a:r>
              <a:rPr lang="zh-TW" altLang="zh-TW" sz="4800" dirty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同學們用完洗手間，懂得自行沖廁。</a:t>
            </a:r>
          </a:p>
        </p:txBody>
      </p:sp>
      <p:sp>
        <p:nvSpPr>
          <p:cNvPr id="6" name="文字方塊 5"/>
          <p:cNvSpPr txBox="1"/>
          <p:nvPr/>
        </p:nvSpPr>
        <p:spPr>
          <a:xfrm>
            <a:off x="3052695" y="281660"/>
            <a:ext cx="5992837" cy="1350191"/>
          </a:xfrm>
          <a:prstGeom prst="rect">
            <a:avLst/>
          </a:prstGeom>
          <a:gradFill>
            <a:gsLst>
              <a:gs pos="0">
                <a:srgbClr val="FFFF00"/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 wrap="square" rtlCol="0">
            <a:spAutoFit/>
          </a:bodyPr>
          <a:lstStyle>
            <a:defPPr>
              <a:defRPr lang="zh-TW"/>
            </a:defPPr>
            <a:lvl1pPr>
              <a:defRPr sz="6000" b="1">
                <a:latin typeface="Adobe 楷体 Std R" panose="02020400000000000000" pitchFamily="18" charset="-128"/>
                <a:ea typeface="Adobe 楷体 Std R" panose="02020400000000000000" pitchFamily="18" charset="-128"/>
              </a:defRPr>
            </a:lvl1pPr>
          </a:lstStyle>
          <a:p>
            <a:r>
              <a:rPr lang="zh-HK" altLang="zh-TW" sz="8000" dirty="0">
                <a:latin typeface="標楷體" panose="03000509000000000000" pitchFamily="65" charset="-120"/>
                <a:ea typeface="標楷體" panose="03000509000000000000" pitchFamily="65" charset="-120"/>
              </a:rPr>
              <a:t>守規小天使</a:t>
            </a:r>
            <a:endParaRPr lang="zh-TW" altLang="zh-TW" sz="80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pic>
        <p:nvPicPr>
          <p:cNvPr id="7" name="圖片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81447" y="160338"/>
            <a:ext cx="1684014" cy="1684014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8" name="圖片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23681" y="281659"/>
            <a:ext cx="1793099" cy="1793099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3" name="圖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28987" y="2035739"/>
            <a:ext cx="3090987" cy="3438103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7825479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AutoShape 8" descr="卡通音乐背景矢量图片(图片ID:525731)_-生活用品-矢量素材_ 聚图网JUIMG.COM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>
              <a:solidFill>
                <a:prstClr val="black"/>
              </a:solidFill>
            </a:endParaRPr>
          </a:p>
        </p:txBody>
      </p:sp>
      <p:sp>
        <p:nvSpPr>
          <p:cNvPr id="11" name="文字方塊 10"/>
          <p:cNvSpPr txBox="1"/>
          <p:nvPr/>
        </p:nvSpPr>
        <p:spPr>
          <a:xfrm>
            <a:off x="1727279" y="5541632"/>
            <a:ext cx="8727362" cy="830997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5000"/>
                  <a:lumOff val="95000"/>
                </a:schemeClr>
              </a:gs>
              <a:gs pos="74000">
                <a:schemeClr val="accent6">
                  <a:lumMod val="45000"/>
                  <a:lumOff val="55000"/>
                </a:schemeClr>
              </a:gs>
              <a:gs pos="83000">
                <a:schemeClr val="accent6">
                  <a:lumMod val="45000"/>
                  <a:lumOff val="55000"/>
                </a:schemeClr>
              </a:gs>
              <a:gs pos="100000">
                <a:schemeClr val="accent6">
                  <a:lumMod val="30000"/>
                  <a:lumOff val="70000"/>
                </a:schemeClr>
              </a:gs>
            </a:gsLst>
            <a:lin ang="5400000" scaled="1"/>
            <a:tileRect/>
          </a:gradFill>
        </p:spPr>
        <p:txBody>
          <a:bodyPr wrap="square" rtlCol="0">
            <a:spAutoFit/>
          </a:bodyPr>
          <a:lstStyle>
            <a:defPPr>
              <a:defRPr lang="zh-TW"/>
            </a:defPPr>
            <a:lvl1pPr>
              <a:defRPr sz="6000" b="1">
                <a:latin typeface="Adobe 楷体 Std R" panose="02020400000000000000" pitchFamily="18" charset="-128"/>
                <a:ea typeface="Adobe 楷体 Std R" panose="02020400000000000000" pitchFamily="18" charset="-128"/>
              </a:defRPr>
            </a:lvl1pPr>
          </a:lstStyle>
          <a:p>
            <a:r>
              <a:rPr lang="zh-TW" altLang="zh-TW" sz="4800" dirty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上課時，可以隨便跟同學聊天。</a:t>
            </a:r>
          </a:p>
        </p:txBody>
      </p:sp>
      <p:sp>
        <p:nvSpPr>
          <p:cNvPr id="6" name="文字方塊 5"/>
          <p:cNvSpPr txBox="1"/>
          <p:nvPr/>
        </p:nvSpPr>
        <p:spPr>
          <a:xfrm>
            <a:off x="3052695" y="281660"/>
            <a:ext cx="5992837" cy="1350191"/>
          </a:xfrm>
          <a:prstGeom prst="rect">
            <a:avLst/>
          </a:prstGeom>
          <a:gradFill>
            <a:gsLst>
              <a:gs pos="0">
                <a:srgbClr val="FFFF00"/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 wrap="square" rtlCol="0">
            <a:spAutoFit/>
          </a:bodyPr>
          <a:lstStyle>
            <a:defPPr>
              <a:defRPr lang="zh-TW"/>
            </a:defPPr>
            <a:lvl1pPr>
              <a:defRPr sz="6000" b="1">
                <a:latin typeface="Adobe 楷体 Std R" panose="02020400000000000000" pitchFamily="18" charset="-128"/>
                <a:ea typeface="Adobe 楷体 Std R" panose="02020400000000000000" pitchFamily="18" charset="-128"/>
              </a:defRPr>
            </a:lvl1pPr>
          </a:lstStyle>
          <a:p>
            <a:r>
              <a:rPr lang="zh-HK" altLang="zh-TW" sz="8000" dirty="0">
                <a:latin typeface="標楷體" panose="03000509000000000000" pitchFamily="65" charset="-120"/>
                <a:ea typeface="標楷體" panose="03000509000000000000" pitchFamily="65" charset="-120"/>
              </a:rPr>
              <a:t>守規小天使</a:t>
            </a:r>
            <a:endParaRPr lang="zh-TW" altLang="zh-TW" sz="80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pic>
        <p:nvPicPr>
          <p:cNvPr id="8" name="圖片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08861" y="225387"/>
            <a:ext cx="1812963" cy="1812963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9" name="圖片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95479" y="191989"/>
            <a:ext cx="1810672" cy="1810672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2050" name="Picture 2" descr="开学一周了，孩子上课还是无精打采、瞌睡连连，怎么办？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94050" y="1934150"/>
            <a:ext cx="5359400" cy="3305183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745170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AutoShape 8" descr="卡通音乐背景矢量图片(图片ID:525731)_-生活用品-矢量素材_ 聚图网JUIMG.COM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>
              <a:solidFill>
                <a:prstClr val="black"/>
              </a:solidFill>
            </a:endParaRPr>
          </a:p>
        </p:txBody>
      </p:sp>
      <p:sp>
        <p:nvSpPr>
          <p:cNvPr id="11" name="文字方塊 10"/>
          <p:cNvSpPr txBox="1"/>
          <p:nvPr/>
        </p:nvSpPr>
        <p:spPr>
          <a:xfrm>
            <a:off x="1610787" y="5762542"/>
            <a:ext cx="9363759" cy="851617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5000"/>
                  <a:lumOff val="95000"/>
                </a:schemeClr>
              </a:gs>
              <a:gs pos="74000">
                <a:schemeClr val="accent6">
                  <a:lumMod val="45000"/>
                  <a:lumOff val="55000"/>
                </a:schemeClr>
              </a:gs>
              <a:gs pos="83000">
                <a:schemeClr val="accent6">
                  <a:lumMod val="45000"/>
                  <a:lumOff val="55000"/>
                </a:schemeClr>
              </a:gs>
              <a:gs pos="100000">
                <a:schemeClr val="accent6">
                  <a:lumMod val="30000"/>
                  <a:lumOff val="70000"/>
                </a:schemeClr>
              </a:gs>
            </a:gsLst>
            <a:lin ang="5400000" scaled="1"/>
            <a:tileRect/>
          </a:gradFill>
        </p:spPr>
        <p:txBody>
          <a:bodyPr wrap="square" rtlCol="0">
            <a:spAutoFit/>
          </a:bodyPr>
          <a:lstStyle>
            <a:defPPr>
              <a:defRPr lang="zh-TW"/>
            </a:defPPr>
            <a:lvl1pPr>
              <a:defRPr sz="6000" b="1">
                <a:latin typeface="Adobe 楷体 Std R" panose="02020400000000000000" pitchFamily="18" charset="-128"/>
                <a:ea typeface="Adobe 楷体 Std R" panose="02020400000000000000" pitchFamily="18" charset="-128"/>
              </a:defRPr>
            </a:lvl1pPr>
          </a:lstStyle>
          <a:p>
            <a:r>
              <a:rPr lang="zh-TW" altLang="zh-TW" sz="4800" dirty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小息時，同學們可以在走廊奔跑。</a:t>
            </a:r>
          </a:p>
        </p:txBody>
      </p:sp>
      <p:sp>
        <p:nvSpPr>
          <p:cNvPr id="6" name="文字方塊 5"/>
          <p:cNvSpPr txBox="1"/>
          <p:nvPr/>
        </p:nvSpPr>
        <p:spPr>
          <a:xfrm>
            <a:off x="3052695" y="281660"/>
            <a:ext cx="5992837" cy="1350191"/>
          </a:xfrm>
          <a:prstGeom prst="rect">
            <a:avLst/>
          </a:prstGeom>
          <a:gradFill>
            <a:gsLst>
              <a:gs pos="0">
                <a:srgbClr val="FFFF00"/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 wrap="square" rtlCol="0">
            <a:spAutoFit/>
          </a:bodyPr>
          <a:lstStyle>
            <a:defPPr>
              <a:defRPr lang="zh-TW"/>
            </a:defPPr>
            <a:lvl1pPr>
              <a:defRPr sz="6000" b="1">
                <a:latin typeface="Adobe 楷体 Std R" panose="02020400000000000000" pitchFamily="18" charset="-128"/>
                <a:ea typeface="Adobe 楷体 Std R" panose="02020400000000000000" pitchFamily="18" charset="-128"/>
              </a:defRPr>
            </a:lvl1pPr>
          </a:lstStyle>
          <a:p>
            <a:r>
              <a:rPr lang="zh-HK" altLang="zh-TW" sz="8000" dirty="0">
                <a:latin typeface="標楷體" panose="03000509000000000000" pitchFamily="65" charset="-120"/>
                <a:ea typeface="標楷體" panose="03000509000000000000" pitchFamily="65" charset="-120"/>
              </a:rPr>
              <a:t>守規小天使</a:t>
            </a:r>
            <a:endParaRPr lang="zh-TW" altLang="zh-TW" sz="80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pic>
        <p:nvPicPr>
          <p:cNvPr id="9" name="圖片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23681" y="281659"/>
            <a:ext cx="1793099" cy="1793099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2" name="圖片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81447" y="281658"/>
            <a:ext cx="1793099" cy="1793099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3074" name="Picture 2" descr="小学生课间奔跑致伤，学校也要担责！原因是......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6780" y="1856716"/>
            <a:ext cx="5961067" cy="3680961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30532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AutoShape 8" descr="卡通音乐背景矢量图片(图片ID:525731)_-生活用品-矢量素材_ 聚图网JUIMG.COM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>
              <a:solidFill>
                <a:prstClr val="black"/>
              </a:solidFill>
            </a:endParaRPr>
          </a:p>
        </p:txBody>
      </p:sp>
      <p:sp>
        <p:nvSpPr>
          <p:cNvPr id="9" name="文字方塊 8"/>
          <p:cNvSpPr txBox="1"/>
          <p:nvPr/>
        </p:nvSpPr>
        <p:spPr>
          <a:xfrm>
            <a:off x="460375" y="817309"/>
            <a:ext cx="10855324" cy="3046988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</p:spPr>
        <p:txBody>
          <a:bodyPr wrap="square" rtlCol="0">
            <a:spAutoFit/>
          </a:bodyPr>
          <a:lstStyle>
            <a:defPPr>
              <a:defRPr lang="zh-TW"/>
            </a:defPPr>
            <a:lvl1pPr>
              <a:defRPr sz="6000" b="1">
                <a:latin typeface="Adobe 楷体 Std R" panose="02020400000000000000" pitchFamily="18" charset="-128"/>
                <a:ea typeface="Adobe 楷体 Std R" panose="02020400000000000000" pitchFamily="18" charset="-128"/>
              </a:defRPr>
            </a:lvl1pPr>
          </a:lstStyle>
          <a:p>
            <a:r>
              <a:rPr lang="zh-TW" altLang="en-US" sz="4800" dirty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小結</a:t>
            </a:r>
            <a:r>
              <a:rPr lang="en-US" altLang="zh-TW" sz="4800" dirty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: </a:t>
            </a:r>
            <a:r>
              <a:rPr lang="zh-TW" altLang="en-US" sz="4800" dirty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同學們都能夠正確地回答以上的問題，你們的表現都很棒</a:t>
            </a:r>
            <a:r>
              <a:rPr lang="en-US" altLang="zh-TW" sz="4800" dirty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! </a:t>
            </a:r>
            <a:r>
              <a:rPr lang="zh-TW" altLang="en-US" sz="4800" dirty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希望你們繼續努力，遵守課室規則及學校規則。盼望你們能成為一個品學兼優的好學生。</a:t>
            </a:r>
            <a:endParaRPr lang="zh-TW" altLang="zh-TW" sz="4800" dirty="0">
              <a:solidFill>
                <a:prstClr val="black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pic>
        <p:nvPicPr>
          <p:cNvPr id="4100" name="Picture 4" descr="Emoticon cute love heart cartoon character icon Vector Image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0" b="78788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b="19699"/>
          <a:stretch/>
        </p:blipFill>
        <p:spPr bwMode="auto">
          <a:xfrm>
            <a:off x="8160092" y="4072060"/>
            <a:ext cx="1819275" cy="20192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4" descr="Emoticon cute love heart cartoon character icon Vector Image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0" b="78788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b="19699"/>
          <a:stretch/>
        </p:blipFill>
        <p:spPr bwMode="auto">
          <a:xfrm>
            <a:off x="9623132" y="3706300"/>
            <a:ext cx="1819275" cy="20192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4" descr="Emoticon cute love heart cartoon character icon Vector Image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0" b="78788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b="19699"/>
          <a:stretch/>
        </p:blipFill>
        <p:spPr bwMode="auto">
          <a:xfrm>
            <a:off x="10774067" y="3396810"/>
            <a:ext cx="1336680" cy="14836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239162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AutoShape 8" descr="卡通音乐背景矢量图片(图片ID:525731)_-生活用品-矢量素材_ 聚图网JUIMG.COM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>
              <a:solidFill>
                <a:prstClr val="black"/>
              </a:solidFill>
            </a:endParaRPr>
          </a:p>
        </p:txBody>
      </p:sp>
      <p:sp>
        <p:nvSpPr>
          <p:cNvPr id="4" name="文字方塊 3"/>
          <p:cNvSpPr txBox="1"/>
          <p:nvPr/>
        </p:nvSpPr>
        <p:spPr>
          <a:xfrm>
            <a:off x="2820571" y="374325"/>
            <a:ext cx="6358596" cy="1938992"/>
          </a:xfrm>
          <a:prstGeom prst="rect">
            <a:avLst/>
          </a:prstGeom>
          <a:gradFill>
            <a:gsLst>
              <a:gs pos="100000">
                <a:schemeClr val="bg1"/>
              </a:gs>
              <a:gs pos="0">
                <a:srgbClr val="FF33CC"/>
              </a:gs>
              <a:gs pos="0">
                <a:srgbClr val="FFFF00"/>
              </a:gs>
              <a:gs pos="100000">
                <a:schemeClr val="accent5">
                  <a:lumMod val="45000"/>
                  <a:lumOff val="55000"/>
                </a:schemeClr>
              </a:gs>
              <a:gs pos="100000">
                <a:schemeClr val="accent5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 wrap="square" rtlCol="0">
            <a:spAutoFit/>
          </a:bodyPr>
          <a:lstStyle>
            <a:defPPr>
              <a:defRPr lang="zh-TW"/>
            </a:defPPr>
            <a:lvl1pPr>
              <a:defRPr sz="6000" b="1">
                <a:latin typeface="Adobe 楷体 Std R" panose="02020400000000000000" pitchFamily="18" charset="-128"/>
                <a:ea typeface="Adobe 楷体 Std R" panose="02020400000000000000" pitchFamily="18" charset="-128"/>
              </a:defRPr>
            </a:lvl1pPr>
          </a:lstStyle>
          <a:p>
            <a:r>
              <a:rPr lang="en-US" altLang="zh-HK" dirty="0">
                <a:latin typeface="標楷體" panose="03000509000000000000" pitchFamily="65" charset="-120"/>
                <a:ea typeface="標楷體" panose="03000509000000000000" pitchFamily="65" charset="-120"/>
              </a:rPr>
              <a:t>  </a:t>
            </a:r>
            <a:r>
              <a:rPr lang="zh-HK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品德故事欣賞 </a:t>
            </a:r>
            <a:endParaRPr lang="en-US" altLang="zh-HK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HK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《</a:t>
            </a:r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我會遵守規則</a:t>
            </a:r>
            <a:r>
              <a:rPr lang="zh-HK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》</a:t>
            </a:r>
            <a:endParaRPr lang="zh-TW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pic>
        <p:nvPicPr>
          <p:cNvPr id="3074" name="Picture 2" descr="Page 2 - Cartoon Film Heart High Resolution Stock Photography and Images -  Alamy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775"/>
          <a:stretch/>
        </p:blipFill>
        <p:spPr bwMode="auto">
          <a:xfrm>
            <a:off x="8609427" y="4392966"/>
            <a:ext cx="3348585" cy="22056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文字方塊 6"/>
          <p:cNvSpPr txBox="1"/>
          <p:nvPr/>
        </p:nvSpPr>
        <p:spPr>
          <a:xfrm>
            <a:off x="1758460" y="2629866"/>
            <a:ext cx="8482817" cy="1446550"/>
          </a:xfrm>
          <a:prstGeom prst="rect">
            <a:avLst/>
          </a:prstGeom>
          <a:gradFill flip="none" rotWithShape="1">
            <a:gsLst>
              <a:gs pos="0">
                <a:srgbClr val="66FF66"/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  <a:tileRect/>
          </a:gradFill>
        </p:spPr>
        <p:txBody>
          <a:bodyPr wrap="square" rtlCol="0">
            <a:spAutoFit/>
          </a:bodyPr>
          <a:lstStyle>
            <a:defPPr>
              <a:defRPr lang="zh-TW"/>
            </a:defPPr>
            <a:lvl1pPr>
              <a:defRPr sz="6000" b="1">
                <a:latin typeface="Adobe 楷体 Std R" panose="02020400000000000000" pitchFamily="18" charset="-128"/>
                <a:ea typeface="Adobe 楷体 Std R" panose="02020400000000000000" pitchFamily="18" charset="-128"/>
              </a:defRPr>
            </a:lvl1pPr>
          </a:lstStyle>
          <a:p>
            <a:r>
              <a:rPr lang="en-US" altLang="zh-HK" sz="4400" dirty="0"/>
              <a:t>https://www.youtube.com/watch?v=5QOWwA9yxQA&amp;t=122s</a:t>
            </a:r>
            <a:endParaRPr lang="zh-TW" altLang="zh-TW" sz="4400" dirty="0"/>
          </a:p>
        </p:txBody>
      </p:sp>
    </p:spTree>
    <p:extLst>
      <p:ext uri="{BB962C8B-B14F-4D97-AF65-F5344CB8AC3E}">
        <p14:creationId xmlns:p14="http://schemas.microsoft.com/office/powerpoint/2010/main" val="1746405525"/>
      </p:ext>
    </p:extLst>
  </p:cSld>
  <p:clrMapOvr>
    <a:masterClrMapping/>
  </p:clrMapOvr>
</p:sld>
</file>

<file path=ppt/theme/theme1.xml><?xml version="1.0" encoding="utf-8"?>
<a:theme xmlns:a="http://schemas.openxmlformats.org/drawingml/2006/main" name="多面向">
  <a:themeElements>
    <a:clrScheme name="多面向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多面向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多面向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584</TotalTime>
  <Words>589</Words>
  <Application>Microsoft Office PowerPoint</Application>
  <PresentationFormat>Widescreen</PresentationFormat>
  <Paragraphs>49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5" baseType="lpstr">
      <vt:lpstr>Adobe 楷体 Std R</vt:lpstr>
      <vt:lpstr>ＤＦ中太楷書体</vt:lpstr>
      <vt:lpstr>標楷體</vt:lpstr>
      <vt:lpstr>Arial</vt:lpstr>
      <vt:lpstr>Trebuchet MS</vt:lpstr>
      <vt:lpstr>Wingdings 3</vt:lpstr>
      <vt:lpstr>多面向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簡報</dc:title>
  <dc:creator>曾珍娣</dc:creator>
  <cp:lastModifiedBy>Au Ka Heng</cp:lastModifiedBy>
  <cp:revision>65</cp:revision>
  <dcterms:created xsi:type="dcterms:W3CDTF">2020-05-29T06:20:30Z</dcterms:created>
  <dcterms:modified xsi:type="dcterms:W3CDTF">2022-06-14T09:35:28Z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