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84" r:id="rId1"/>
  </p:sldMasterIdLst>
  <p:sldIdLst>
    <p:sldId id="256" r:id="rId2"/>
    <p:sldId id="289" r:id="rId3"/>
    <p:sldId id="329" r:id="rId4"/>
    <p:sldId id="319" r:id="rId5"/>
    <p:sldId id="320" r:id="rId6"/>
    <p:sldId id="321" r:id="rId7"/>
    <p:sldId id="330" r:id="rId8"/>
    <p:sldId id="322" r:id="rId9"/>
    <p:sldId id="324" r:id="rId10"/>
    <p:sldId id="325" r:id="rId11"/>
    <p:sldId id="331" r:id="rId12"/>
    <p:sldId id="327" r:id="rId13"/>
    <p:sldId id="332" r:id="rId14"/>
    <p:sldId id="317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66FF66"/>
    <a:srgbClr val="333399"/>
    <a:srgbClr val="990099"/>
    <a:srgbClr val="FF6600"/>
    <a:srgbClr val="009900"/>
    <a:srgbClr val="800080"/>
    <a:srgbClr val="3333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2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30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3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9019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4175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710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879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074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43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686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401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199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23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618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960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251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64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97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5" r:id="rId1"/>
    <p:sldLayoutId id="2147485086" r:id="rId2"/>
    <p:sldLayoutId id="2147485087" r:id="rId3"/>
    <p:sldLayoutId id="2147485088" r:id="rId4"/>
    <p:sldLayoutId id="2147485089" r:id="rId5"/>
    <p:sldLayoutId id="2147485090" r:id="rId6"/>
    <p:sldLayoutId id="2147485091" r:id="rId7"/>
    <p:sldLayoutId id="2147485092" r:id="rId8"/>
    <p:sldLayoutId id="2147485093" r:id="rId9"/>
    <p:sldLayoutId id="2147485094" r:id="rId10"/>
    <p:sldLayoutId id="2147485095" r:id="rId11"/>
    <p:sldLayoutId id="2147485096" r:id="rId12"/>
    <p:sldLayoutId id="2147485097" r:id="rId13"/>
    <p:sldLayoutId id="2147485098" r:id="rId14"/>
    <p:sldLayoutId id="2147485099" r:id="rId15"/>
    <p:sldLayoutId id="21474851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7" Type="http://schemas.microsoft.com/office/2007/relationships/hdphoto" Target="../media/hdphoto9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microsoft.com/office/2007/relationships/hdphoto" Target="../media/hdphoto8.wdp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Y6Qp6sFSN3U" TargetMode="Externa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2470450" y="158314"/>
            <a:ext cx="6375987" cy="10156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常守規 不吃虧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940191" y="1268278"/>
            <a:ext cx="106947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5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遵守規則</a:t>
            </a:r>
            <a:r>
              <a:rPr lang="zh-TW" altLang="zh-TW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成習慣  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良好品德</a:t>
            </a:r>
            <a:r>
              <a:rPr lang="zh-TW" altLang="zh-TW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人人讚</a:t>
            </a:r>
            <a:endParaRPr lang="zh-TW" altLang="en-US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65491" y="2017097"/>
            <a:ext cx="1155700" cy="1313898"/>
            <a:chOff x="1206500" y="1369983"/>
            <a:chExt cx="1155700" cy="1313898"/>
          </a:xfrm>
        </p:grpSpPr>
        <p:sp>
          <p:nvSpPr>
            <p:cNvPr id="3" name="心形 2"/>
            <p:cNvSpPr/>
            <p:nvPr/>
          </p:nvSpPr>
          <p:spPr>
            <a:xfrm>
              <a:off x="1206500" y="1369983"/>
              <a:ext cx="914400" cy="1068417"/>
            </a:xfrm>
            <a:prstGeom prst="hear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心形 9"/>
            <p:cNvSpPr/>
            <p:nvPr/>
          </p:nvSpPr>
          <p:spPr>
            <a:xfrm>
              <a:off x="1844274" y="1981200"/>
              <a:ext cx="517926" cy="702681"/>
            </a:xfrm>
            <a:prstGeom prst="hear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26" name="Picture 2" descr="Cartoon Happy Kids Playing Together. Stock Vector - Illustration of girl,  graphic: 1372837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426" y="2322410"/>
            <a:ext cx="7146388" cy="453559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117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935458" y="160338"/>
            <a:ext cx="6799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Kahoot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</a:t>
            </a:r>
          </a:p>
        </p:txBody>
      </p:sp>
      <p:sp>
        <p:nvSpPr>
          <p:cNvPr id="2" name="矩形 1"/>
          <p:cNvSpPr/>
          <p:nvPr/>
        </p:nvSpPr>
        <p:spPr>
          <a:xfrm>
            <a:off x="460375" y="1531428"/>
            <a:ext cx="114971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>
              <a:buAutoNum type="arabicParenBoth"/>
            </a:pP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當我們在公眾泳池游泳時，我會先做</a:t>
            </a:r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甚麼，然後才到泳池游泳</a:t>
            </a:r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4800" dirty="0">
              <a:solidFill>
                <a:srgbClr val="80008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8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(2) </a:t>
            </a:r>
            <a:r>
              <a:rPr lang="zh-TW" altLang="en-US" sz="48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在公園內，我們看到美麗的花朵，可</a:t>
            </a:r>
            <a:endParaRPr lang="en-US" altLang="zh-TW" sz="4800" dirty="0">
              <a:solidFill>
                <a:srgbClr val="0099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8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8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以隨意摘下來帶回家，你認為對嗎</a:t>
            </a:r>
            <a:r>
              <a:rPr lang="en-US" altLang="zh-TW" sz="48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48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(3) </a:t>
            </a:r>
            <a:r>
              <a:rPr lang="zh-TW" altLang="en-US" sz="48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當我們在街上撿到錢包時，我們可以</a:t>
            </a:r>
            <a:endParaRPr lang="en-US" altLang="zh-TW" sz="4800" dirty="0">
              <a:solidFill>
                <a:srgbClr val="80008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8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8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把它據為己有，你認為對嗎</a:t>
            </a:r>
            <a:r>
              <a:rPr lang="en-US" altLang="zh-TW" sz="48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082092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809263" y="160338"/>
            <a:ext cx="6799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Kahoot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</a:t>
            </a:r>
          </a:p>
        </p:txBody>
      </p:sp>
      <p:sp>
        <p:nvSpPr>
          <p:cNvPr id="2" name="矩形 1"/>
          <p:cNvSpPr/>
          <p:nvPr/>
        </p:nvSpPr>
        <p:spPr>
          <a:xfrm>
            <a:off x="460375" y="1524453"/>
            <a:ext cx="114971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(4) 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我們乘坐公共汽車的時候，我們要讓</a:t>
            </a:r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座給有需要的人士，你認為是良好的</a:t>
            </a:r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行為嗎</a:t>
            </a:r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8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(5) </a:t>
            </a:r>
            <a:r>
              <a:rPr lang="zh-TW" altLang="en-US" sz="48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當我們使用公廁時，可以在廁所的門</a:t>
            </a:r>
            <a:endParaRPr lang="en-US" altLang="zh-TW" sz="4800" dirty="0">
              <a:solidFill>
                <a:srgbClr val="0099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8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8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上隨意塗鴉，這行為對不對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4842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249702" y="-29515"/>
            <a:ext cx="2157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zh-TW" sz="54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總結</a:t>
            </a:r>
            <a:r>
              <a:rPr lang="en-US" altLang="zh-HK" sz="54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sz="5400" dirty="0">
              <a:solidFill>
                <a:srgbClr val="0099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4435" y="853352"/>
            <a:ext cx="11827565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有人認為要做到自律守規很容易，但也有人覺得很難。何謂自律守規呢？ 自律就是約束自己，守規就是遵守規則。我們不但要在學校守規，在家中、社會和其他地方也要守規。總之，我們無論在哪裏，都要自律守規。在學校，我們要遵守校規，努力讀書，尊敬師長和愛護同學，這樣才是一個好學生；在家中，我們要孝順父母，照顧弟妹，還要保持身體健康，免得父母憂心；在社會，我們要奉</a:t>
            </a:r>
            <a:endParaRPr lang="en-US" altLang="zh-TW" sz="4000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公守法，不要偷盜和破壞公物。</a:t>
            </a:r>
            <a:r>
              <a:rPr lang="en-US" altLang="zh-TW" sz="4000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4000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400" dirty="0">
              <a:solidFill>
                <a:prstClr val="black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29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62784" y="5160708"/>
            <a:ext cx="1129471" cy="169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31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368971" y="333415"/>
            <a:ext cx="2157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zh-TW" sz="54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總結</a:t>
            </a:r>
            <a:r>
              <a:rPr lang="en-US" altLang="zh-HK" sz="54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sz="5400" dirty="0">
              <a:solidFill>
                <a:srgbClr val="0099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7975" y="1429822"/>
            <a:ext cx="1182756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這樣才是一個自律守規的好孩子。一個人的成績好、運動又優秀，但品行欠佳。這都不會受到別人的欣賞及尊重。所以我們必須自律守規，將來才會有卓越的成就。</a:t>
            </a:r>
            <a:endParaRPr lang="zh-TW" altLang="en-US" sz="4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400" dirty="0">
              <a:solidFill>
                <a:prstClr val="black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29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59140" y="3908356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032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148498" y="335013"/>
            <a:ext cx="3637008" cy="1015663"/>
          </a:xfrm>
          <a:prstGeom prst="rect">
            <a:avLst/>
          </a:prstGeom>
          <a:gradFill flip="none" rotWithShape="1">
            <a:gsLst>
              <a:gs pos="91500">
                <a:srgbClr val="D3EFD7"/>
              </a:gs>
              <a:gs pos="100000">
                <a:schemeClr val="bg1"/>
              </a:gs>
              <a:gs pos="100000">
                <a:srgbClr val="FF33CC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HK" altLang="zh-TW" dirty="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延伸活動</a:t>
            </a:r>
            <a:r>
              <a:rPr lang="en-US" altLang="zh-HK" dirty="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zh-TW" dirty="0">
              <a:solidFill>
                <a:srgbClr val="FF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736746" y="1772707"/>
            <a:ext cx="3637008" cy="1015663"/>
          </a:xfrm>
          <a:prstGeom prst="rect">
            <a:avLst/>
          </a:prstGeom>
          <a:gradFill flip="none" rotWithShape="1">
            <a:gsLst>
              <a:gs pos="91500">
                <a:srgbClr val="D3EFD7"/>
              </a:gs>
              <a:gs pos="100000">
                <a:schemeClr val="bg1"/>
              </a:gs>
              <a:gs pos="100000">
                <a:srgbClr val="FF33CC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做工作紙</a:t>
            </a:r>
            <a:endParaRPr lang="zh-TW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42" name="Picture 2" descr="What is a Worksheet? - Answered - Twinkl Teaching Wiki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46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620" y="3251531"/>
            <a:ext cx="4305007" cy="321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25365" y="3439562"/>
            <a:ext cx="4089677" cy="3024168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89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04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525771" y="210165"/>
            <a:ext cx="5093252" cy="1938992"/>
          </a:xfrm>
          <a:prstGeom prst="rec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兒歌欣賞</a:t>
            </a:r>
            <a:endParaRPr lang="en-US" altLang="zh-HK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HK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排隊兒歌</a:t>
            </a:r>
            <a:r>
              <a:rPr lang="zh-HK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30" name="Picture 6" descr="Hand Drawn Cartoon Colorful Musical Notes Music Symbols For Commercial Use,  Music Clipart, Crayon, Chalk PNG Transparent Clipart Image and PSD File for  Free Downloa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19" b="94595" l="0" r="835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95" y="461645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Hand Drawn Cartoon Colorful Musical Notes Music Symbols For Commercial Use,  Music Clipart, Crayon, Chalk PNG Transparent Clipart Image and PSD File for  Free Downloa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19" b="94595" l="0" r="835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-750262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Hand Drawn Cartoon Colorful Musical Notes Music Symbols For Commercial Use,  Music Clipart, Crayon, Chalk PNG Transparent Clipart Image and PSD File for  Free Downloa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19" b="94595" l="0" r="835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7675" y="17668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rawn Music Notes Cartoon - Music Clipart - Png Download (#3778968) -  PinClipart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97" b="94413" l="9929" r="90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295" y="1160778"/>
            <a:ext cx="2686050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Drawn Music Notes Cartoon - Music Clipart - Png Download (#3778968) -  PinClipart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97" b="94413" l="9929" r="90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304276"/>
            <a:ext cx="2686050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Hand Drawn Cartoon Colorful Musical Notes Music Symbols For Commercial Use,  Music Clipart, Crayon, Chalk PNG Transparent Clipart Image and PSD File for  Free Downloa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19" b="94595" l="0" r="835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3400" y="1233692"/>
            <a:ext cx="1060782" cy="141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Hand Drawn Cartoon Colorful Musical Notes Music Symbols For Commercial Use,  Music Clipart, Crayon, Chalk PNG Transparent Clipart Image and PSD File for  Free Downloa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19" b="94595" l="0" r="835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205" y="-259435"/>
            <a:ext cx="1060782" cy="141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文字方塊 19"/>
          <p:cNvSpPr txBox="1"/>
          <p:nvPr/>
        </p:nvSpPr>
        <p:spPr>
          <a:xfrm>
            <a:off x="773045" y="3516565"/>
            <a:ext cx="1019340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en-US" altLang="zh-TW" sz="4800" u="sng" dirty="0">
                <a:solidFill>
                  <a:schemeClr val="tx2"/>
                </a:solidFill>
                <a:hlinkClick r:id="rId6"/>
              </a:rPr>
              <a:t>https://www.youtube.com/watch?v=Y6Qp6sFSN3U</a:t>
            </a:r>
            <a:endParaRPr lang="zh-TW" altLang="zh-TW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0375" y="817309"/>
            <a:ext cx="10855324" cy="452431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outerShdw blurRad="50800" dist="50800" dir="5400000" algn="ctr" rotWithShape="0">
              <a:srgbClr val="66FF66"/>
            </a:outerShdw>
          </a:effectLst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HK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老師提問</a:t>
            </a:r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zh-TW" sz="4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兒歌中，說明我們在排隊時應守甚</a:t>
            </a:r>
            <a:endParaRPr lang="en-US" altLang="zh-TW" sz="4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麼規則</a:t>
            </a:r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4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各位同學，我們為甚麼要守排隊規</a:t>
            </a:r>
            <a:endParaRPr lang="en-US" altLang="zh-TW" sz="4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則</a:t>
            </a:r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4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4800" dirty="0">
              <a:solidFill>
                <a:prstClr val="black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621" b="90517" l="9217" r="95392"/>
                    </a14:imgEffect>
                  </a14:imgLayer>
                </a14:imgProps>
              </a:ext>
            </a:extLst>
          </a:blip>
          <a:srcRect b="9770"/>
          <a:stretch/>
        </p:blipFill>
        <p:spPr>
          <a:xfrm>
            <a:off x="8420026" y="5001645"/>
            <a:ext cx="2066925" cy="199390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621" b="90517" l="9217" r="95392"/>
                    </a14:imgEffect>
                  </a14:imgLayer>
                </a14:imgProps>
              </a:ext>
            </a:extLst>
          </a:blip>
          <a:srcRect b="9770"/>
          <a:stretch/>
        </p:blipFill>
        <p:spPr>
          <a:xfrm>
            <a:off x="6111874" y="4875246"/>
            <a:ext cx="2066925" cy="199390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621" b="90517" l="9217" r="95392"/>
                    </a14:imgEffect>
                  </a14:imgLayer>
                </a14:imgProps>
              </a:ext>
            </a:extLst>
          </a:blip>
          <a:srcRect b="9770"/>
          <a:stretch/>
        </p:blipFill>
        <p:spPr>
          <a:xfrm>
            <a:off x="10282236" y="4004695"/>
            <a:ext cx="2066925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43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0375" y="817309"/>
            <a:ext cx="10855324" cy="3785652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encilGrayscale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小結</a:t>
            </a:r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我們除了在排隊時、乘坐公共交通工具時要遵守規則外，還要在其他公眾場合都要守規則，這樣才能得到別人的歡迎和尊敬。否則會影響他人，令人生厭。</a:t>
            </a:r>
            <a:endParaRPr lang="zh-TW" altLang="zh-TW" sz="4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100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8160092" y="4072060"/>
            <a:ext cx="1819275" cy="201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9623132" y="3706300"/>
            <a:ext cx="1819275" cy="201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10774067" y="3396810"/>
            <a:ext cx="1336680" cy="148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916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820571" y="374325"/>
            <a:ext cx="8072716" cy="1938992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rgbClr val="FF33CC"/>
              </a:gs>
              <a:gs pos="0">
                <a:srgbClr val="FFFF00"/>
              </a:gs>
              <a:gs pos="100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en-US" altLang="zh-HK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HK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品德故事欣賞 </a:t>
            </a:r>
            <a:endParaRPr lang="en-US" altLang="zh-HK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HK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《自由自在的博物館》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074" name="Picture 2" descr="Page 2 - Cartoon Film Heart High Resolution Stock Photography and Images -  Alam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75"/>
          <a:stretch/>
        </p:blipFill>
        <p:spPr bwMode="auto">
          <a:xfrm>
            <a:off x="8609427" y="4392966"/>
            <a:ext cx="3348585" cy="220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1758460" y="2629866"/>
            <a:ext cx="8482817" cy="1446550"/>
          </a:xfrm>
          <a:prstGeom prst="rect">
            <a:avLst/>
          </a:prstGeom>
          <a:gradFill flip="none" rotWithShape="1">
            <a:gsLst>
              <a:gs pos="0">
                <a:srgbClr val="66FF66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en-US" altLang="zh-HK" sz="4400" dirty="0"/>
              <a:t>https://www.youtube.com/watch?v=qUh_Q7wL2QE&amp;t=4s</a:t>
            </a:r>
            <a:endParaRPr lang="zh-TW" altLang="zh-TW" sz="4400" dirty="0"/>
          </a:p>
        </p:txBody>
      </p:sp>
    </p:spTree>
    <p:extLst>
      <p:ext uri="{BB962C8B-B14F-4D97-AF65-F5344CB8AC3E}">
        <p14:creationId xmlns:p14="http://schemas.microsoft.com/office/powerpoint/2010/main" val="174640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07974" y="1869359"/>
            <a:ext cx="118840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0" indent="-1143000">
              <a:buAutoNum type="arabicParenBoth"/>
            </a:pPr>
            <a:r>
              <a:rPr lang="zh-TW" altLang="en-US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這是樂樂第幾次參觀博物館？</a:t>
            </a:r>
            <a:endParaRPr lang="en-US" altLang="zh-TW" sz="44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en-US" sz="44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0" lvl="0" indent="-1143000">
              <a:buAutoNum type="arabicParenBoth" startAt="2"/>
            </a:pPr>
            <a:r>
              <a:rPr lang="zh-TW" altLang="en-US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在博物館內有什麼規則要遵守的？</a:t>
            </a:r>
          </a:p>
          <a:p>
            <a:pPr lvl="0"/>
            <a:endParaRPr lang="en-US" altLang="zh-TW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565403" y="353129"/>
            <a:ext cx="5008098" cy="1323439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rgbClr val="FF33CC"/>
              </a:gs>
              <a:gs pos="0">
                <a:srgbClr val="FFFF00"/>
              </a:gs>
              <a:gs pos="100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回答問題</a:t>
            </a:r>
            <a:r>
              <a:rPr lang="en-US" altLang="zh-TW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5704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07975" y="1595021"/>
            <a:ext cx="1152295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TW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(3) </a:t>
            </a:r>
            <a:r>
              <a:rPr lang="zh-TW" altLang="en-US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博物館內，雕像給推倒在地上，花瓶被撞</a:t>
            </a:r>
            <a:endParaRPr lang="en-US" altLang="zh-TW" sz="44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跌了，碎片散在地板上，這是真的嗎？</a:t>
            </a:r>
            <a:endParaRPr lang="en-US" altLang="zh-TW" sz="44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en-US" sz="44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(4) </a:t>
            </a:r>
            <a:r>
              <a:rPr lang="zh-TW" altLang="en-US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在樂樂的夢中，什麼東西被推跌到地面上？</a:t>
            </a:r>
            <a:endParaRPr lang="en-US" altLang="zh-TW" sz="44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en-US" sz="44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(5) </a:t>
            </a:r>
            <a:r>
              <a:rPr lang="zh-TW" altLang="en-US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樂樂發了一場夢，使他明白參觀甚麼的規</a:t>
            </a:r>
            <a:endParaRPr lang="en-US" altLang="zh-TW" sz="44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則</a:t>
            </a:r>
            <a:r>
              <a:rPr lang="en-US" altLang="zh-TW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3565403" y="200842"/>
            <a:ext cx="5008098" cy="1323439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rgbClr val="FF33CC"/>
              </a:gs>
              <a:gs pos="0">
                <a:srgbClr val="FFFF00"/>
              </a:gs>
              <a:gs pos="100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回答問題</a:t>
            </a:r>
            <a:r>
              <a:rPr lang="en-US" altLang="zh-TW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4046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87083" y="1404898"/>
            <a:ext cx="10855324" cy="3046988"/>
          </a:xfrm>
          <a:prstGeom prst="rect">
            <a:avLst/>
          </a:prstGeom>
          <a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88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effectLst>
            <a:softEdge rad="0"/>
          </a:effectLst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小結</a:t>
            </a:r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我們無論在任何的公共場所，都必須守相關的規則，否則會影響其他人，而且不會受別人歡迎。</a:t>
            </a:r>
            <a:endParaRPr lang="zh-TW" altLang="zh-TW" sz="4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8160092" y="4972391"/>
            <a:ext cx="1819275" cy="201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9623132" y="4606631"/>
            <a:ext cx="1819275" cy="201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10774067" y="4297141"/>
            <a:ext cx="1336680" cy="148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814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047999" y="773723"/>
            <a:ext cx="82826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Kahoot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互動遊戲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905" y="2184952"/>
            <a:ext cx="7279821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16508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562</TotalTime>
  <Words>601</Words>
  <Application>Microsoft Office PowerPoint</Application>
  <PresentationFormat>Widescreen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Adobe 楷体 Std R</vt:lpstr>
      <vt:lpstr>標楷體</vt:lpstr>
      <vt:lpstr>Arial</vt:lpstr>
      <vt:lpstr>Trebuchet MS</vt:lpstr>
      <vt:lpstr>Wingdings 3</vt:lpstr>
      <vt:lpstr>多面向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</dc:title>
  <dc:creator>曾珍娣</dc:creator>
  <cp:lastModifiedBy>Au Ka Heng</cp:lastModifiedBy>
  <cp:revision>63</cp:revision>
  <dcterms:created xsi:type="dcterms:W3CDTF">2020-05-29T06:20:30Z</dcterms:created>
  <dcterms:modified xsi:type="dcterms:W3CDTF">2022-06-14T09:36:02Z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