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87" r:id="rId3"/>
    <p:sldId id="286" r:id="rId4"/>
    <p:sldId id="289" r:id="rId5"/>
    <p:sldId id="290" r:id="rId6"/>
    <p:sldId id="300" r:id="rId7"/>
    <p:sldId id="301" r:id="rId8"/>
    <p:sldId id="291" r:id="rId9"/>
    <p:sldId id="292" r:id="rId10"/>
    <p:sldId id="293" r:id="rId11"/>
    <p:sldId id="295" r:id="rId12"/>
    <p:sldId id="296" r:id="rId13"/>
    <p:sldId id="297" r:id="rId14"/>
    <p:sldId id="298" r:id="rId15"/>
    <p:sldId id="299" r:id="rId16"/>
    <p:sldId id="302" r:id="rId17"/>
    <p:sldId id="303" r:id="rId18"/>
    <p:sldId id="304" r:id="rId19"/>
    <p:sldId id="306" r:id="rId20"/>
    <p:sldId id="305" r:id="rId21"/>
    <p:sldId id="308" r:id="rId22"/>
    <p:sldId id="309" r:id="rId23"/>
    <p:sldId id="312" r:id="rId24"/>
    <p:sldId id="310" r:id="rId25"/>
    <p:sldId id="313" r:id="rId26"/>
    <p:sldId id="311" r:id="rId27"/>
    <p:sldId id="314" r:id="rId28"/>
    <p:sldId id="315" r:id="rId29"/>
    <p:sldId id="316" r:id="rId30"/>
    <p:sldId id="317" r:id="rId31"/>
    <p:sldId id="285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BF4CD"/>
    <a:srgbClr val="6077B6"/>
    <a:srgbClr val="FDC873"/>
    <a:srgbClr val="FF5855"/>
    <a:srgbClr val="BFBFBF"/>
    <a:srgbClr val="FFF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60" autoAdjust="0"/>
    <p:restoredTop sz="99033" autoAdjust="0"/>
  </p:normalViewPr>
  <p:slideViewPr>
    <p:cSldViewPr snapToGrid="0">
      <p:cViewPr varScale="1">
        <p:scale>
          <a:sx n="83" d="100"/>
          <a:sy n="83" d="100"/>
        </p:scale>
        <p:origin x="96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2022/8/2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亮亮图文旗舰店  亮亮图文旗舰店</a:t>
            </a:r>
          </a:p>
          <a:p>
            <a:r>
              <a:rPr lang="en-US" altLang="zh-CN" dirty="0"/>
              <a:t>https://liangliangtuwen.tmall.com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7979-3AFE-4107-BB93-749F1AFCF966}" type="datetimeFigureOut">
              <a:rPr lang="zh-CN" altLang="en-US" smtClean="0"/>
              <a:pPr/>
              <a:t>2022/8/2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1F6C-F266-4A36-93A0-8E6D2F7477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7979-3AFE-4107-BB93-749F1AFCF966}" type="datetimeFigureOut">
              <a:rPr lang="zh-CN" altLang="en-US" smtClean="0"/>
              <a:pPr/>
              <a:t>2022/8/2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1F6C-F266-4A36-93A0-8E6D2F7477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7979-3AFE-4107-BB93-749F1AFCF966}" type="datetimeFigureOut">
              <a:rPr lang="zh-CN" altLang="en-US" smtClean="0"/>
              <a:pPr/>
              <a:t>2022/8/2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1F6C-F266-4A36-93A0-8E6D2F7477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7979-3AFE-4107-BB93-749F1AFCF966}" type="datetimeFigureOut">
              <a:rPr lang="zh-CN" altLang="en-US" smtClean="0"/>
              <a:pPr/>
              <a:t>2022/8/2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1F6C-F266-4A36-93A0-8E6D2F7477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7979-3AFE-4107-BB93-749F1AFCF966}" type="datetimeFigureOut">
              <a:rPr lang="zh-CN" altLang="en-US" smtClean="0"/>
              <a:pPr/>
              <a:t>2022/8/2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1F6C-F266-4A36-93A0-8E6D2F7477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7979-3AFE-4107-BB93-749F1AFCF966}" type="datetimeFigureOut">
              <a:rPr lang="zh-CN" altLang="en-US" smtClean="0"/>
              <a:pPr/>
              <a:t>2022/8/2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1F6C-F266-4A36-93A0-8E6D2F7477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7979-3AFE-4107-BB93-749F1AFCF966}" type="datetimeFigureOut">
              <a:rPr lang="zh-CN" altLang="en-US" smtClean="0"/>
              <a:pPr/>
              <a:t>2022/8/2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1F6C-F266-4A36-93A0-8E6D2F7477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7979-3AFE-4107-BB93-749F1AFCF966}" type="datetimeFigureOut">
              <a:rPr lang="zh-CN" altLang="en-US" smtClean="0"/>
              <a:pPr/>
              <a:t>2022/8/2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1F6C-F266-4A36-93A0-8E6D2F7477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7979-3AFE-4107-BB93-749F1AFCF966}" type="datetimeFigureOut">
              <a:rPr lang="zh-CN" altLang="en-US" smtClean="0"/>
              <a:pPr/>
              <a:t>2022/8/2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1F6C-F266-4A36-93A0-8E6D2F7477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7979-3AFE-4107-BB93-749F1AFCF966}" type="datetimeFigureOut">
              <a:rPr lang="zh-CN" altLang="en-US" smtClean="0"/>
              <a:pPr/>
              <a:t>2022/8/2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1F6C-F266-4A36-93A0-8E6D2F7477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7979-3AFE-4107-BB93-749F1AFCF966}" type="datetimeFigureOut">
              <a:rPr lang="zh-CN" altLang="en-US" smtClean="0"/>
              <a:pPr/>
              <a:t>2022/8/2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1F6C-F266-4A36-93A0-8E6D2F7477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7979-3AFE-4107-BB93-749F1AFCF966}" type="datetimeFigureOut">
              <a:rPr lang="zh-CN" altLang="en-US" smtClean="0"/>
              <a:pPr/>
              <a:t>2022/8/2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81F6C-F266-4A36-93A0-8E6D2F7477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r.onlinealarmkur.com/zh-tw/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r.onlinealarmkur.com/zh-tw/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3469" y="1518198"/>
            <a:ext cx="2864612" cy="24666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91536" y="3984868"/>
            <a:ext cx="520847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00B6B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誠信</a:t>
            </a:r>
            <a:r>
              <a:rPr lang="en-US" altLang="zh-CN" sz="4800" b="1" dirty="0">
                <a:solidFill>
                  <a:srgbClr val="00B6B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——</a:t>
            </a:r>
            <a:r>
              <a:rPr lang="zh-CN" altLang="en-US" sz="4800" b="1" dirty="0">
                <a:solidFill>
                  <a:srgbClr val="00B6B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立人之本</a:t>
            </a:r>
          </a:p>
        </p:txBody>
      </p:sp>
      <p:cxnSp>
        <p:nvCxnSpPr>
          <p:cNvPr id="9" name="直接连接符 8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6101331" y="2440651"/>
            <a:ext cx="0" cy="57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513" y="457042"/>
            <a:ext cx="581785" cy="953458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750EDC0E-B058-4F7E-9CCD-530EFEA96771}"/>
              </a:ext>
            </a:extLst>
          </p:cNvPr>
          <p:cNvSpPr/>
          <p:nvPr/>
        </p:nvSpPr>
        <p:spPr>
          <a:xfrm>
            <a:off x="1139362" y="423768"/>
            <a:ext cx="10572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MO" sz="5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6BF4CD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+mn-ea"/>
              </a:rPr>
              <a:t>觀賞《九色鹿》影視短片前半部分</a:t>
            </a:r>
            <a:endParaRPr lang="zh-TW" altLang="en-US" sz="5400" b="1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6BF4CD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+mn-ea"/>
            </a:endParaRPr>
          </a:p>
        </p:txBody>
      </p:sp>
      <p:sp>
        <p:nvSpPr>
          <p:cNvPr id="45" name="Rounded Rectangle 30">
            <a:extLst>
              <a:ext uri="{FF2B5EF4-FFF2-40B4-BE49-F238E27FC236}">
                <a16:creationId xmlns:a16="http://schemas.microsoft.com/office/drawing/2014/main" id="{5E643641-10DC-4C4A-8588-AFE77D8EEDB5}"/>
              </a:ext>
            </a:extLst>
          </p:cNvPr>
          <p:cNvSpPr/>
          <p:nvPr/>
        </p:nvSpPr>
        <p:spPr>
          <a:xfrm>
            <a:off x="187485" y="2062416"/>
            <a:ext cx="6636507" cy="3578055"/>
          </a:xfrm>
          <a:prstGeom prst="roundRect">
            <a:avLst>
              <a:gd name="adj" fmla="val 5228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28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思考：</a:t>
            </a:r>
            <a:endParaRPr lang="en-US" altLang="zh-CN" sz="2800" dirty="0">
              <a:solidFill>
                <a:prstClr val="black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TW" altLang="zh-MO" sz="28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故事中的九色鹿救了溺水者，牠有甚麼索求，有甚麼希望？</a:t>
            </a:r>
          </a:p>
          <a:p>
            <a:pPr marL="342900" indent="-342900">
              <a:lnSpc>
                <a:spcPts val="4400"/>
              </a:lnSpc>
              <a:buFont typeface="Wingdings" panose="05000000000000000000" pitchFamily="2" charset="2"/>
              <a:buChar char="Ø"/>
            </a:pPr>
            <a:r>
              <a:rPr lang="zh-TW" altLang="zh-MO" sz="28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如果你是這位溺水者，答應了別人的事情，你會怎麼做？</a:t>
            </a:r>
          </a:p>
        </p:txBody>
      </p:sp>
      <p:pic>
        <p:nvPicPr>
          <p:cNvPr id="1026" name="Picture 2" descr="敦煌壁畫九色鹿象徵什麼敦煌壁畫九色鹿有什麼寓意經驗- 時髦館">
            <a:extLst>
              <a:ext uri="{FF2B5EF4-FFF2-40B4-BE49-F238E27FC236}">
                <a16:creationId xmlns:a16="http://schemas.microsoft.com/office/drawing/2014/main" id="{64CDE9FB-F481-466E-BD70-A2FAB5622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14" y="2014659"/>
            <a:ext cx="4999902" cy="357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31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513" y="457042"/>
            <a:ext cx="581785" cy="953458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750EDC0E-B058-4F7E-9CCD-530EFEA96771}"/>
              </a:ext>
            </a:extLst>
          </p:cNvPr>
          <p:cNvSpPr/>
          <p:nvPr/>
        </p:nvSpPr>
        <p:spPr>
          <a:xfrm>
            <a:off x="1139362" y="423768"/>
            <a:ext cx="10572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MO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6BF4CD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觀賞《九色鹿》影視短片</a:t>
            </a:r>
            <a:r>
              <a:rPr kumimoji="0" lang="zh-CN" altLang="en-US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6BF4CD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後</a:t>
            </a:r>
            <a:r>
              <a:rPr kumimoji="0" lang="zh-TW" altLang="zh-MO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6BF4CD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半部分</a:t>
            </a:r>
            <a:endParaRPr kumimoji="0" lang="zh-TW" altLang="en-US" sz="54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6BF4CD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+mn-ea"/>
              <a:cs typeface="+mn-cs"/>
            </a:endParaRPr>
          </a:p>
        </p:txBody>
      </p:sp>
      <p:sp>
        <p:nvSpPr>
          <p:cNvPr id="45" name="Rounded Rectangle 30">
            <a:extLst>
              <a:ext uri="{FF2B5EF4-FFF2-40B4-BE49-F238E27FC236}">
                <a16:creationId xmlns:a16="http://schemas.microsoft.com/office/drawing/2014/main" id="{5E643641-10DC-4C4A-8588-AFE77D8EEDB5}"/>
              </a:ext>
            </a:extLst>
          </p:cNvPr>
          <p:cNvSpPr/>
          <p:nvPr/>
        </p:nvSpPr>
        <p:spPr>
          <a:xfrm>
            <a:off x="187485" y="2062417"/>
            <a:ext cx="11780007" cy="1798384"/>
          </a:xfrm>
          <a:prstGeom prst="roundRect">
            <a:avLst>
              <a:gd name="adj" fmla="val 5228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4400"/>
              </a:lnSpc>
              <a:defRPr/>
            </a:pPr>
            <a:r>
              <a:rPr lang="zh-CN" altLang="en-US" sz="28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思考：</a:t>
            </a:r>
            <a:endParaRPr lang="en-US" altLang="zh-CN" sz="2800" dirty="0">
              <a:solidFill>
                <a:prstClr val="black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342900" indent="-342900">
              <a:lnSpc>
                <a:spcPts val="4400"/>
              </a:lnSpc>
              <a:buFont typeface="Wingdings" panose="05000000000000000000" pitchFamily="2" charset="2"/>
              <a:buChar char="Ø"/>
            </a:pPr>
            <a:r>
              <a:rPr lang="zh-TW" altLang="zh-MO" sz="2800" dirty="0">
                <a:solidFill>
                  <a:prstClr val="black"/>
                </a:solidFill>
                <a:latin typeface="新細明體" panose="02020500000000000000" pitchFamily="18" charset="-120"/>
              </a:rPr>
              <a:t>溺水者最終是否能信守承諾？溺水者最終結局如何？</a:t>
            </a:r>
          </a:p>
          <a:p>
            <a:pPr marL="342900" indent="-342900">
              <a:lnSpc>
                <a:spcPts val="4400"/>
              </a:lnSpc>
              <a:buFont typeface="Wingdings" panose="05000000000000000000" pitchFamily="2" charset="2"/>
              <a:buChar char="Ø"/>
            </a:pPr>
            <a:r>
              <a:rPr lang="zh-TW" altLang="zh-MO" sz="2800" dirty="0">
                <a:solidFill>
                  <a:prstClr val="black"/>
                </a:solidFill>
                <a:latin typeface="新細明體" panose="02020500000000000000" pitchFamily="18" charset="-120"/>
              </a:rPr>
              <a:t>從《九色鹿》的故事中，我們可以看出誠信與不誠信的結果有甚麼不同？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3F3F8E7-9734-435D-A75C-CE2E2F76318B}"/>
              </a:ext>
            </a:extLst>
          </p:cNvPr>
          <p:cNvSpPr txBox="1"/>
          <p:nvPr/>
        </p:nvSpPr>
        <p:spPr>
          <a:xfrm>
            <a:off x="205996" y="4610100"/>
            <a:ext cx="11780007" cy="13092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zh-MO" sz="2800" dirty="0">
                <a:solidFill>
                  <a:srgbClr val="C00000"/>
                </a:solidFill>
                <a:latin typeface="新細明體" panose="02020500000000000000" pitchFamily="18" charset="-120"/>
              </a:rPr>
              <a:t>不能。溺水者最終非但沒有得到任何獎賞，反而被綁起來扔到恆河裡。</a:t>
            </a:r>
            <a:endParaRPr lang="en-US" altLang="zh-TW" sz="2800" dirty="0">
              <a:solidFill>
                <a:srgbClr val="C00000"/>
              </a:solidFill>
              <a:latin typeface="新細明體" panose="02020500000000000000" pitchFamily="18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zh-MO" sz="2800" dirty="0">
                <a:solidFill>
                  <a:srgbClr val="C00000"/>
                </a:solidFill>
                <a:latin typeface="新細明體" panose="02020500000000000000" pitchFamily="18" charset="-120"/>
              </a:rPr>
              <a:t>做人要信守承諾，不能恩將仇報，否則只會眾叛親離，自食其果。</a:t>
            </a:r>
          </a:p>
        </p:txBody>
      </p:sp>
    </p:spTree>
    <p:extLst>
      <p:ext uri="{BB962C8B-B14F-4D97-AF65-F5344CB8AC3E}">
        <p14:creationId xmlns:p14="http://schemas.microsoft.com/office/powerpoint/2010/main" val="147521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5298844" y="1632665"/>
            <a:ext cx="1591879" cy="1591879"/>
          </a:xfrm>
          <a:prstGeom prst="ellipse">
            <a:avLst/>
          </a:prstGeom>
          <a:solidFill>
            <a:srgbClr val="FF5855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848475" y="3140631"/>
            <a:ext cx="1591879" cy="1591879"/>
          </a:xfrm>
          <a:prstGeom prst="ellipse">
            <a:avLst/>
          </a:prstGeom>
          <a:solidFill>
            <a:srgbClr val="6077B6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298844" y="4661979"/>
            <a:ext cx="1591879" cy="1591879"/>
          </a:xfrm>
          <a:prstGeom prst="ellipse">
            <a:avLst/>
          </a:prstGeom>
          <a:solidFill>
            <a:srgbClr val="6BF4CD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807523" y="3171889"/>
            <a:ext cx="1591879" cy="1591879"/>
          </a:xfrm>
          <a:prstGeom prst="ellipse">
            <a:avLst/>
          </a:prstGeom>
          <a:solidFill>
            <a:srgbClr val="FDC873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4529092" y="2438866"/>
            <a:ext cx="3130588" cy="3130588"/>
          </a:xfrm>
          <a:custGeom>
            <a:avLst/>
            <a:gdLst>
              <a:gd name="connsiteX0" fmla="*/ 1565294 w 3130588"/>
              <a:gd name="connsiteY0" fmla="*/ 0 h 3130588"/>
              <a:gd name="connsiteX1" fmla="*/ 2022494 w 3130588"/>
              <a:gd name="connsiteY1" fmla="*/ 457200 h 3130588"/>
              <a:gd name="connsiteX2" fmla="*/ 2022494 w 3130588"/>
              <a:gd name="connsiteY2" fmla="*/ 1067426 h 3130588"/>
              <a:gd name="connsiteX3" fmla="*/ 2673388 w 3130588"/>
              <a:gd name="connsiteY3" fmla="*/ 1067426 h 3130588"/>
              <a:gd name="connsiteX4" fmla="*/ 3130588 w 3130588"/>
              <a:gd name="connsiteY4" fmla="*/ 1524626 h 3130588"/>
              <a:gd name="connsiteX5" fmla="*/ 2673388 w 3130588"/>
              <a:gd name="connsiteY5" fmla="*/ 1981826 h 3130588"/>
              <a:gd name="connsiteX6" fmla="*/ 2022494 w 3130588"/>
              <a:gd name="connsiteY6" fmla="*/ 1981826 h 3130588"/>
              <a:gd name="connsiteX7" fmla="*/ 2022494 w 3130588"/>
              <a:gd name="connsiteY7" fmla="*/ 2673388 h 3130588"/>
              <a:gd name="connsiteX8" fmla="*/ 1565294 w 3130588"/>
              <a:gd name="connsiteY8" fmla="*/ 3130588 h 3130588"/>
              <a:gd name="connsiteX9" fmla="*/ 1108094 w 3130588"/>
              <a:gd name="connsiteY9" fmla="*/ 2673388 h 3130588"/>
              <a:gd name="connsiteX10" fmla="*/ 1108094 w 3130588"/>
              <a:gd name="connsiteY10" fmla="*/ 1981826 h 3130588"/>
              <a:gd name="connsiteX11" fmla="*/ 457200 w 3130588"/>
              <a:gd name="connsiteY11" fmla="*/ 1981826 h 3130588"/>
              <a:gd name="connsiteX12" fmla="*/ 0 w 3130588"/>
              <a:gd name="connsiteY12" fmla="*/ 1524626 h 3130588"/>
              <a:gd name="connsiteX13" fmla="*/ 457200 w 3130588"/>
              <a:gd name="connsiteY13" fmla="*/ 1067426 h 3130588"/>
              <a:gd name="connsiteX14" fmla="*/ 1108094 w 3130588"/>
              <a:gd name="connsiteY14" fmla="*/ 1067426 h 3130588"/>
              <a:gd name="connsiteX15" fmla="*/ 1108094 w 3130588"/>
              <a:gd name="connsiteY15" fmla="*/ 457200 h 3130588"/>
              <a:gd name="connsiteX16" fmla="*/ 1565294 w 3130588"/>
              <a:gd name="connsiteY16" fmla="*/ 0 h 3130588"/>
              <a:gd name="connsiteX17" fmla="*/ 1566636 w 3130588"/>
              <a:gd name="connsiteY17" fmla="*/ 98923 h 3130588"/>
              <a:gd name="connsiteX18" fmla="*/ 1253922 w 3130588"/>
              <a:gd name="connsiteY18" fmla="*/ 411637 h 3130588"/>
              <a:gd name="connsiteX19" fmla="*/ 1566636 w 3130588"/>
              <a:gd name="connsiteY19" fmla="*/ 724351 h 3130588"/>
              <a:gd name="connsiteX20" fmla="*/ 1879350 w 3130588"/>
              <a:gd name="connsiteY20" fmla="*/ 411637 h 3130588"/>
              <a:gd name="connsiteX21" fmla="*/ 1566636 w 3130588"/>
              <a:gd name="connsiteY21" fmla="*/ 98923 h 3130588"/>
              <a:gd name="connsiteX22" fmla="*/ 2713385 w 3130588"/>
              <a:gd name="connsiteY22" fmla="*/ 1202702 h 3130588"/>
              <a:gd name="connsiteX23" fmla="*/ 2400671 w 3130588"/>
              <a:gd name="connsiteY23" fmla="*/ 1515416 h 3130588"/>
              <a:gd name="connsiteX24" fmla="*/ 2713385 w 3130588"/>
              <a:gd name="connsiteY24" fmla="*/ 1828130 h 3130588"/>
              <a:gd name="connsiteX25" fmla="*/ 3026099 w 3130588"/>
              <a:gd name="connsiteY25" fmla="*/ 1515416 h 3130588"/>
              <a:gd name="connsiteX26" fmla="*/ 2713385 w 3130588"/>
              <a:gd name="connsiteY26" fmla="*/ 1202702 h 3130588"/>
              <a:gd name="connsiteX27" fmla="*/ 413803 w 3130588"/>
              <a:gd name="connsiteY27" fmla="*/ 1211911 h 3130588"/>
              <a:gd name="connsiteX28" fmla="*/ 101089 w 3130588"/>
              <a:gd name="connsiteY28" fmla="*/ 1524625 h 3130588"/>
              <a:gd name="connsiteX29" fmla="*/ 413803 w 3130588"/>
              <a:gd name="connsiteY29" fmla="*/ 1837339 h 3130588"/>
              <a:gd name="connsiteX30" fmla="*/ 726517 w 3130588"/>
              <a:gd name="connsiteY30" fmla="*/ 1524625 h 3130588"/>
              <a:gd name="connsiteX31" fmla="*/ 413803 w 3130588"/>
              <a:gd name="connsiteY31" fmla="*/ 1211911 h 3130588"/>
              <a:gd name="connsiteX32" fmla="*/ 1565293 w 3130588"/>
              <a:gd name="connsiteY32" fmla="*/ 2407354 h 3130588"/>
              <a:gd name="connsiteX33" fmla="*/ 1252579 w 3130588"/>
              <a:gd name="connsiteY33" fmla="*/ 2720068 h 3130588"/>
              <a:gd name="connsiteX34" fmla="*/ 1565293 w 3130588"/>
              <a:gd name="connsiteY34" fmla="*/ 3032782 h 3130588"/>
              <a:gd name="connsiteX35" fmla="*/ 1878007 w 3130588"/>
              <a:gd name="connsiteY35" fmla="*/ 2720068 h 3130588"/>
              <a:gd name="connsiteX36" fmla="*/ 1565293 w 3130588"/>
              <a:gd name="connsiteY36" fmla="*/ 2407354 h 31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130588" h="3130588">
                <a:moveTo>
                  <a:pt x="1565294" y="0"/>
                </a:moveTo>
                <a:cubicBezTo>
                  <a:pt x="1817799" y="0"/>
                  <a:pt x="2022494" y="204695"/>
                  <a:pt x="2022494" y="457200"/>
                </a:cubicBezTo>
                <a:lnTo>
                  <a:pt x="2022494" y="1067426"/>
                </a:lnTo>
                <a:lnTo>
                  <a:pt x="2673388" y="1067426"/>
                </a:lnTo>
                <a:cubicBezTo>
                  <a:pt x="2925893" y="1067426"/>
                  <a:pt x="3130588" y="1272121"/>
                  <a:pt x="3130588" y="1524626"/>
                </a:cubicBezTo>
                <a:cubicBezTo>
                  <a:pt x="3130588" y="1777131"/>
                  <a:pt x="2925893" y="1981826"/>
                  <a:pt x="2673388" y="1981826"/>
                </a:cubicBezTo>
                <a:lnTo>
                  <a:pt x="2022494" y="1981826"/>
                </a:lnTo>
                <a:lnTo>
                  <a:pt x="2022494" y="2673388"/>
                </a:lnTo>
                <a:cubicBezTo>
                  <a:pt x="2022494" y="2925893"/>
                  <a:pt x="1817799" y="3130588"/>
                  <a:pt x="1565294" y="3130588"/>
                </a:cubicBezTo>
                <a:cubicBezTo>
                  <a:pt x="1312789" y="3130588"/>
                  <a:pt x="1108094" y="2925893"/>
                  <a:pt x="1108094" y="2673388"/>
                </a:cubicBezTo>
                <a:lnTo>
                  <a:pt x="1108094" y="1981826"/>
                </a:lnTo>
                <a:lnTo>
                  <a:pt x="457200" y="1981826"/>
                </a:lnTo>
                <a:cubicBezTo>
                  <a:pt x="204695" y="1981826"/>
                  <a:pt x="0" y="1777131"/>
                  <a:pt x="0" y="1524626"/>
                </a:cubicBezTo>
                <a:cubicBezTo>
                  <a:pt x="0" y="1272121"/>
                  <a:pt x="204695" y="1067426"/>
                  <a:pt x="457200" y="1067426"/>
                </a:cubicBezTo>
                <a:lnTo>
                  <a:pt x="1108094" y="1067426"/>
                </a:lnTo>
                <a:lnTo>
                  <a:pt x="1108094" y="457200"/>
                </a:lnTo>
                <a:cubicBezTo>
                  <a:pt x="1108094" y="204695"/>
                  <a:pt x="1312789" y="0"/>
                  <a:pt x="1565294" y="0"/>
                </a:cubicBezTo>
                <a:close/>
                <a:moveTo>
                  <a:pt x="1566636" y="98923"/>
                </a:moveTo>
                <a:cubicBezTo>
                  <a:pt x="1393929" y="98923"/>
                  <a:pt x="1253922" y="238930"/>
                  <a:pt x="1253922" y="411637"/>
                </a:cubicBezTo>
                <a:cubicBezTo>
                  <a:pt x="1253922" y="584344"/>
                  <a:pt x="1393929" y="724351"/>
                  <a:pt x="1566636" y="724351"/>
                </a:cubicBezTo>
                <a:cubicBezTo>
                  <a:pt x="1739343" y="724351"/>
                  <a:pt x="1879350" y="584344"/>
                  <a:pt x="1879350" y="411637"/>
                </a:cubicBezTo>
                <a:cubicBezTo>
                  <a:pt x="1879350" y="238930"/>
                  <a:pt x="1739343" y="98923"/>
                  <a:pt x="1566636" y="98923"/>
                </a:cubicBezTo>
                <a:close/>
                <a:moveTo>
                  <a:pt x="2713385" y="1202702"/>
                </a:moveTo>
                <a:cubicBezTo>
                  <a:pt x="2540678" y="1202702"/>
                  <a:pt x="2400671" y="1342709"/>
                  <a:pt x="2400671" y="1515416"/>
                </a:cubicBezTo>
                <a:cubicBezTo>
                  <a:pt x="2400671" y="1688123"/>
                  <a:pt x="2540678" y="1828130"/>
                  <a:pt x="2713385" y="1828130"/>
                </a:cubicBezTo>
                <a:cubicBezTo>
                  <a:pt x="2886092" y="1828130"/>
                  <a:pt x="3026099" y="1688123"/>
                  <a:pt x="3026099" y="1515416"/>
                </a:cubicBezTo>
                <a:cubicBezTo>
                  <a:pt x="3026099" y="1342709"/>
                  <a:pt x="2886092" y="1202702"/>
                  <a:pt x="2713385" y="1202702"/>
                </a:cubicBezTo>
                <a:close/>
                <a:moveTo>
                  <a:pt x="413803" y="1211911"/>
                </a:moveTo>
                <a:cubicBezTo>
                  <a:pt x="241096" y="1211911"/>
                  <a:pt x="101089" y="1351918"/>
                  <a:pt x="101089" y="1524625"/>
                </a:cubicBezTo>
                <a:cubicBezTo>
                  <a:pt x="101089" y="1697332"/>
                  <a:pt x="241096" y="1837339"/>
                  <a:pt x="413803" y="1837339"/>
                </a:cubicBezTo>
                <a:cubicBezTo>
                  <a:pt x="586510" y="1837339"/>
                  <a:pt x="726517" y="1697332"/>
                  <a:pt x="726517" y="1524625"/>
                </a:cubicBezTo>
                <a:cubicBezTo>
                  <a:pt x="726517" y="1351918"/>
                  <a:pt x="586510" y="1211911"/>
                  <a:pt x="413803" y="1211911"/>
                </a:cubicBezTo>
                <a:close/>
                <a:moveTo>
                  <a:pt x="1565293" y="2407354"/>
                </a:moveTo>
                <a:cubicBezTo>
                  <a:pt x="1392586" y="2407354"/>
                  <a:pt x="1252579" y="2547361"/>
                  <a:pt x="1252579" y="2720068"/>
                </a:cubicBezTo>
                <a:cubicBezTo>
                  <a:pt x="1252579" y="2892775"/>
                  <a:pt x="1392586" y="3032782"/>
                  <a:pt x="1565293" y="3032782"/>
                </a:cubicBezTo>
                <a:cubicBezTo>
                  <a:pt x="1738000" y="3032782"/>
                  <a:pt x="1878007" y="2892775"/>
                  <a:pt x="1878007" y="2720068"/>
                </a:cubicBezTo>
                <a:cubicBezTo>
                  <a:pt x="1878007" y="2547361"/>
                  <a:pt x="1738000" y="2407354"/>
                  <a:pt x="1565293" y="2407354"/>
                </a:cubicBezTo>
                <a:close/>
              </a:path>
            </a:pathLst>
          </a:custGeom>
          <a:solidFill>
            <a:srgbClr val="FFF5E9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657982" y="2559926"/>
            <a:ext cx="890516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99182" y="3717730"/>
            <a:ext cx="890516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657982" y="4922403"/>
            <a:ext cx="890516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515796" y="3691127"/>
            <a:ext cx="890516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cs"/>
              </a:rPr>
              <a:t>04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Freeform 22"/>
          <p:cNvSpPr>
            <a:spLocks noChangeAspect="1" noEditPoints="1"/>
          </p:cNvSpPr>
          <p:nvPr/>
        </p:nvSpPr>
        <p:spPr bwMode="auto">
          <a:xfrm>
            <a:off x="4064689" y="3752849"/>
            <a:ext cx="312891" cy="367442"/>
          </a:xfrm>
          <a:custGeom>
            <a:avLst/>
            <a:gdLst>
              <a:gd name="T0" fmla="*/ 90 w 641"/>
              <a:gd name="T1" fmla="*/ 424 h 748"/>
              <a:gd name="T2" fmla="*/ 158 w 641"/>
              <a:gd name="T3" fmla="*/ 424 h 748"/>
              <a:gd name="T4" fmla="*/ 205 w 641"/>
              <a:gd name="T5" fmla="*/ 408 h 748"/>
              <a:gd name="T6" fmla="*/ 291 w 641"/>
              <a:gd name="T7" fmla="*/ 588 h 748"/>
              <a:gd name="T8" fmla="*/ 312 w 641"/>
              <a:gd name="T9" fmla="*/ 475 h 748"/>
              <a:gd name="T10" fmla="*/ 297 w 641"/>
              <a:gd name="T11" fmla="*/ 468 h 748"/>
              <a:gd name="T12" fmla="*/ 298 w 641"/>
              <a:gd name="T13" fmla="*/ 452 h 748"/>
              <a:gd name="T14" fmla="*/ 360 w 641"/>
              <a:gd name="T15" fmla="*/ 452 h 748"/>
              <a:gd name="T16" fmla="*/ 360 w 641"/>
              <a:gd name="T17" fmla="*/ 468 h 748"/>
              <a:gd name="T18" fmla="*/ 346 w 641"/>
              <a:gd name="T19" fmla="*/ 475 h 748"/>
              <a:gd name="T20" fmla="*/ 365 w 641"/>
              <a:gd name="T21" fmla="*/ 583 h 748"/>
              <a:gd name="T22" fmla="*/ 439 w 641"/>
              <a:gd name="T23" fmla="*/ 415 h 748"/>
              <a:gd name="T24" fmla="*/ 482 w 641"/>
              <a:gd name="T25" fmla="*/ 420 h 748"/>
              <a:gd name="T26" fmla="*/ 545 w 641"/>
              <a:gd name="T27" fmla="*/ 420 h 748"/>
              <a:gd name="T28" fmla="*/ 632 w 641"/>
              <a:gd name="T29" fmla="*/ 691 h 748"/>
              <a:gd name="T30" fmla="*/ 544 w 641"/>
              <a:gd name="T31" fmla="*/ 722 h 748"/>
              <a:gd name="T32" fmla="*/ 532 w 641"/>
              <a:gd name="T33" fmla="*/ 681 h 748"/>
              <a:gd name="T34" fmla="*/ 504 w 641"/>
              <a:gd name="T35" fmla="*/ 729 h 748"/>
              <a:gd name="T36" fmla="*/ 123 w 641"/>
              <a:gd name="T37" fmla="*/ 731 h 748"/>
              <a:gd name="T38" fmla="*/ 94 w 641"/>
              <a:gd name="T39" fmla="*/ 681 h 748"/>
              <a:gd name="T40" fmla="*/ 81 w 641"/>
              <a:gd name="T41" fmla="*/ 724 h 748"/>
              <a:gd name="T42" fmla="*/ 0 w 641"/>
              <a:gd name="T43" fmla="*/ 691 h 748"/>
              <a:gd name="T44" fmla="*/ 90 w 641"/>
              <a:gd name="T45" fmla="*/ 424 h 748"/>
              <a:gd name="T46" fmla="*/ 185 w 641"/>
              <a:gd name="T47" fmla="*/ 289 h 748"/>
              <a:gd name="T48" fmla="*/ 185 w 641"/>
              <a:gd name="T49" fmla="*/ 289 h 748"/>
              <a:gd name="T50" fmla="*/ 163 w 641"/>
              <a:gd name="T51" fmla="*/ 264 h 748"/>
              <a:gd name="T52" fmla="*/ 155 w 641"/>
              <a:gd name="T53" fmla="*/ 214 h 748"/>
              <a:gd name="T54" fmla="*/ 155 w 641"/>
              <a:gd name="T55" fmla="*/ 207 h 748"/>
              <a:gd name="T56" fmla="*/ 160 w 641"/>
              <a:gd name="T57" fmla="*/ 204 h 748"/>
              <a:gd name="T58" fmla="*/ 164 w 641"/>
              <a:gd name="T59" fmla="*/ 202 h 748"/>
              <a:gd name="T60" fmla="*/ 199 w 641"/>
              <a:gd name="T61" fmla="*/ 47 h 748"/>
              <a:gd name="T62" fmla="*/ 423 w 641"/>
              <a:gd name="T63" fmla="*/ 43 h 748"/>
              <a:gd name="T64" fmla="*/ 466 w 641"/>
              <a:gd name="T65" fmla="*/ 200 h 748"/>
              <a:gd name="T66" fmla="*/ 472 w 641"/>
              <a:gd name="T67" fmla="*/ 204 h 748"/>
              <a:gd name="T68" fmla="*/ 478 w 641"/>
              <a:gd name="T69" fmla="*/ 207 h 748"/>
              <a:gd name="T70" fmla="*/ 478 w 641"/>
              <a:gd name="T71" fmla="*/ 214 h 748"/>
              <a:gd name="T72" fmla="*/ 471 w 641"/>
              <a:gd name="T73" fmla="*/ 263 h 748"/>
              <a:gd name="T74" fmla="*/ 449 w 641"/>
              <a:gd name="T75" fmla="*/ 288 h 748"/>
              <a:gd name="T76" fmla="*/ 328 w 641"/>
              <a:gd name="T77" fmla="*/ 397 h 748"/>
              <a:gd name="T78" fmla="*/ 299 w 641"/>
              <a:gd name="T79" fmla="*/ 395 h 748"/>
              <a:gd name="T80" fmla="*/ 185 w 641"/>
              <a:gd name="T81" fmla="*/ 289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1" h="748">
                <a:moveTo>
                  <a:pt x="90" y="424"/>
                </a:moveTo>
                <a:cubicBezTo>
                  <a:pt x="114" y="424"/>
                  <a:pt x="137" y="424"/>
                  <a:pt x="158" y="424"/>
                </a:cubicBezTo>
                <a:cubicBezTo>
                  <a:pt x="178" y="425"/>
                  <a:pt x="194" y="421"/>
                  <a:pt x="205" y="408"/>
                </a:cubicBezTo>
                <a:lnTo>
                  <a:pt x="291" y="588"/>
                </a:lnTo>
                <a:lnTo>
                  <a:pt x="312" y="475"/>
                </a:lnTo>
                <a:lnTo>
                  <a:pt x="297" y="468"/>
                </a:lnTo>
                <a:lnTo>
                  <a:pt x="298" y="452"/>
                </a:lnTo>
                <a:lnTo>
                  <a:pt x="360" y="452"/>
                </a:lnTo>
                <a:lnTo>
                  <a:pt x="360" y="468"/>
                </a:lnTo>
                <a:lnTo>
                  <a:pt x="346" y="475"/>
                </a:lnTo>
                <a:lnTo>
                  <a:pt x="365" y="583"/>
                </a:lnTo>
                <a:lnTo>
                  <a:pt x="439" y="415"/>
                </a:lnTo>
                <a:cubicBezTo>
                  <a:pt x="450" y="420"/>
                  <a:pt x="464" y="422"/>
                  <a:pt x="482" y="420"/>
                </a:cubicBezTo>
                <a:cubicBezTo>
                  <a:pt x="502" y="420"/>
                  <a:pt x="523" y="420"/>
                  <a:pt x="545" y="420"/>
                </a:cubicBezTo>
                <a:cubicBezTo>
                  <a:pt x="604" y="475"/>
                  <a:pt x="641" y="606"/>
                  <a:pt x="632" y="691"/>
                </a:cubicBezTo>
                <a:cubicBezTo>
                  <a:pt x="614" y="704"/>
                  <a:pt x="583" y="714"/>
                  <a:pt x="544" y="722"/>
                </a:cubicBezTo>
                <a:lnTo>
                  <a:pt x="532" y="681"/>
                </a:lnTo>
                <a:lnTo>
                  <a:pt x="504" y="729"/>
                </a:lnTo>
                <a:cubicBezTo>
                  <a:pt x="390" y="746"/>
                  <a:pt x="233" y="748"/>
                  <a:pt x="123" y="731"/>
                </a:cubicBezTo>
                <a:lnTo>
                  <a:pt x="94" y="681"/>
                </a:lnTo>
                <a:lnTo>
                  <a:pt x="81" y="724"/>
                </a:lnTo>
                <a:cubicBezTo>
                  <a:pt x="43" y="716"/>
                  <a:pt x="14" y="705"/>
                  <a:pt x="0" y="691"/>
                </a:cubicBezTo>
                <a:cubicBezTo>
                  <a:pt x="1" y="616"/>
                  <a:pt x="15" y="489"/>
                  <a:pt x="90" y="424"/>
                </a:cubicBezTo>
                <a:close/>
                <a:moveTo>
                  <a:pt x="185" y="289"/>
                </a:moveTo>
                <a:lnTo>
                  <a:pt x="185" y="289"/>
                </a:lnTo>
                <a:cubicBezTo>
                  <a:pt x="175" y="284"/>
                  <a:pt x="168" y="275"/>
                  <a:pt x="163" y="264"/>
                </a:cubicBezTo>
                <a:cubicBezTo>
                  <a:pt x="157" y="251"/>
                  <a:pt x="155" y="234"/>
                  <a:pt x="155" y="214"/>
                </a:cubicBezTo>
                <a:lnTo>
                  <a:pt x="155" y="207"/>
                </a:lnTo>
                <a:lnTo>
                  <a:pt x="160" y="204"/>
                </a:lnTo>
                <a:cubicBezTo>
                  <a:pt x="162" y="203"/>
                  <a:pt x="163" y="202"/>
                  <a:pt x="164" y="202"/>
                </a:cubicBezTo>
                <a:cubicBezTo>
                  <a:pt x="152" y="117"/>
                  <a:pt x="162" y="78"/>
                  <a:pt x="199" y="47"/>
                </a:cubicBezTo>
                <a:cubicBezTo>
                  <a:pt x="256" y="0"/>
                  <a:pt x="365" y="0"/>
                  <a:pt x="423" y="43"/>
                </a:cubicBezTo>
                <a:cubicBezTo>
                  <a:pt x="463" y="72"/>
                  <a:pt x="477" y="123"/>
                  <a:pt x="466" y="200"/>
                </a:cubicBezTo>
                <a:cubicBezTo>
                  <a:pt x="468" y="201"/>
                  <a:pt x="470" y="202"/>
                  <a:pt x="472" y="204"/>
                </a:cubicBezTo>
                <a:lnTo>
                  <a:pt x="478" y="207"/>
                </a:lnTo>
                <a:lnTo>
                  <a:pt x="478" y="214"/>
                </a:lnTo>
                <a:cubicBezTo>
                  <a:pt x="478" y="233"/>
                  <a:pt x="476" y="250"/>
                  <a:pt x="471" y="263"/>
                </a:cubicBezTo>
                <a:cubicBezTo>
                  <a:pt x="466" y="275"/>
                  <a:pt x="459" y="283"/>
                  <a:pt x="449" y="288"/>
                </a:cubicBezTo>
                <a:cubicBezTo>
                  <a:pt x="434" y="338"/>
                  <a:pt x="381" y="392"/>
                  <a:pt x="328" y="397"/>
                </a:cubicBezTo>
                <a:cubicBezTo>
                  <a:pt x="319" y="398"/>
                  <a:pt x="308" y="398"/>
                  <a:pt x="299" y="395"/>
                </a:cubicBezTo>
                <a:cubicBezTo>
                  <a:pt x="241" y="374"/>
                  <a:pt x="203" y="350"/>
                  <a:pt x="185" y="289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Freeform 26"/>
          <p:cNvSpPr>
            <a:spLocks noEditPoints="1"/>
          </p:cNvSpPr>
          <p:nvPr/>
        </p:nvSpPr>
        <p:spPr bwMode="auto">
          <a:xfrm>
            <a:off x="5948039" y="1944256"/>
            <a:ext cx="291396" cy="306150"/>
          </a:xfrm>
          <a:custGeom>
            <a:avLst/>
            <a:gdLst>
              <a:gd name="T0" fmla="*/ 139 w 577"/>
              <a:gd name="T1" fmla="*/ 87 h 609"/>
              <a:gd name="T2" fmla="*/ 27 w 577"/>
              <a:gd name="T3" fmla="*/ 87 h 609"/>
              <a:gd name="T4" fmla="*/ 27 w 577"/>
              <a:gd name="T5" fmla="*/ 48 h 609"/>
              <a:gd name="T6" fmla="*/ 139 w 577"/>
              <a:gd name="T7" fmla="*/ 48 h 609"/>
              <a:gd name="T8" fmla="*/ 139 w 577"/>
              <a:gd name="T9" fmla="*/ 87 h 609"/>
              <a:gd name="T10" fmla="*/ 139 w 577"/>
              <a:gd name="T11" fmla="*/ 179 h 609"/>
              <a:gd name="T12" fmla="*/ 27 w 577"/>
              <a:gd name="T13" fmla="*/ 179 h 609"/>
              <a:gd name="T14" fmla="*/ 27 w 577"/>
              <a:gd name="T15" fmla="*/ 140 h 609"/>
              <a:gd name="T16" fmla="*/ 139 w 577"/>
              <a:gd name="T17" fmla="*/ 140 h 609"/>
              <a:gd name="T18" fmla="*/ 139 w 577"/>
              <a:gd name="T19" fmla="*/ 179 h 609"/>
              <a:gd name="T20" fmla="*/ 139 w 577"/>
              <a:gd name="T21" fmla="*/ 271 h 609"/>
              <a:gd name="T22" fmla="*/ 27 w 577"/>
              <a:gd name="T23" fmla="*/ 271 h 609"/>
              <a:gd name="T24" fmla="*/ 27 w 577"/>
              <a:gd name="T25" fmla="*/ 232 h 609"/>
              <a:gd name="T26" fmla="*/ 139 w 577"/>
              <a:gd name="T27" fmla="*/ 232 h 609"/>
              <a:gd name="T28" fmla="*/ 139 w 577"/>
              <a:gd name="T29" fmla="*/ 271 h 609"/>
              <a:gd name="T30" fmla="*/ 0 w 577"/>
              <a:gd name="T31" fmla="*/ 609 h 609"/>
              <a:gd name="T32" fmla="*/ 166 w 577"/>
              <a:gd name="T33" fmla="*/ 609 h 609"/>
              <a:gd name="T34" fmla="*/ 166 w 577"/>
              <a:gd name="T35" fmla="*/ 0 h 609"/>
              <a:gd name="T36" fmla="*/ 0 w 577"/>
              <a:gd name="T37" fmla="*/ 0 h 609"/>
              <a:gd name="T38" fmla="*/ 0 w 577"/>
              <a:gd name="T39" fmla="*/ 609 h 609"/>
              <a:gd name="T40" fmla="*/ 344 w 577"/>
              <a:gd name="T41" fmla="*/ 87 h 609"/>
              <a:gd name="T42" fmla="*/ 232 w 577"/>
              <a:gd name="T43" fmla="*/ 87 h 609"/>
              <a:gd name="T44" fmla="*/ 232 w 577"/>
              <a:gd name="T45" fmla="*/ 48 h 609"/>
              <a:gd name="T46" fmla="*/ 344 w 577"/>
              <a:gd name="T47" fmla="*/ 48 h 609"/>
              <a:gd name="T48" fmla="*/ 344 w 577"/>
              <a:gd name="T49" fmla="*/ 87 h 609"/>
              <a:gd name="T50" fmla="*/ 344 w 577"/>
              <a:gd name="T51" fmla="*/ 179 h 609"/>
              <a:gd name="T52" fmla="*/ 232 w 577"/>
              <a:gd name="T53" fmla="*/ 179 h 609"/>
              <a:gd name="T54" fmla="*/ 232 w 577"/>
              <a:gd name="T55" fmla="*/ 140 h 609"/>
              <a:gd name="T56" fmla="*/ 344 w 577"/>
              <a:gd name="T57" fmla="*/ 140 h 609"/>
              <a:gd name="T58" fmla="*/ 344 w 577"/>
              <a:gd name="T59" fmla="*/ 179 h 609"/>
              <a:gd name="T60" fmla="*/ 344 w 577"/>
              <a:gd name="T61" fmla="*/ 271 h 609"/>
              <a:gd name="T62" fmla="*/ 232 w 577"/>
              <a:gd name="T63" fmla="*/ 271 h 609"/>
              <a:gd name="T64" fmla="*/ 232 w 577"/>
              <a:gd name="T65" fmla="*/ 232 h 609"/>
              <a:gd name="T66" fmla="*/ 344 w 577"/>
              <a:gd name="T67" fmla="*/ 232 h 609"/>
              <a:gd name="T68" fmla="*/ 344 w 577"/>
              <a:gd name="T69" fmla="*/ 271 h 609"/>
              <a:gd name="T70" fmla="*/ 205 w 577"/>
              <a:gd name="T71" fmla="*/ 609 h 609"/>
              <a:gd name="T72" fmla="*/ 371 w 577"/>
              <a:gd name="T73" fmla="*/ 609 h 609"/>
              <a:gd name="T74" fmla="*/ 371 w 577"/>
              <a:gd name="T75" fmla="*/ 0 h 609"/>
              <a:gd name="T76" fmla="*/ 205 w 577"/>
              <a:gd name="T77" fmla="*/ 0 h 609"/>
              <a:gd name="T78" fmla="*/ 205 w 577"/>
              <a:gd name="T79" fmla="*/ 609 h 609"/>
              <a:gd name="T80" fmla="*/ 549 w 577"/>
              <a:gd name="T81" fmla="*/ 87 h 609"/>
              <a:gd name="T82" fmla="*/ 437 w 577"/>
              <a:gd name="T83" fmla="*/ 87 h 609"/>
              <a:gd name="T84" fmla="*/ 437 w 577"/>
              <a:gd name="T85" fmla="*/ 48 h 609"/>
              <a:gd name="T86" fmla="*/ 549 w 577"/>
              <a:gd name="T87" fmla="*/ 48 h 609"/>
              <a:gd name="T88" fmla="*/ 549 w 577"/>
              <a:gd name="T89" fmla="*/ 87 h 609"/>
              <a:gd name="T90" fmla="*/ 549 w 577"/>
              <a:gd name="T91" fmla="*/ 179 h 609"/>
              <a:gd name="T92" fmla="*/ 437 w 577"/>
              <a:gd name="T93" fmla="*/ 179 h 609"/>
              <a:gd name="T94" fmla="*/ 437 w 577"/>
              <a:gd name="T95" fmla="*/ 140 h 609"/>
              <a:gd name="T96" fmla="*/ 549 w 577"/>
              <a:gd name="T97" fmla="*/ 140 h 609"/>
              <a:gd name="T98" fmla="*/ 549 w 577"/>
              <a:gd name="T99" fmla="*/ 179 h 609"/>
              <a:gd name="T100" fmla="*/ 549 w 577"/>
              <a:gd name="T101" fmla="*/ 271 h 609"/>
              <a:gd name="T102" fmla="*/ 437 w 577"/>
              <a:gd name="T103" fmla="*/ 271 h 609"/>
              <a:gd name="T104" fmla="*/ 437 w 577"/>
              <a:gd name="T105" fmla="*/ 232 h 609"/>
              <a:gd name="T106" fmla="*/ 549 w 577"/>
              <a:gd name="T107" fmla="*/ 232 h 609"/>
              <a:gd name="T108" fmla="*/ 549 w 577"/>
              <a:gd name="T109" fmla="*/ 271 h 609"/>
              <a:gd name="T110" fmla="*/ 410 w 577"/>
              <a:gd name="T111" fmla="*/ 609 h 609"/>
              <a:gd name="T112" fmla="*/ 577 w 577"/>
              <a:gd name="T113" fmla="*/ 609 h 609"/>
              <a:gd name="T114" fmla="*/ 577 w 577"/>
              <a:gd name="T115" fmla="*/ 0 h 609"/>
              <a:gd name="T116" fmla="*/ 410 w 577"/>
              <a:gd name="T117" fmla="*/ 0 h 609"/>
              <a:gd name="T118" fmla="*/ 410 w 577"/>
              <a:gd name="T119" fmla="*/ 60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7" h="609">
                <a:moveTo>
                  <a:pt x="139" y="87"/>
                </a:moveTo>
                <a:lnTo>
                  <a:pt x="27" y="87"/>
                </a:lnTo>
                <a:lnTo>
                  <a:pt x="27" y="48"/>
                </a:lnTo>
                <a:lnTo>
                  <a:pt x="139" y="48"/>
                </a:lnTo>
                <a:lnTo>
                  <a:pt x="139" y="87"/>
                </a:lnTo>
                <a:close/>
                <a:moveTo>
                  <a:pt x="139" y="179"/>
                </a:moveTo>
                <a:lnTo>
                  <a:pt x="27" y="179"/>
                </a:lnTo>
                <a:lnTo>
                  <a:pt x="27" y="140"/>
                </a:lnTo>
                <a:lnTo>
                  <a:pt x="139" y="140"/>
                </a:lnTo>
                <a:lnTo>
                  <a:pt x="139" y="179"/>
                </a:lnTo>
                <a:close/>
                <a:moveTo>
                  <a:pt x="139" y="271"/>
                </a:moveTo>
                <a:lnTo>
                  <a:pt x="27" y="271"/>
                </a:lnTo>
                <a:lnTo>
                  <a:pt x="27" y="232"/>
                </a:lnTo>
                <a:lnTo>
                  <a:pt x="139" y="232"/>
                </a:lnTo>
                <a:lnTo>
                  <a:pt x="139" y="271"/>
                </a:lnTo>
                <a:close/>
                <a:moveTo>
                  <a:pt x="0" y="609"/>
                </a:moveTo>
                <a:lnTo>
                  <a:pt x="166" y="609"/>
                </a:lnTo>
                <a:lnTo>
                  <a:pt x="166" y="0"/>
                </a:lnTo>
                <a:lnTo>
                  <a:pt x="0" y="0"/>
                </a:lnTo>
                <a:lnTo>
                  <a:pt x="0" y="609"/>
                </a:lnTo>
                <a:close/>
                <a:moveTo>
                  <a:pt x="344" y="87"/>
                </a:moveTo>
                <a:lnTo>
                  <a:pt x="232" y="87"/>
                </a:lnTo>
                <a:lnTo>
                  <a:pt x="232" y="48"/>
                </a:lnTo>
                <a:lnTo>
                  <a:pt x="344" y="48"/>
                </a:lnTo>
                <a:lnTo>
                  <a:pt x="344" y="87"/>
                </a:lnTo>
                <a:close/>
                <a:moveTo>
                  <a:pt x="344" y="179"/>
                </a:moveTo>
                <a:lnTo>
                  <a:pt x="232" y="179"/>
                </a:lnTo>
                <a:lnTo>
                  <a:pt x="232" y="140"/>
                </a:lnTo>
                <a:lnTo>
                  <a:pt x="344" y="140"/>
                </a:lnTo>
                <a:lnTo>
                  <a:pt x="344" y="179"/>
                </a:lnTo>
                <a:close/>
                <a:moveTo>
                  <a:pt x="344" y="271"/>
                </a:moveTo>
                <a:lnTo>
                  <a:pt x="232" y="271"/>
                </a:lnTo>
                <a:lnTo>
                  <a:pt x="232" y="232"/>
                </a:lnTo>
                <a:lnTo>
                  <a:pt x="344" y="232"/>
                </a:lnTo>
                <a:lnTo>
                  <a:pt x="344" y="271"/>
                </a:lnTo>
                <a:close/>
                <a:moveTo>
                  <a:pt x="205" y="609"/>
                </a:moveTo>
                <a:lnTo>
                  <a:pt x="371" y="609"/>
                </a:lnTo>
                <a:lnTo>
                  <a:pt x="371" y="0"/>
                </a:lnTo>
                <a:lnTo>
                  <a:pt x="205" y="0"/>
                </a:lnTo>
                <a:lnTo>
                  <a:pt x="205" y="609"/>
                </a:lnTo>
                <a:close/>
                <a:moveTo>
                  <a:pt x="549" y="87"/>
                </a:moveTo>
                <a:lnTo>
                  <a:pt x="437" y="87"/>
                </a:lnTo>
                <a:lnTo>
                  <a:pt x="437" y="48"/>
                </a:lnTo>
                <a:lnTo>
                  <a:pt x="549" y="48"/>
                </a:lnTo>
                <a:lnTo>
                  <a:pt x="549" y="87"/>
                </a:lnTo>
                <a:close/>
                <a:moveTo>
                  <a:pt x="549" y="179"/>
                </a:moveTo>
                <a:lnTo>
                  <a:pt x="437" y="179"/>
                </a:lnTo>
                <a:lnTo>
                  <a:pt x="437" y="140"/>
                </a:lnTo>
                <a:lnTo>
                  <a:pt x="549" y="140"/>
                </a:lnTo>
                <a:lnTo>
                  <a:pt x="549" y="179"/>
                </a:lnTo>
                <a:close/>
                <a:moveTo>
                  <a:pt x="549" y="271"/>
                </a:moveTo>
                <a:lnTo>
                  <a:pt x="437" y="271"/>
                </a:lnTo>
                <a:lnTo>
                  <a:pt x="437" y="232"/>
                </a:lnTo>
                <a:lnTo>
                  <a:pt x="549" y="232"/>
                </a:lnTo>
                <a:lnTo>
                  <a:pt x="549" y="271"/>
                </a:lnTo>
                <a:close/>
                <a:moveTo>
                  <a:pt x="410" y="609"/>
                </a:moveTo>
                <a:lnTo>
                  <a:pt x="577" y="609"/>
                </a:lnTo>
                <a:lnTo>
                  <a:pt x="577" y="0"/>
                </a:lnTo>
                <a:lnTo>
                  <a:pt x="410" y="0"/>
                </a:lnTo>
                <a:lnTo>
                  <a:pt x="410" y="6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Freeform 33"/>
          <p:cNvSpPr>
            <a:spLocks noEditPoints="1"/>
          </p:cNvSpPr>
          <p:nvPr/>
        </p:nvSpPr>
        <p:spPr bwMode="auto">
          <a:xfrm>
            <a:off x="7847508" y="3807717"/>
            <a:ext cx="340962" cy="320221"/>
          </a:xfrm>
          <a:custGeom>
            <a:avLst/>
            <a:gdLst>
              <a:gd name="T0" fmla="*/ 21 w 643"/>
              <a:gd name="T1" fmla="*/ 477 h 603"/>
              <a:gd name="T2" fmla="*/ 459 w 643"/>
              <a:gd name="T3" fmla="*/ 359 h 603"/>
              <a:gd name="T4" fmla="*/ 420 w 643"/>
              <a:gd name="T5" fmla="*/ 494 h 603"/>
              <a:gd name="T6" fmla="*/ 407 w 643"/>
              <a:gd name="T7" fmla="*/ 377 h 603"/>
              <a:gd name="T8" fmla="*/ 408 w 643"/>
              <a:gd name="T9" fmla="*/ 272 h 603"/>
              <a:gd name="T10" fmla="*/ 397 w 643"/>
              <a:gd name="T11" fmla="*/ 276 h 603"/>
              <a:gd name="T12" fmla="*/ 405 w 643"/>
              <a:gd name="T13" fmla="*/ 292 h 603"/>
              <a:gd name="T14" fmla="*/ 415 w 643"/>
              <a:gd name="T15" fmla="*/ 288 h 603"/>
              <a:gd name="T16" fmla="*/ 356 w 643"/>
              <a:gd name="T17" fmla="*/ 302 h 603"/>
              <a:gd name="T18" fmla="*/ 360 w 643"/>
              <a:gd name="T19" fmla="*/ 322 h 603"/>
              <a:gd name="T20" fmla="*/ 368 w 643"/>
              <a:gd name="T21" fmla="*/ 315 h 603"/>
              <a:gd name="T22" fmla="*/ 324 w 643"/>
              <a:gd name="T23" fmla="*/ 341 h 603"/>
              <a:gd name="T24" fmla="*/ 319 w 643"/>
              <a:gd name="T25" fmla="*/ 351 h 603"/>
              <a:gd name="T26" fmla="*/ 335 w 643"/>
              <a:gd name="T27" fmla="*/ 359 h 603"/>
              <a:gd name="T28" fmla="*/ 340 w 643"/>
              <a:gd name="T29" fmla="*/ 349 h 603"/>
              <a:gd name="T30" fmla="*/ 305 w 643"/>
              <a:gd name="T31" fmla="*/ 399 h 603"/>
              <a:gd name="T32" fmla="*/ 322 w 643"/>
              <a:gd name="T33" fmla="*/ 411 h 603"/>
              <a:gd name="T34" fmla="*/ 323 w 643"/>
              <a:gd name="T35" fmla="*/ 400 h 603"/>
              <a:gd name="T36" fmla="*/ 308 w 643"/>
              <a:gd name="T37" fmla="*/ 450 h 603"/>
              <a:gd name="T38" fmla="*/ 311 w 643"/>
              <a:gd name="T39" fmla="*/ 461 h 603"/>
              <a:gd name="T40" fmla="*/ 327 w 643"/>
              <a:gd name="T41" fmla="*/ 455 h 603"/>
              <a:gd name="T42" fmla="*/ 324 w 643"/>
              <a:gd name="T43" fmla="*/ 444 h 603"/>
              <a:gd name="T44" fmla="*/ 332 w 643"/>
              <a:gd name="T45" fmla="*/ 505 h 603"/>
              <a:gd name="T46" fmla="*/ 353 w 643"/>
              <a:gd name="T47" fmla="*/ 503 h 603"/>
              <a:gd name="T48" fmla="*/ 346 w 643"/>
              <a:gd name="T49" fmla="*/ 495 h 603"/>
              <a:gd name="T50" fmla="*/ 367 w 643"/>
              <a:gd name="T51" fmla="*/ 541 h 603"/>
              <a:gd name="T52" fmla="*/ 377 w 643"/>
              <a:gd name="T53" fmla="*/ 547 h 603"/>
              <a:gd name="T54" fmla="*/ 386 w 643"/>
              <a:gd name="T55" fmla="*/ 532 h 603"/>
              <a:gd name="T56" fmla="*/ 377 w 643"/>
              <a:gd name="T57" fmla="*/ 526 h 603"/>
              <a:gd name="T58" fmla="*/ 423 w 643"/>
              <a:gd name="T59" fmla="*/ 566 h 603"/>
              <a:gd name="T60" fmla="*/ 434 w 643"/>
              <a:gd name="T61" fmla="*/ 568 h 603"/>
              <a:gd name="T62" fmla="*/ 427 w 643"/>
              <a:gd name="T63" fmla="*/ 549 h 603"/>
              <a:gd name="T64" fmla="*/ 472 w 643"/>
              <a:gd name="T65" fmla="*/ 569 h 603"/>
              <a:gd name="T66" fmla="*/ 484 w 643"/>
              <a:gd name="T67" fmla="*/ 568 h 603"/>
              <a:gd name="T68" fmla="*/ 483 w 643"/>
              <a:gd name="T69" fmla="*/ 550 h 603"/>
              <a:gd name="T70" fmla="*/ 472 w 643"/>
              <a:gd name="T71" fmla="*/ 552 h 603"/>
              <a:gd name="T72" fmla="*/ 530 w 643"/>
              <a:gd name="T73" fmla="*/ 551 h 603"/>
              <a:gd name="T74" fmla="*/ 540 w 643"/>
              <a:gd name="T75" fmla="*/ 545 h 603"/>
              <a:gd name="T76" fmla="*/ 524 w 643"/>
              <a:gd name="T77" fmla="*/ 535 h 603"/>
              <a:gd name="T78" fmla="*/ 570 w 643"/>
              <a:gd name="T79" fmla="*/ 521 h 603"/>
              <a:gd name="T80" fmla="*/ 577 w 643"/>
              <a:gd name="T81" fmla="*/ 512 h 603"/>
              <a:gd name="T82" fmla="*/ 565 w 643"/>
              <a:gd name="T83" fmla="*/ 499 h 603"/>
              <a:gd name="T84" fmla="*/ 559 w 643"/>
              <a:gd name="T85" fmla="*/ 507 h 603"/>
              <a:gd name="T86" fmla="*/ 601 w 643"/>
              <a:gd name="T87" fmla="*/ 469 h 603"/>
              <a:gd name="T88" fmla="*/ 605 w 643"/>
              <a:gd name="T89" fmla="*/ 457 h 603"/>
              <a:gd name="T90" fmla="*/ 586 w 643"/>
              <a:gd name="T91" fmla="*/ 459 h 603"/>
              <a:gd name="T92" fmla="*/ 610 w 643"/>
              <a:gd name="T93" fmla="*/ 419 h 603"/>
              <a:gd name="T94" fmla="*/ 610 w 643"/>
              <a:gd name="T95" fmla="*/ 408 h 603"/>
              <a:gd name="T96" fmla="*/ 592 w 643"/>
              <a:gd name="T97" fmla="*/ 406 h 603"/>
              <a:gd name="T98" fmla="*/ 593 w 643"/>
              <a:gd name="T99" fmla="*/ 417 h 603"/>
              <a:gd name="T100" fmla="*/ 599 w 643"/>
              <a:gd name="T101" fmla="*/ 358 h 603"/>
              <a:gd name="T102" fmla="*/ 594 w 643"/>
              <a:gd name="T103" fmla="*/ 347 h 603"/>
              <a:gd name="T104" fmla="*/ 581 w 643"/>
              <a:gd name="T105" fmla="*/ 363 h 603"/>
              <a:gd name="T106" fmla="*/ 573 w 643"/>
              <a:gd name="T107" fmla="*/ 316 h 603"/>
              <a:gd name="T108" fmla="*/ 565 w 643"/>
              <a:gd name="T109" fmla="*/ 308 h 603"/>
              <a:gd name="T110" fmla="*/ 550 w 643"/>
              <a:gd name="T111" fmla="*/ 318 h 603"/>
              <a:gd name="T112" fmla="*/ 557 w 643"/>
              <a:gd name="T113" fmla="*/ 326 h 603"/>
              <a:gd name="T114" fmla="*/ 524 w 643"/>
              <a:gd name="T115" fmla="*/ 279 h 603"/>
              <a:gd name="T116" fmla="*/ 513 w 643"/>
              <a:gd name="T117" fmla="*/ 274 h 603"/>
              <a:gd name="T118" fmla="*/ 513 w 643"/>
              <a:gd name="T119" fmla="*/ 293 h 603"/>
              <a:gd name="T120" fmla="*/ 457 w 643"/>
              <a:gd name="T121" fmla="*/ 231 h 603"/>
              <a:gd name="T122" fmla="*/ 358 w 643"/>
              <a:gd name="T123" fmla="*/ 9 h 603"/>
              <a:gd name="T124" fmla="*/ 30 w 643"/>
              <a:gd name="T125" fmla="*/ 15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3" h="603">
                <a:moveTo>
                  <a:pt x="51" y="448"/>
                </a:moveTo>
                <a:cubicBezTo>
                  <a:pt x="83" y="445"/>
                  <a:pt x="115" y="443"/>
                  <a:pt x="147" y="442"/>
                </a:cubicBezTo>
                <a:cubicBezTo>
                  <a:pt x="127" y="440"/>
                  <a:pt x="108" y="439"/>
                  <a:pt x="88" y="436"/>
                </a:cubicBezTo>
                <a:cubicBezTo>
                  <a:pt x="72" y="435"/>
                  <a:pt x="59" y="423"/>
                  <a:pt x="59" y="407"/>
                </a:cubicBezTo>
                <a:cubicBezTo>
                  <a:pt x="59" y="383"/>
                  <a:pt x="59" y="359"/>
                  <a:pt x="59" y="335"/>
                </a:cubicBezTo>
                <a:cubicBezTo>
                  <a:pt x="59" y="318"/>
                  <a:pt x="72" y="306"/>
                  <a:pt x="88" y="305"/>
                </a:cubicBezTo>
                <a:cubicBezTo>
                  <a:pt x="148" y="299"/>
                  <a:pt x="207" y="297"/>
                  <a:pt x="267" y="298"/>
                </a:cubicBezTo>
                <a:cubicBezTo>
                  <a:pt x="245" y="333"/>
                  <a:pt x="233" y="373"/>
                  <a:pt x="233" y="417"/>
                </a:cubicBezTo>
                <a:cubicBezTo>
                  <a:pt x="233" y="479"/>
                  <a:pt x="258" y="535"/>
                  <a:pt x="299" y="575"/>
                </a:cubicBezTo>
                <a:cubicBezTo>
                  <a:pt x="301" y="578"/>
                  <a:pt x="304" y="581"/>
                  <a:pt x="306" y="583"/>
                </a:cubicBezTo>
                <a:cubicBezTo>
                  <a:pt x="221" y="590"/>
                  <a:pt x="136" y="588"/>
                  <a:pt x="51" y="579"/>
                </a:cubicBezTo>
                <a:cubicBezTo>
                  <a:pt x="35" y="578"/>
                  <a:pt x="21" y="566"/>
                  <a:pt x="21" y="549"/>
                </a:cubicBezTo>
                <a:cubicBezTo>
                  <a:pt x="21" y="526"/>
                  <a:pt x="21" y="501"/>
                  <a:pt x="21" y="477"/>
                </a:cubicBezTo>
                <a:cubicBezTo>
                  <a:pt x="21" y="461"/>
                  <a:pt x="35" y="449"/>
                  <a:pt x="51" y="448"/>
                </a:cubicBezTo>
                <a:close/>
                <a:moveTo>
                  <a:pt x="442" y="265"/>
                </a:moveTo>
                <a:lnTo>
                  <a:pt x="442" y="265"/>
                </a:lnTo>
                <a:cubicBezTo>
                  <a:pt x="454" y="263"/>
                  <a:pt x="467" y="262"/>
                  <a:pt x="479" y="265"/>
                </a:cubicBezTo>
                <a:cubicBezTo>
                  <a:pt x="478" y="271"/>
                  <a:pt x="478" y="278"/>
                  <a:pt x="477" y="284"/>
                </a:cubicBezTo>
                <a:cubicBezTo>
                  <a:pt x="466" y="283"/>
                  <a:pt x="455" y="283"/>
                  <a:pt x="444" y="284"/>
                </a:cubicBezTo>
                <a:cubicBezTo>
                  <a:pt x="443" y="278"/>
                  <a:pt x="443" y="271"/>
                  <a:pt x="442" y="265"/>
                </a:cubicBezTo>
                <a:close/>
                <a:moveTo>
                  <a:pt x="510" y="384"/>
                </a:moveTo>
                <a:lnTo>
                  <a:pt x="510" y="384"/>
                </a:lnTo>
                <a:lnTo>
                  <a:pt x="467" y="384"/>
                </a:lnTo>
                <a:lnTo>
                  <a:pt x="467" y="377"/>
                </a:lnTo>
                <a:cubicBezTo>
                  <a:pt x="467" y="369"/>
                  <a:pt x="466" y="364"/>
                  <a:pt x="465" y="362"/>
                </a:cubicBezTo>
                <a:cubicBezTo>
                  <a:pt x="464" y="360"/>
                  <a:pt x="462" y="359"/>
                  <a:pt x="459" y="359"/>
                </a:cubicBezTo>
                <a:cubicBezTo>
                  <a:pt x="456" y="359"/>
                  <a:pt x="454" y="359"/>
                  <a:pt x="453" y="362"/>
                </a:cubicBezTo>
                <a:cubicBezTo>
                  <a:pt x="452" y="364"/>
                  <a:pt x="451" y="367"/>
                  <a:pt x="451" y="371"/>
                </a:cubicBezTo>
                <a:cubicBezTo>
                  <a:pt x="451" y="377"/>
                  <a:pt x="452" y="382"/>
                  <a:pt x="455" y="385"/>
                </a:cubicBezTo>
                <a:cubicBezTo>
                  <a:pt x="458" y="388"/>
                  <a:pt x="466" y="393"/>
                  <a:pt x="478" y="401"/>
                </a:cubicBezTo>
                <a:cubicBezTo>
                  <a:pt x="489" y="407"/>
                  <a:pt x="497" y="413"/>
                  <a:pt x="501" y="416"/>
                </a:cubicBezTo>
                <a:cubicBezTo>
                  <a:pt x="505" y="420"/>
                  <a:pt x="508" y="425"/>
                  <a:pt x="511" y="431"/>
                </a:cubicBezTo>
                <a:cubicBezTo>
                  <a:pt x="514" y="437"/>
                  <a:pt x="515" y="445"/>
                  <a:pt x="515" y="455"/>
                </a:cubicBezTo>
                <a:cubicBezTo>
                  <a:pt x="515" y="471"/>
                  <a:pt x="512" y="483"/>
                  <a:pt x="504" y="491"/>
                </a:cubicBezTo>
                <a:cubicBezTo>
                  <a:pt x="497" y="500"/>
                  <a:pt x="485" y="506"/>
                  <a:pt x="471" y="508"/>
                </a:cubicBezTo>
                <a:lnTo>
                  <a:pt x="471" y="524"/>
                </a:lnTo>
                <a:lnTo>
                  <a:pt x="451" y="524"/>
                </a:lnTo>
                <a:lnTo>
                  <a:pt x="451" y="507"/>
                </a:lnTo>
                <a:cubicBezTo>
                  <a:pt x="439" y="506"/>
                  <a:pt x="429" y="502"/>
                  <a:pt x="420" y="494"/>
                </a:cubicBezTo>
                <a:cubicBezTo>
                  <a:pt x="412" y="486"/>
                  <a:pt x="407" y="473"/>
                  <a:pt x="407" y="453"/>
                </a:cubicBezTo>
                <a:lnTo>
                  <a:pt x="407" y="445"/>
                </a:lnTo>
                <a:lnTo>
                  <a:pt x="451" y="445"/>
                </a:lnTo>
                <a:lnTo>
                  <a:pt x="451" y="456"/>
                </a:lnTo>
                <a:cubicBezTo>
                  <a:pt x="451" y="467"/>
                  <a:pt x="451" y="474"/>
                  <a:pt x="452" y="477"/>
                </a:cubicBezTo>
                <a:cubicBezTo>
                  <a:pt x="453" y="480"/>
                  <a:pt x="455" y="481"/>
                  <a:pt x="458" y="481"/>
                </a:cubicBezTo>
                <a:cubicBezTo>
                  <a:pt x="461" y="481"/>
                  <a:pt x="464" y="480"/>
                  <a:pt x="465" y="478"/>
                </a:cubicBezTo>
                <a:cubicBezTo>
                  <a:pt x="466" y="476"/>
                  <a:pt x="467" y="473"/>
                  <a:pt x="467" y="470"/>
                </a:cubicBezTo>
                <a:cubicBezTo>
                  <a:pt x="467" y="460"/>
                  <a:pt x="466" y="453"/>
                  <a:pt x="465" y="449"/>
                </a:cubicBezTo>
                <a:cubicBezTo>
                  <a:pt x="464" y="445"/>
                  <a:pt x="459" y="440"/>
                  <a:pt x="451" y="435"/>
                </a:cubicBezTo>
                <a:cubicBezTo>
                  <a:pt x="438" y="427"/>
                  <a:pt x="429" y="421"/>
                  <a:pt x="424" y="417"/>
                </a:cubicBezTo>
                <a:cubicBezTo>
                  <a:pt x="420" y="413"/>
                  <a:pt x="415" y="408"/>
                  <a:pt x="412" y="401"/>
                </a:cubicBezTo>
                <a:cubicBezTo>
                  <a:pt x="408" y="393"/>
                  <a:pt x="407" y="385"/>
                  <a:pt x="407" y="377"/>
                </a:cubicBezTo>
                <a:cubicBezTo>
                  <a:pt x="407" y="364"/>
                  <a:pt x="410" y="354"/>
                  <a:pt x="418" y="346"/>
                </a:cubicBezTo>
                <a:cubicBezTo>
                  <a:pt x="425" y="339"/>
                  <a:pt x="436" y="334"/>
                  <a:pt x="451" y="333"/>
                </a:cubicBezTo>
                <a:lnTo>
                  <a:pt x="451" y="319"/>
                </a:lnTo>
                <a:lnTo>
                  <a:pt x="471" y="319"/>
                </a:lnTo>
                <a:lnTo>
                  <a:pt x="471" y="333"/>
                </a:lnTo>
                <a:cubicBezTo>
                  <a:pt x="484" y="334"/>
                  <a:pt x="494" y="339"/>
                  <a:pt x="501" y="346"/>
                </a:cubicBezTo>
                <a:cubicBezTo>
                  <a:pt x="507" y="353"/>
                  <a:pt x="511" y="363"/>
                  <a:pt x="511" y="376"/>
                </a:cubicBezTo>
                <a:cubicBezTo>
                  <a:pt x="511" y="378"/>
                  <a:pt x="510" y="381"/>
                  <a:pt x="510" y="384"/>
                </a:cubicBezTo>
                <a:close/>
                <a:moveTo>
                  <a:pt x="411" y="271"/>
                </a:moveTo>
                <a:lnTo>
                  <a:pt x="411" y="271"/>
                </a:lnTo>
                <a:lnTo>
                  <a:pt x="410" y="271"/>
                </a:lnTo>
                <a:lnTo>
                  <a:pt x="409" y="271"/>
                </a:lnTo>
                <a:lnTo>
                  <a:pt x="408" y="272"/>
                </a:lnTo>
                <a:lnTo>
                  <a:pt x="407" y="272"/>
                </a:lnTo>
                <a:lnTo>
                  <a:pt x="406" y="272"/>
                </a:lnTo>
                <a:lnTo>
                  <a:pt x="405" y="273"/>
                </a:lnTo>
                <a:lnTo>
                  <a:pt x="405" y="273"/>
                </a:lnTo>
                <a:lnTo>
                  <a:pt x="404" y="273"/>
                </a:lnTo>
                <a:lnTo>
                  <a:pt x="403" y="274"/>
                </a:lnTo>
                <a:lnTo>
                  <a:pt x="402" y="274"/>
                </a:lnTo>
                <a:lnTo>
                  <a:pt x="401" y="274"/>
                </a:lnTo>
                <a:lnTo>
                  <a:pt x="400" y="275"/>
                </a:lnTo>
                <a:lnTo>
                  <a:pt x="399" y="275"/>
                </a:lnTo>
                <a:lnTo>
                  <a:pt x="398" y="275"/>
                </a:lnTo>
                <a:lnTo>
                  <a:pt x="398" y="276"/>
                </a:lnTo>
                <a:lnTo>
                  <a:pt x="397" y="276"/>
                </a:lnTo>
                <a:lnTo>
                  <a:pt x="396" y="277"/>
                </a:lnTo>
                <a:lnTo>
                  <a:pt x="395" y="277"/>
                </a:lnTo>
                <a:lnTo>
                  <a:pt x="394" y="277"/>
                </a:lnTo>
                <a:lnTo>
                  <a:pt x="393" y="278"/>
                </a:lnTo>
                <a:lnTo>
                  <a:pt x="393" y="278"/>
                </a:lnTo>
                <a:lnTo>
                  <a:pt x="401" y="294"/>
                </a:lnTo>
                <a:lnTo>
                  <a:pt x="401" y="294"/>
                </a:lnTo>
                <a:lnTo>
                  <a:pt x="401" y="293"/>
                </a:lnTo>
                <a:lnTo>
                  <a:pt x="402" y="293"/>
                </a:lnTo>
                <a:lnTo>
                  <a:pt x="403" y="293"/>
                </a:lnTo>
                <a:lnTo>
                  <a:pt x="404" y="292"/>
                </a:lnTo>
                <a:lnTo>
                  <a:pt x="404" y="292"/>
                </a:lnTo>
                <a:lnTo>
                  <a:pt x="405" y="292"/>
                </a:lnTo>
                <a:lnTo>
                  <a:pt x="406" y="291"/>
                </a:lnTo>
                <a:lnTo>
                  <a:pt x="407" y="291"/>
                </a:lnTo>
                <a:lnTo>
                  <a:pt x="407" y="291"/>
                </a:lnTo>
                <a:lnTo>
                  <a:pt x="408" y="290"/>
                </a:lnTo>
                <a:lnTo>
                  <a:pt x="409" y="290"/>
                </a:lnTo>
                <a:lnTo>
                  <a:pt x="410" y="290"/>
                </a:lnTo>
                <a:lnTo>
                  <a:pt x="411" y="290"/>
                </a:lnTo>
                <a:lnTo>
                  <a:pt x="411" y="289"/>
                </a:lnTo>
                <a:lnTo>
                  <a:pt x="412" y="289"/>
                </a:lnTo>
                <a:lnTo>
                  <a:pt x="413" y="289"/>
                </a:lnTo>
                <a:lnTo>
                  <a:pt x="414" y="288"/>
                </a:lnTo>
                <a:lnTo>
                  <a:pt x="414" y="288"/>
                </a:lnTo>
                <a:lnTo>
                  <a:pt x="415" y="288"/>
                </a:lnTo>
                <a:lnTo>
                  <a:pt x="416" y="288"/>
                </a:lnTo>
                <a:lnTo>
                  <a:pt x="411" y="271"/>
                </a:lnTo>
                <a:close/>
                <a:moveTo>
                  <a:pt x="361" y="297"/>
                </a:moveTo>
                <a:lnTo>
                  <a:pt x="361" y="297"/>
                </a:lnTo>
                <a:lnTo>
                  <a:pt x="361" y="297"/>
                </a:lnTo>
                <a:lnTo>
                  <a:pt x="360" y="298"/>
                </a:lnTo>
                <a:lnTo>
                  <a:pt x="360" y="299"/>
                </a:lnTo>
                <a:lnTo>
                  <a:pt x="359" y="299"/>
                </a:lnTo>
                <a:lnTo>
                  <a:pt x="358" y="300"/>
                </a:lnTo>
                <a:lnTo>
                  <a:pt x="358" y="300"/>
                </a:lnTo>
                <a:lnTo>
                  <a:pt x="357" y="301"/>
                </a:lnTo>
                <a:lnTo>
                  <a:pt x="356" y="302"/>
                </a:lnTo>
                <a:lnTo>
                  <a:pt x="356" y="302"/>
                </a:lnTo>
                <a:lnTo>
                  <a:pt x="355" y="303"/>
                </a:lnTo>
                <a:lnTo>
                  <a:pt x="354" y="304"/>
                </a:lnTo>
                <a:lnTo>
                  <a:pt x="354" y="304"/>
                </a:lnTo>
                <a:lnTo>
                  <a:pt x="353" y="305"/>
                </a:lnTo>
                <a:lnTo>
                  <a:pt x="352" y="305"/>
                </a:lnTo>
                <a:lnTo>
                  <a:pt x="352" y="306"/>
                </a:lnTo>
                <a:lnTo>
                  <a:pt x="351" y="307"/>
                </a:lnTo>
                <a:lnTo>
                  <a:pt x="350" y="307"/>
                </a:lnTo>
                <a:lnTo>
                  <a:pt x="350" y="308"/>
                </a:lnTo>
                <a:lnTo>
                  <a:pt x="349" y="309"/>
                </a:lnTo>
                <a:lnTo>
                  <a:pt x="348" y="309"/>
                </a:lnTo>
                <a:lnTo>
                  <a:pt x="348" y="310"/>
                </a:lnTo>
                <a:lnTo>
                  <a:pt x="360" y="322"/>
                </a:lnTo>
                <a:lnTo>
                  <a:pt x="361" y="322"/>
                </a:lnTo>
                <a:lnTo>
                  <a:pt x="361" y="321"/>
                </a:lnTo>
                <a:lnTo>
                  <a:pt x="362" y="320"/>
                </a:lnTo>
                <a:lnTo>
                  <a:pt x="363" y="320"/>
                </a:lnTo>
                <a:lnTo>
                  <a:pt x="363" y="319"/>
                </a:lnTo>
                <a:lnTo>
                  <a:pt x="364" y="319"/>
                </a:lnTo>
                <a:lnTo>
                  <a:pt x="364" y="318"/>
                </a:lnTo>
                <a:lnTo>
                  <a:pt x="365" y="318"/>
                </a:lnTo>
                <a:lnTo>
                  <a:pt x="365" y="317"/>
                </a:lnTo>
                <a:lnTo>
                  <a:pt x="366" y="317"/>
                </a:lnTo>
                <a:lnTo>
                  <a:pt x="367" y="316"/>
                </a:lnTo>
                <a:lnTo>
                  <a:pt x="367" y="315"/>
                </a:lnTo>
                <a:lnTo>
                  <a:pt x="368" y="315"/>
                </a:lnTo>
                <a:lnTo>
                  <a:pt x="368" y="314"/>
                </a:lnTo>
                <a:lnTo>
                  <a:pt x="369" y="314"/>
                </a:lnTo>
                <a:lnTo>
                  <a:pt x="370" y="313"/>
                </a:lnTo>
                <a:lnTo>
                  <a:pt x="370" y="313"/>
                </a:lnTo>
                <a:lnTo>
                  <a:pt x="371" y="312"/>
                </a:lnTo>
                <a:lnTo>
                  <a:pt x="372" y="312"/>
                </a:lnTo>
                <a:lnTo>
                  <a:pt x="372" y="311"/>
                </a:lnTo>
                <a:lnTo>
                  <a:pt x="373" y="311"/>
                </a:lnTo>
                <a:lnTo>
                  <a:pt x="361" y="297"/>
                </a:lnTo>
                <a:close/>
                <a:moveTo>
                  <a:pt x="325" y="339"/>
                </a:moveTo>
                <a:lnTo>
                  <a:pt x="325" y="339"/>
                </a:lnTo>
                <a:lnTo>
                  <a:pt x="325" y="340"/>
                </a:lnTo>
                <a:lnTo>
                  <a:pt x="324" y="341"/>
                </a:lnTo>
                <a:lnTo>
                  <a:pt x="324" y="341"/>
                </a:lnTo>
                <a:lnTo>
                  <a:pt x="323" y="342"/>
                </a:lnTo>
                <a:lnTo>
                  <a:pt x="323" y="343"/>
                </a:lnTo>
                <a:lnTo>
                  <a:pt x="323" y="344"/>
                </a:lnTo>
                <a:lnTo>
                  <a:pt x="322" y="345"/>
                </a:lnTo>
                <a:lnTo>
                  <a:pt x="322" y="345"/>
                </a:lnTo>
                <a:lnTo>
                  <a:pt x="321" y="346"/>
                </a:lnTo>
                <a:lnTo>
                  <a:pt x="321" y="347"/>
                </a:lnTo>
                <a:lnTo>
                  <a:pt x="320" y="348"/>
                </a:lnTo>
                <a:lnTo>
                  <a:pt x="320" y="349"/>
                </a:lnTo>
                <a:lnTo>
                  <a:pt x="320" y="350"/>
                </a:lnTo>
                <a:lnTo>
                  <a:pt x="319" y="350"/>
                </a:lnTo>
                <a:lnTo>
                  <a:pt x="319" y="351"/>
                </a:lnTo>
                <a:lnTo>
                  <a:pt x="318" y="352"/>
                </a:lnTo>
                <a:lnTo>
                  <a:pt x="318" y="353"/>
                </a:lnTo>
                <a:lnTo>
                  <a:pt x="318" y="354"/>
                </a:lnTo>
                <a:lnTo>
                  <a:pt x="317" y="355"/>
                </a:lnTo>
                <a:lnTo>
                  <a:pt x="317" y="356"/>
                </a:lnTo>
                <a:lnTo>
                  <a:pt x="317" y="356"/>
                </a:lnTo>
                <a:lnTo>
                  <a:pt x="333" y="363"/>
                </a:lnTo>
                <a:lnTo>
                  <a:pt x="333" y="363"/>
                </a:lnTo>
                <a:lnTo>
                  <a:pt x="333" y="362"/>
                </a:lnTo>
                <a:lnTo>
                  <a:pt x="334" y="361"/>
                </a:lnTo>
                <a:lnTo>
                  <a:pt x="334" y="360"/>
                </a:lnTo>
                <a:lnTo>
                  <a:pt x="334" y="360"/>
                </a:lnTo>
                <a:lnTo>
                  <a:pt x="335" y="359"/>
                </a:lnTo>
                <a:lnTo>
                  <a:pt x="335" y="358"/>
                </a:lnTo>
                <a:lnTo>
                  <a:pt x="335" y="357"/>
                </a:lnTo>
                <a:lnTo>
                  <a:pt x="336" y="357"/>
                </a:lnTo>
                <a:lnTo>
                  <a:pt x="336" y="356"/>
                </a:lnTo>
                <a:lnTo>
                  <a:pt x="336" y="355"/>
                </a:lnTo>
                <a:lnTo>
                  <a:pt x="337" y="354"/>
                </a:lnTo>
                <a:lnTo>
                  <a:pt x="337" y="354"/>
                </a:lnTo>
                <a:lnTo>
                  <a:pt x="338" y="353"/>
                </a:lnTo>
                <a:lnTo>
                  <a:pt x="338" y="352"/>
                </a:lnTo>
                <a:lnTo>
                  <a:pt x="338" y="351"/>
                </a:lnTo>
                <a:lnTo>
                  <a:pt x="339" y="351"/>
                </a:lnTo>
                <a:lnTo>
                  <a:pt x="339" y="350"/>
                </a:lnTo>
                <a:lnTo>
                  <a:pt x="340" y="349"/>
                </a:lnTo>
                <a:lnTo>
                  <a:pt x="340" y="349"/>
                </a:lnTo>
                <a:lnTo>
                  <a:pt x="340" y="348"/>
                </a:lnTo>
                <a:lnTo>
                  <a:pt x="325" y="339"/>
                </a:lnTo>
                <a:close/>
                <a:moveTo>
                  <a:pt x="306" y="392"/>
                </a:moveTo>
                <a:lnTo>
                  <a:pt x="306" y="392"/>
                </a:lnTo>
                <a:lnTo>
                  <a:pt x="306" y="393"/>
                </a:lnTo>
                <a:lnTo>
                  <a:pt x="306" y="394"/>
                </a:lnTo>
                <a:lnTo>
                  <a:pt x="306" y="394"/>
                </a:lnTo>
                <a:lnTo>
                  <a:pt x="306" y="395"/>
                </a:lnTo>
                <a:lnTo>
                  <a:pt x="305" y="396"/>
                </a:lnTo>
                <a:lnTo>
                  <a:pt x="305" y="397"/>
                </a:lnTo>
                <a:lnTo>
                  <a:pt x="305" y="398"/>
                </a:lnTo>
                <a:lnTo>
                  <a:pt x="305" y="399"/>
                </a:lnTo>
                <a:lnTo>
                  <a:pt x="305" y="400"/>
                </a:lnTo>
                <a:lnTo>
                  <a:pt x="305" y="401"/>
                </a:lnTo>
                <a:lnTo>
                  <a:pt x="305" y="402"/>
                </a:lnTo>
                <a:lnTo>
                  <a:pt x="305" y="403"/>
                </a:lnTo>
                <a:lnTo>
                  <a:pt x="305" y="404"/>
                </a:lnTo>
                <a:lnTo>
                  <a:pt x="304" y="405"/>
                </a:lnTo>
                <a:lnTo>
                  <a:pt x="304" y="406"/>
                </a:lnTo>
                <a:lnTo>
                  <a:pt x="304" y="407"/>
                </a:lnTo>
                <a:lnTo>
                  <a:pt x="304" y="408"/>
                </a:lnTo>
                <a:lnTo>
                  <a:pt x="304" y="409"/>
                </a:lnTo>
                <a:lnTo>
                  <a:pt x="304" y="410"/>
                </a:lnTo>
                <a:lnTo>
                  <a:pt x="304" y="410"/>
                </a:lnTo>
                <a:lnTo>
                  <a:pt x="322" y="411"/>
                </a:lnTo>
                <a:lnTo>
                  <a:pt x="322" y="411"/>
                </a:lnTo>
                <a:lnTo>
                  <a:pt x="322" y="410"/>
                </a:lnTo>
                <a:lnTo>
                  <a:pt x="322" y="409"/>
                </a:lnTo>
                <a:lnTo>
                  <a:pt x="322" y="408"/>
                </a:lnTo>
                <a:lnTo>
                  <a:pt x="322" y="407"/>
                </a:lnTo>
                <a:lnTo>
                  <a:pt x="322" y="406"/>
                </a:lnTo>
                <a:lnTo>
                  <a:pt x="322" y="406"/>
                </a:lnTo>
                <a:lnTo>
                  <a:pt x="322" y="405"/>
                </a:lnTo>
                <a:lnTo>
                  <a:pt x="322" y="404"/>
                </a:lnTo>
                <a:lnTo>
                  <a:pt x="322" y="403"/>
                </a:lnTo>
                <a:lnTo>
                  <a:pt x="322" y="402"/>
                </a:lnTo>
                <a:lnTo>
                  <a:pt x="323" y="401"/>
                </a:lnTo>
                <a:lnTo>
                  <a:pt x="323" y="400"/>
                </a:lnTo>
                <a:lnTo>
                  <a:pt x="323" y="400"/>
                </a:lnTo>
                <a:lnTo>
                  <a:pt x="323" y="399"/>
                </a:lnTo>
                <a:lnTo>
                  <a:pt x="323" y="398"/>
                </a:lnTo>
                <a:lnTo>
                  <a:pt x="323" y="397"/>
                </a:lnTo>
                <a:lnTo>
                  <a:pt x="323" y="396"/>
                </a:lnTo>
                <a:lnTo>
                  <a:pt x="323" y="395"/>
                </a:lnTo>
                <a:lnTo>
                  <a:pt x="323" y="395"/>
                </a:lnTo>
                <a:lnTo>
                  <a:pt x="306" y="392"/>
                </a:lnTo>
                <a:close/>
                <a:moveTo>
                  <a:pt x="307" y="447"/>
                </a:moveTo>
                <a:lnTo>
                  <a:pt x="307" y="447"/>
                </a:lnTo>
                <a:lnTo>
                  <a:pt x="307" y="448"/>
                </a:lnTo>
                <a:lnTo>
                  <a:pt x="307" y="449"/>
                </a:lnTo>
                <a:lnTo>
                  <a:pt x="308" y="450"/>
                </a:lnTo>
                <a:lnTo>
                  <a:pt x="308" y="450"/>
                </a:lnTo>
                <a:lnTo>
                  <a:pt x="308" y="451"/>
                </a:lnTo>
                <a:lnTo>
                  <a:pt x="308" y="452"/>
                </a:lnTo>
                <a:lnTo>
                  <a:pt x="308" y="453"/>
                </a:lnTo>
                <a:lnTo>
                  <a:pt x="309" y="454"/>
                </a:lnTo>
                <a:lnTo>
                  <a:pt x="309" y="455"/>
                </a:lnTo>
                <a:lnTo>
                  <a:pt x="309" y="456"/>
                </a:lnTo>
                <a:lnTo>
                  <a:pt x="309" y="457"/>
                </a:lnTo>
                <a:lnTo>
                  <a:pt x="310" y="458"/>
                </a:lnTo>
                <a:lnTo>
                  <a:pt x="310" y="459"/>
                </a:lnTo>
                <a:lnTo>
                  <a:pt x="310" y="460"/>
                </a:lnTo>
                <a:lnTo>
                  <a:pt x="310" y="461"/>
                </a:lnTo>
                <a:lnTo>
                  <a:pt x="311" y="461"/>
                </a:lnTo>
                <a:lnTo>
                  <a:pt x="311" y="462"/>
                </a:lnTo>
                <a:lnTo>
                  <a:pt x="311" y="463"/>
                </a:lnTo>
                <a:lnTo>
                  <a:pt x="312" y="464"/>
                </a:lnTo>
                <a:lnTo>
                  <a:pt x="312" y="465"/>
                </a:lnTo>
                <a:lnTo>
                  <a:pt x="312" y="465"/>
                </a:lnTo>
                <a:lnTo>
                  <a:pt x="329" y="460"/>
                </a:lnTo>
                <a:lnTo>
                  <a:pt x="328" y="459"/>
                </a:lnTo>
                <a:lnTo>
                  <a:pt x="328" y="459"/>
                </a:lnTo>
                <a:lnTo>
                  <a:pt x="328" y="458"/>
                </a:lnTo>
                <a:lnTo>
                  <a:pt x="328" y="457"/>
                </a:lnTo>
                <a:lnTo>
                  <a:pt x="328" y="456"/>
                </a:lnTo>
                <a:lnTo>
                  <a:pt x="327" y="456"/>
                </a:lnTo>
                <a:lnTo>
                  <a:pt x="327" y="455"/>
                </a:lnTo>
                <a:lnTo>
                  <a:pt x="327" y="454"/>
                </a:lnTo>
                <a:lnTo>
                  <a:pt x="327" y="453"/>
                </a:lnTo>
                <a:lnTo>
                  <a:pt x="326" y="452"/>
                </a:lnTo>
                <a:lnTo>
                  <a:pt x="326" y="452"/>
                </a:lnTo>
                <a:lnTo>
                  <a:pt x="326" y="451"/>
                </a:lnTo>
                <a:lnTo>
                  <a:pt x="326" y="450"/>
                </a:lnTo>
                <a:lnTo>
                  <a:pt x="325" y="449"/>
                </a:lnTo>
                <a:lnTo>
                  <a:pt x="325" y="448"/>
                </a:lnTo>
                <a:lnTo>
                  <a:pt x="325" y="447"/>
                </a:lnTo>
                <a:lnTo>
                  <a:pt x="325" y="447"/>
                </a:lnTo>
                <a:lnTo>
                  <a:pt x="325" y="446"/>
                </a:lnTo>
                <a:lnTo>
                  <a:pt x="325" y="445"/>
                </a:lnTo>
                <a:lnTo>
                  <a:pt x="324" y="444"/>
                </a:lnTo>
                <a:lnTo>
                  <a:pt x="324" y="444"/>
                </a:lnTo>
                <a:lnTo>
                  <a:pt x="307" y="447"/>
                </a:lnTo>
                <a:close/>
                <a:moveTo>
                  <a:pt x="328" y="499"/>
                </a:moveTo>
                <a:lnTo>
                  <a:pt x="328" y="499"/>
                </a:lnTo>
                <a:lnTo>
                  <a:pt x="328" y="499"/>
                </a:lnTo>
                <a:lnTo>
                  <a:pt x="329" y="500"/>
                </a:lnTo>
                <a:lnTo>
                  <a:pt x="329" y="501"/>
                </a:lnTo>
                <a:lnTo>
                  <a:pt x="330" y="502"/>
                </a:lnTo>
                <a:lnTo>
                  <a:pt x="330" y="502"/>
                </a:lnTo>
                <a:lnTo>
                  <a:pt x="331" y="503"/>
                </a:lnTo>
                <a:lnTo>
                  <a:pt x="331" y="504"/>
                </a:lnTo>
                <a:lnTo>
                  <a:pt x="332" y="505"/>
                </a:lnTo>
                <a:lnTo>
                  <a:pt x="332" y="505"/>
                </a:lnTo>
                <a:lnTo>
                  <a:pt x="333" y="506"/>
                </a:lnTo>
                <a:lnTo>
                  <a:pt x="333" y="507"/>
                </a:lnTo>
                <a:lnTo>
                  <a:pt x="334" y="508"/>
                </a:lnTo>
                <a:lnTo>
                  <a:pt x="334" y="508"/>
                </a:lnTo>
                <a:lnTo>
                  <a:pt x="335" y="509"/>
                </a:lnTo>
                <a:lnTo>
                  <a:pt x="336" y="510"/>
                </a:lnTo>
                <a:lnTo>
                  <a:pt x="336" y="511"/>
                </a:lnTo>
                <a:lnTo>
                  <a:pt x="337" y="511"/>
                </a:lnTo>
                <a:lnTo>
                  <a:pt x="337" y="512"/>
                </a:lnTo>
                <a:lnTo>
                  <a:pt x="338" y="513"/>
                </a:lnTo>
                <a:lnTo>
                  <a:pt x="338" y="514"/>
                </a:lnTo>
                <a:lnTo>
                  <a:pt x="339" y="514"/>
                </a:lnTo>
                <a:lnTo>
                  <a:pt x="353" y="503"/>
                </a:lnTo>
                <a:lnTo>
                  <a:pt x="352" y="502"/>
                </a:lnTo>
                <a:lnTo>
                  <a:pt x="352" y="502"/>
                </a:lnTo>
                <a:lnTo>
                  <a:pt x="351" y="501"/>
                </a:lnTo>
                <a:lnTo>
                  <a:pt x="351" y="500"/>
                </a:lnTo>
                <a:lnTo>
                  <a:pt x="350" y="500"/>
                </a:lnTo>
                <a:lnTo>
                  <a:pt x="350" y="499"/>
                </a:lnTo>
                <a:lnTo>
                  <a:pt x="349" y="499"/>
                </a:lnTo>
                <a:lnTo>
                  <a:pt x="349" y="498"/>
                </a:lnTo>
                <a:lnTo>
                  <a:pt x="348" y="497"/>
                </a:lnTo>
                <a:lnTo>
                  <a:pt x="348" y="497"/>
                </a:lnTo>
                <a:lnTo>
                  <a:pt x="347" y="496"/>
                </a:lnTo>
                <a:lnTo>
                  <a:pt x="347" y="495"/>
                </a:lnTo>
                <a:lnTo>
                  <a:pt x="346" y="495"/>
                </a:lnTo>
                <a:lnTo>
                  <a:pt x="346" y="494"/>
                </a:lnTo>
                <a:lnTo>
                  <a:pt x="345" y="493"/>
                </a:lnTo>
                <a:lnTo>
                  <a:pt x="345" y="493"/>
                </a:lnTo>
                <a:lnTo>
                  <a:pt x="344" y="492"/>
                </a:lnTo>
                <a:lnTo>
                  <a:pt x="344" y="491"/>
                </a:lnTo>
                <a:lnTo>
                  <a:pt x="343" y="491"/>
                </a:lnTo>
                <a:lnTo>
                  <a:pt x="343" y="490"/>
                </a:lnTo>
                <a:lnTo>
                  <a:pt x="343" y="490"/>
                </a:lnTo>
                <a:lnTo>
                  <a:pt x="328" y="499"/>
                </a:lnTo>
                <a:close/>
                <a:moveTo>
                  <a:pt x="366" y="540"/>
                </a:moveTo>
                <a:lnTo>
                  <a:pt x="366" y="540"/>
                </a:lnTo>
                <a:lnTo>
                  <a:pt x="366" y="540"/>
                </a:lnTo>
                <a:lnTo>
                  <a:pt x="367" y="541"/>
                </a:lnTo>
                <a:lnTo>
                  <a:pt x="368" y="541"/>
                </a:lnTo>
                <a:lnTo>
                  <a:pt x="369" y="542"/>
                </a:lnTo>
                <a:lnTo>
                  <a:pt x="369" y="542"/>
                </a:lnTo>
                <a:lnTo>
                  <a:pt x="370" y="543"/>
                </a:lnTo>
                <a:lnTo>
                  <a:pt x="371" y="543"/>
                </a:lnTo>
                <a:lnTo>
                  <a:pt x="372" y="544"/>
                </a:lnTo>
                <a:lnTo>
                  <a:pt x="372" y="544"/>
                </a:lnTo>
                <a:lnTo>
                  <a:pt x="373" y="545"/>
                </a:lnTo>
                <a:lnTo>
                  <a:pt x="374" y="545"/>
                </a:lnTo>
                <a:lnTo>
                  <a:pt x="375" y="546"/>
                </a:lnTo>
                <a:lnTo>
                  <a:pt x="375" y="546"/>
                </a:lnTo>
                <a:lnTo>
                  <a:pt x="376" y="547"/>
                </a:lnTo>
                <a:lnTo>
                  <a:pt x="377" y="547"/>
                </a:lnTo>
                <a:lnTo>
                  <a:pt x="378" y="548"/>
                </a:lnTo>
                <a:lnTo>
                  <a:pt x="379" y="548"/>
                </a:lnTo>
                <a:lnTo>
                  <a:pt x="379" y="549"/>
                </a:lnTo>
                <a:lnTo>
                  <a:pt x="380" y="549"/>
                </a:lnTo>
                <a:lnTo>
                  <a:pt x="381" y="550"/>
                </a:lnTo>
                <a:lnTo>
                  <a:pt x="382" y="550"/>
                </a:lnTo>
                <a:lnTo>
                  <a:pt x="390" y="535"/>
                </a:lnTo>
                <a:lnTo>
                  <a:pt x="390" y="534"/>
                </a:lnTo>
                <a:lnTo>
                  <a:pt x="389" y="534"/>
                </a:lnTo>
                <a:lnTo>
                  <a:pt x="388" y="534"/>
                </a:lnTo>
                <a:lnTo>
                  <a:pt x="388" y="533"/>
                </a:lnTo>
                <a:lnTo>
                  <a:pt x="387" y="533"/>
                </a:lnTo>
                <a:lnTo>
                  <a:pt x="386" y="532"/>
                </a:lnTo>
                <a:lnTo>
                  <a:pt x="385" y="532"/>
                </a:lnTo>
                <a:lnTo>
                  <a:pt x="385" y="531"/>
                </a:lnTo>
                <a:lnTo>
                  <a:pt x="384" y="531"/>
                </a:lnTo>
                <a:lnTo>
                  <a:pt x="383" y="531"/>
                </a:lnTo>
                <a:lnTo>
                  <a:pt x="383" y="530"/>
                </a:lnTo>
                <a:lnTo>
                  <a:pt x="382" y="530"/>
                </a:lnTo>
                <a:lnTo>
                  <a:pt x="381" y="529"/>
                </a:lnTo>
                <a:lnTo>
                  <a:pt x="381" y="529"/>
                </a:lnTo>
                <a:lnTo>
                  <a:pt x="380" y="528"/>
                </a:lnTo>
                <a:lnTo>
                  <a:pt x="379" y="528"/>
                </a:lnTo>
                <a:lnTo>
                  <a:pt x="379" y="527"/>
                </a:lnTo>
                <a:lnTo>
                  <a:pt x="378" y="527"/>
                </a:lnTo>
                <a:lnTo>
                  <a:pt x="377" y="526"/>
                </a:lnTo>
                <a:lnTo>
                  <a:pt x="377" y="526"/>
                </a:lnTo>
                <a:lnTo>
                  <a:pt x="376" y="526"/>
                </a:lnTo>
                <a:lnTo>
                  <a:pt x="366" y="540"/>
                </a:lnTo>
                <a:close/>
                <a:moveTo>
                  <a:pt x="416" y="564"/>
                </a:moveTo>
                <a:lnTo>
                  <a:pt x="416" y="564"/>
                </a:lnTo>
                <a:lnTo>
                  <a:pt x="416" y="564"/>
                </a:lnTo>
                <a:lnTo>
                  <a:pt x="417" y="565"/>
                </a:lnTo>
                <a:lnTo>
                  <a:pt x="418" y="565"/>
                </a:lnTo>
                <a:lnTo>
                  <a:pt x="419" y="565"/>
                </a:lnTo>
                <a:lnTo>
                  <a:pt x="420" y="565"/>
                </a:lnTo>
                <a:lnTo>
                  <a:pt x="421" y="566"/>
                </a:lnTo>
                <a:lnTo>
                  <a:pt x="422" y="566"/>
                </a:lnTo>
                <a:lnTo>
                  <a:pt x="423" y="566"/>
                </a:lnTo>
                <a:lnTo>
                  <a:pt x="424" y="566"/>
                </a:lnTo>
                <a:lnTo>
                  <a:pt x="424" y="566"/>
                </a:lnTo>
                <a:lnTo>
                  <a:pt x="425" y="567"/>
                </a:lnTo>
                <a:lnTo>
                  <a:pt x="426" y="567"/>
                </a:lnTo>
                <a:lnTo>
                  <a:pt x="427" y="567"/>
                </a:lnTo>
                <a:lnTo>
                  <a:pt x="428" y="567"/>
                </a:lnTo>
                <a:lnTo>
                  <a:pt x="429" y="567"/>
                </a:lnTo>
                <a:lnTo>
                  <a:pt x="430" y="568"/>
                </a:lnTo>
                <a:lnTo>
                  <a:pt x="431" y="568"/>
                </a:lnTo>
                <a:lnTo>
                  <a:pt x="432" y="568"/>
                </a:lnTo>
                <a:lnTo>
                  <a:pt x="433" y="568"/>
                </a:lnTo>
                <a:lnTo>
                  <a:pt x="434" y="568"/>
                </a:lnTo>
                <a:lnTo>
                  <a:pt x="434" y="568"/>
                </a:lnTo>
                <a:lnTo>
                  <a:pt x="437" y="551"/>
                </a:lnTo>
                <a:lnTo>
                  <a:pt x="437" y="551"/>
                </a:lnTo>
                <a:lnTo>
                  <a:pt x="436" y="551"/>
                </a:lnTo>
                <a:lnTo>
                  <a:pt x="435" y="551"/>
                </a:lnTo>
                <a:lnTo>
                  <a:pt x="434" y="550"/>
                </a:lnTo>
                <a:lnTo>
                  <a:pt x="433" y="550"/>
                </a:lnTo>
                <a:lnTo>
                  <a:pt x="432" y="550"/>
                </a:lnTo>
                <a:lnTo>
                  <a:pt x="431" y="550"/>
                </a:lnTo>
                <a:lnTo>
                  <a:pt x="431" y="550"/>
                </a:lnTo>
                <a:lnTo>
                  <a:pt x="430" y="550"/>
                </a:lnTo>
                <a:lnTo>
                  <a:pt x="429" y="549"/>
                </a:lnTo>
                <a:lnTo>
                  <a:pt x="428" y="549"/>
                </a:lnTo>
                <a:lnTo>
                  <a:pt x="427" y="549"/>
                </a:lnTo>
                <a:lnTo>
                  <a:pt x="427" y="549"/>
                </a:lnTo>
                <a:lnTo>
                  <a:pt x="426" y="549"/>
                </a:lnTo>
                <a:lnTo>
                  <a:pt x="425" y="548"/>
                </a:lnTo>
                <a:lnTo>
                  <a:pt x="424" y="548"/>
                </a:lnTo>
                <a:lnTo>
                  <a:pt x="423" y="548"/>
                </a:lnTo>
                <a:lnTo>
                  <a:pt x="422" y="548"/>
                </a:lnTo>
                <a:lnTo>
                  <a:pt x="422" y="548"/>
                </a:lnTo>
                <a:lnTo>
                  <a:pt x="421" y="547"/>
                </a:lnTo>
                <a:lnTo>
                  <a:pt x="421" y="547"/>
                </a:lnTo>
                <a:lnTo>
                  <a:pt x="416" y="564"/>
                </a:lnTo>
                <a:close/>
                <a:moveTo>
                  <a:pt x="471" y="569"/>
                </a:moveTo>
                <a:lnTo>
                  <a:pt x="471" y="569"/>
                </a:lnTo>
                <a:lnTo>
                  <a:pt x="472" y="569"/>
                </a:lnTo>
                <a:lnTo>
                  <a:pt x="473" y="569"/>
                </a:lnTo>
                <a:lnTo>
                  <a:pt x="474" y="569"/>
                </a:lnTo>
                <a:lnTo>
                  <a:pt x="475" y="569"/>
                </a:lnTo>
                <a:lnTo>
                  <a:pt x="476" y="569"/>
                </a:lnTo>
                <a:lnTo>
                  <a:pt x="477" y="569"/>
                </a:lnTo>
                <a:lnTo>
                  <a:pt x="478" y="569"/>
                </a:lnTo>
                <a:lnTo>
                  <a:pt x="479" y="568"/>
                </a:lnTo>
                <a:lnTo>
                  <a:pt x="480" y="568"/>
                </a:lnTo>
                <a:lnTo>
                  <a:pt x="480" y="568"/>
                </a:lnTo>
                <a:lnTo>
                  <a:pt x="481" y="568"/>
                </a:lnTo>
                <a:lnTo>
                  <a:pt x="482" y="568"/>
                </a:lnTo>
                <a:lnTo>
                  <a:pt x="483" y="568"/>
                </a:lnTo>
                <a:lnTo>
                  <a:pt x="484" y="568"/>
                </a:lnTo>
                <a:lnTo>
                  <a:pt x="485" y="567"/>
                </a:lnTo>
                <a:lnTo>
                  <a:pt x="486" y="567"/>
                </a:lnTo>
                <a:lnTo>
                  <a:pt x="487" y="567"/>
                </a:lnTo>
                <a:lnTo>
                  <a:pt x="488" y="567"/>
                </a:lnTo>
                <a:lnTo>
                  <a:pt x="489" y="567"/>
                </a:lnTo>
                <a:lnTo>
                  <a:pt x="490" y="566"/>
                </a:lnTo>
                <a:lnTo>
                  <a:pt x="490" y="566"/>
                </a:lnTo>
                <a:lnTo>
                  <a:pt x="486" y="549"/>
                </a:lnTo>
                <a:lnTo>
                  <a:pt x="486" y="549"/>
                </a:lnTo>
                <a:lnTo>
                  <a:pt x="485" y="549"/>
                </a:lnTo>
                <a:lnTo>
                  <a:pt x="485" y="550"/>
                </a:lnTo>
                <a:lnTo>
                  <a:pt x="484" y="550"/>
                </a:lnTo>
                <a:lnTo>
                  <a:pt x="483" y="550"/>
                </a:lnTo>
                <a:lnTo>
                  <a:pt x="482" y="550"/>
                </a:lnTo>
                <a:lnTo>
                  <a:pt x="481" y="550"/>
                </a:lnTo>
                <a:lnTo>
                  <a:pt x="480" y="550"/>
                </a:lnTo>
                <a:lnTo>
                  <a:pt x="479" y="551"/>
                </a:lnTo>
                <a:lnTo>
                  <a:pt x="479" y="551"/>
                </a:lnTo>
                <a:lnTo>
                  <a:pt x="478" y="551"/>
                </a:lnTo>
                <a:lnTo>
                  <a:pt x="477" y="551"/>
                </a:lnTo>
                <a:lnTo>
                  <a:pt x="476" y="551"/>
                </a:lnTo>
                <a:lnTo>
                  <a:pt x="475" y="551"/>
                </a:lnTo>
                <a:lnTo>
                  <a:pt x="474" y="551"/>
                </a:lnTo>
                <a:lnTo>
                  <a:pt x="474" y="551"/>
                </a:lnTo>
                <a:lnTo>
                  <a:pt x="473" y="551"/>
                </a:lnTo>
                <a:lnTo>
                  <a:pt x="472" y="552"/>
                </a:lnTo>
                <a:lnTo>
                  <a:pt x="471" y="552"/>
                </a:lnTo>
                <a:lnTo>
                  <a:pt x="470" y="552"/>
                </a:lnTo>
                <a:lnTo>
                  <a:pt x="470" y="552"/>
                </a:lnTo>
                <a:lnTo>
                  <a:pt x="471" y="569"/>
                </a:lnTo>
                <a:close/>
                <a:moveTo>
                  <a:pt x="525" y="554"/>
                </a:moveTo>
                <a:lnTo>
                  <a:pt x="525" y="554"/>
                </a:lnTo>
                <a:lnTo>
                  <a:pt x="525" y="554"/>
                </a:lnTo>
                <a:lnTo>
                  <a:pt x="526" y="554"/>
                </a:lnTo>
                <a:lnTo>
                  <a:pt x="527" y="553"/>
                </a:lnTo>
                <a:lnTo>
                  <a:pt x="528" y="553"/>
                </a:lnTo>
                <a:lnTo>
                  <a:pt x="529" y="552"/>
                </a:lnTo>
                <a:lnTo>
                  <a:pt x="529" y="552"/>
                </a:lnTo>
                <a:lnTo>
                  <a:pt x="530" y="551"/>
                </a:lnTo>
                <a:lnTo>
                  <a:pt x="531" y="551"/>
                </a:lnTo>
                <a:lnTo>
                  <a:pt x="532" y="551"/>
                </a:lnTo>
                <a:lnTo>
                  <a:pt x="533" y="550"/>
                </a:lnTo>
                <a:lnTo>
                  <a:pt x="533" y="550"/>
                </a:lnTo>
                <a:lnTo>
                  <a:pt x="534" y="549"/>
                </a:lnTo>
                <a:lnTo>
                  <a:pt x="535" y="549"/>
                </a:lnTo>
                <a:lnTo>
                  <a:pt x="536" y="548"/>
                </a:lnTo>
                <a:lnTo>
                  <a:pt x="537" y="548"/>
                </a:lnTo>
                <a:lnTo>
                  <a:pt x="537" y="547"/>
                </a:lnTo>
                <a:lnTo>
                  <a:pt x="538" y="547"/>
                </a:lnTo>
                <a:lnTo>
                  <a:pt x="539" y="546"/>
                </a:lnTo>
                <a:lnTo>
                  <a:pt x="540" y="546"/>
                </a:lnTo>
                <a:lnTo>
                  <a:pt x="540" y="545"/>
                </a:lnTo>
                <a:lnTo>
                  <a:pt x="541" y="545"/>
                </a:lnTo>
                <a:lnTo>
                  <a:pt x="532" y="530"/>
                </a:lnTo>
                <a:lnTo>
                  <a:pt x="531" y="531"/>
                </a:lnTo>
                <a:lnTo>
                  <a:pt x="530" y="531"/>
                </a:lnTo>
                <a:lnTo>
                  <a:pt x="530" y="531"/>
                </a:lnTo>
                <a:lnTo>
                  <a:pt x="529" y="532"/>
                </a:lnTo>
                <a:lnTo>
                  <a:pt x="528" y="532"/>
                </a:lnTo>
                <a:lnTo>
                  <a:pt x="527" y="533"/>
                </a:lnTo>
                <a:lnTo>
                  <a:pt x="527" y="533"/>
                </a:lnTo>
                <a:lnTo>
                  <a:pt x="526" y="534"/>
                </a:lnTo>
                <a:lnTo>
                  <a:pt x="525" y="534"/>
                </a:lnTo>
                <a:lnTo>
                  <a:pt x="525" y="534"/>
                </a:lnTo>
                <a:lnTo>
                  <a:pt x="524" y="535"/>
                </a:lnTo>
                <a:lnTo>
                  <a:pt x="523" y="535"/>
                </a:lnTo>
                <a:lnTo>
                  <a:pt x="522" y="536"/>
                </a:lnTo>
                <a:lnTo>
                  <a:pt x="522" y="536"/>
                </a:lnTo>
                <a:lnTo>
                  <a:pt x="521" y="536"/>
                </a:lnTo>
                <a:lnTo>
                  <a:pt x="520" y="537"/>
                </a:lnTo>
                <a:lnTo>
                  <a:pt x="520" y="537"/>
                </a:lnTo>
                <a:lnTo>
                  <a:pt x="519" y="538"/>
                </a:lnTo>
                <a:lnTo>
                  <a:pt x="518" y="538"/>
                </a:lnTo>
                <a:lnTo>
                  <a:pt x="517" y="538"/>
                </a:lnTo>
                <a:lnTo>
                  <a:pt x="517" y="538"/>
                </a:lnTo>
                <a:lnTo>
                  <a:pt x="525" y="554"/>
                </a:lnTo>
                <a:close/>
                <a:moveTo>
                  <a:pt x="570" y="521"/>
                </a:moveTo>
                <a:lnTo>
                  <a:pt x="570" y="521"/>
                </a:lnTo>
                <a:lnTo>
                  <a:pt x="570" y="520"/>
                </a:lnTo>
                <a:lnTo>
                  <a:pt x="570" y="520"/>
                </a:lnTo>
                <a:lnTo>
                  <a:pt x="571" y="519"/>
                </a:lnTo>
                <a:lnTo>
                  <a:pt x="572" y="518"/>
                </a:lnTo>
                <a:lnTo>
                  <a:pt x="572" y="518"/>
                </a:lnTo>
                <a:lnTo>
                  <a:pt x="573" y="517"/>
                </a:lnTo>
                <a:lnTo>
                  <a:pt x="574" y="516"/>
                </a:lnTo>
                <a:lnTo>
                  <a:pt x="574" y="516"/>
                </a:lnTo>
                <a:lnTo>
                  <a:pt x="575" y="515"/>
                </a:lnTo>
                <a:lnTo>
                  <a:pt x="575" y="514"/>
                </a:lnTo>
                <a:lnTo>
                  <a:pt x="576" y="514"/>
                </a:lnTo>
                <a:lnTo>
                  <a:pt x="576" y="513"/>
                </a:lnTo>
                <a:lnTo>
                  <a:pt x="577" y="512"/>
                </a:lnTo>
                <a:lnTo>
                  <a:pt x="578" y="511"/>
                </a:lnTo>
                <a:lnTo>
                  <a:pt x="578" y="511"/>
                </a:lnTo>
                <a:lnTo>
                  <a:pt x="579" y="510"/>
                </a:lnTo>
                <a:lnTo>
                  <a:pt x="579" y="509"/>
                </a:lnTo>
                <a:lnTo>
                  <a:pt x="580" y="508"/>
                </a:lnTo>
                <a:lnTo>
                  <a:pt x="580" y="508"/>
                </a:lnTo>
                <a:lnTo>
                  <a:pt x="581" y="507"/>
                </a:lnTo>
                <a:lnTo>
                  <a:pt x="581" y="506"/>
                </a:lnTo>
                <a:lnTo>
                  <a:pt x="567" y="496"/>
                </a:lnTo>
                <a:lnTo>
                  <a:pt x="567" y="497"/>
                </a:lnTo>
                <a:lnTo>
                  <a:pt x="566" y="497"/>
                </a:lnTo>
                <a:lnTo>
                  <a:pt x="566" y="498"/>
                </a:lnTo>
                <a:lnTo>
                  <a:pt x="565" y="499"/>
                </a:lnTo>
                <a:lnTo>
                  <a:pt x="565" y="499"/>
                </a:lnTo>
                <a:lnTo>
                  <a:pt x="564" y="500"/>
                </a:lnTo>
                <a:lnTo>
                  <a:pt x="564" y="500"/>
                </a:lnTo>
                <a:lnTo>
                  <a:pt x="563" y="501"/>
                </a:lnTo>
                <a:lnTo>
                  <a:pt x="563" y="502"/>
                </a:lnTo>
                <a:lnTo>
                  <a:pt x="562" y="502"/>
                </a:lnTo>
                <a:lnTo>
                  <a:pt x="562" y="503"/>
                </a:lnTo>
                <a:lnTo>
                  <a:pt x="561" y="504"/>
                </a:lnTo>
                <a:lnTo>
                  <a:pt x="561" y="504"/>
                </a:lnTo>
                <a:lnTo>
                  <a:pt x="560" y="505"/>
                </a:lnTo>
                <a:lnTo>
                  <a:pt x="560" y="505"/>
                </a:lnTo>
                <a:lnTo>
                  <a:pt x="559" y="506"/>
                </a:lnTo>
                <a:lnTo>
                  <a:pt x="559" y="507"/>
                </a:lnTo>
                <a:lnTo>
                  <a:pt x="558" y="507"/>
                </a:lnTo>
                <a:lnTo>
                  <a:pt x="557" y="508"/>
                </a:lnTo>
                <a:lnTo>
                  <a:pt x="557" y="509"/>
                </a:lnTo>
                <a:lnTo>
                  <a:pt x="557" y="509"/>
                </a:lnTo>
                <a:lnTo>
                  <a:pt x="570" y="521"/>
                </a:lnTo>
                <a:close/>
                <a:moveTo>
                  <a:pt x="599" y="474"/>
                </a:moveTo>
                <a:lnTo>
                  <a:pt x="599" y="474"/>
                </a:lnTo>
                <a:lnTo>
                  <a:pt x="600" y="473"/>
                </a:lnTo>
                <a:lnTo>
                  <a:pt x="600" y="472"/>
                </a:lnTo>
                <a:lnTo>
                  <a:pt x="600" y="471"/>
                </a:lnTo>
                <a:lnTo>
                  <a:pt x="601" y="470"/>
                </a:lnTo>
                <a:lnTo>
                  <a:pt x="601" y="469"/>
                </a:lnTo>
                <a:lnTo>
                  <a:pt x="601" y="469"/>
                </a:lnTo>
                <a:lnTo>
                  <a:pt x="602" y="468"/>
                </a:lnTo>
                <a:lnTo>
                  <a:pt x="602" y="467"/>
                </a:lnTo>
                <a:lnTo>
                  <a:pt x="602" y="466"/>
                </a:lnTo>
                <a:lnTo>
                  <a:pt x="603" y="465"/>
                </a:lnTo>
                <a:lnTo>
                  <a:pt x="603" y="464"/>
                </a:lnTo>
                <a:lnTo>
                  <a:pt x="603" y="463"/>
                </a:lnTo>
                <a:lnTo>
                  <a:pt x="603" y="462"/>
                </a:lnTo>
                <a:lnTo>
                  <a:pt x="604" y="461"/>
                </a:lnTo>
                <a:lnTo>
                  <a:pt x="604" y="461"/>
                </a:lnTo>
                <a:lnTo>
                  <a:pt x="604" y="460"/>
                </a:lnTo>
                <a:lnTo>
                  <a:pt x="604" y="459"/>
                </a:lnTo>
                <a:lnTo>
                  <a:pt x="605" y="458"/>
                </a:lnTo>
                <a:lnTo>
                  <a:pt x="605" y="457"/>
                </a:lnTo>
                <a:lnTo>
                  <a:pt x="605" y="456"/>
                </a:lnTo>
                <a:lnTo>
                  <a:pt x="605" y="456"/>
                </a:lnTo>
                <a:lnTo>
                  <a:pt x="588" y="451"/>
                </a:lnTo>
                <a:lnTo>
                  <a:pt x="588" y="452"/>
                </a:lnTo>
                <a:lnTo>
                  <a:pt x="588" y="452"/>
                </a:lnTo>
                <a:lnTo>
                  <a:pt x="588" y="453"/>
                </a:lnTo>
                <a:lnTo>
                  <a:pt x="588" y="454"/>
                </a:lnTo>
                <a:lnTo>
                  <a:pt x="587" y="455"/>
                </a:lnTo>
                <a:lnTo>
                  <a:pt x="587" y="456"/>
                </a:lnTo>
                <a:lnTo>
                  <a:pt x="587" y="456"/>
                </a:lnTo>
                <a:lnTo>
                  <a:pt x="587" y="457"/>
                </a:lnTo>
                <a:lnTo>
                  <a:pt x="586" y="458"/>
                </a:lnTo>
                <a:lnTo>
                  <a:pt x="586" y="459"/>
                </a:lnTo>
                <a:lnTo>
                  <a:pt x="586" y="459"/>
                </a:lnTo>
                <a:lnTo>
                  <a:pt x="586" y="460"/>
                </a:lnTo>
                <a:lnTo>
                  <a:pt x="585" y="461"/>
                </a:lnTo>
                <a:lnTo>
                  <a:pt x="585" y="462"/>
                </a:lnTo>
                <a:lnTo>
                  <a:pt x="585" y="463"/>
                </a:lnTo>
                <a:lnTo>
                  <a:pt x="584" y="463"/>
                </a:lnTo>
                <a:lnTo>
                  <a:pt x="584" y="464"/>
                </a:lnTo>
                <a:lnTo>
                  <a:pt x="584" y="465"/>
                </a:lnTo>
                <a:lnTo>
                  <a:pt x="584" y="466"/>
                </a:lnTo>
                <a:lnTo>
                  <a:pt x="583" y="467"/>
                </a:lnTo>
                <a:lnTo>
                  <a:pt x="583" y="467"/>
                </a:lnTo>
                <a:lnTo>
                  <a:pt x="599" y="474"/>
                </a:lnTo>
                <a:close/>
                <a:moveTo>
                  <a:pt x="610" y="419"/>
                </a:moveTo>
                <a:lnTo>
                  <a:pt x="610" y="419"/>
                </a:lnTo>
                <a:lnTo>
                  <a:pt x="610" y="419"/>
                </a:lnTo>
                <a:lnTo>
                  <a:pt x="610" y="418"/>
                </a:lnTo>
                <a:lnTo>
                  <a:pt x="610" y="417"/>
                </a:lnTo>
                <a:lnTo>
                  <a:pt x="610" y="416"/>
                </a:lnTo>
                <a:lnTo>
                  <a:pt x="610" y="415"/>
                </a:lnTo>
                <a:lnTo>
                  <a:pt x="610" y="414"/>
                </a:lnTo>
                <a:lnTo>
                  <a:pt x="610" y="413"/>
                </a:lnTo>
                <a:lnTo>
                  <a:pt x="610" y="412"/>
                </a:lnTo>
                <a:lnTo>
                  <a:pt x="610" y="411"/>
                </a:lnTo>
                <a:lnTo>
                  <a:pt x="610" y="410"/>
                </a:lnTo>
                <a:lnTo>
                  <a:pt x="610" y="409"/>
                </a:lnTo>
                <a:lnTo>
                  <a:pt x="610" y="408"/>
                </a:lnTo>
                <a:lnTo>
                  <a:pt x="610" y="407"/>
                </a:lnTo>
                <a:lnTo>
                  <a:pt x="610" y="406"/>
                </a:lnTo>
                <a:lnTo>
                  <a:pt x="610" y="405"/>
                </a:lnTo>
                <a:lnTo>
                  <a:pt x="610" y="404"/>
                </a:lnTo>
                <a:lnTo>
                  <a:pt x="610" y="403"/>
                </a:lnTo>
                <a:lnTo>
                  <a:pt x="610" y="402"/>
                </a:lnTo>
                <a:lnTo>
                  <a:pt x="609" y="401"/>
                </a:lnTo>
                <a:lnTo>
                  <a:pt x="609" y="400"/>
                </a:lnTo>
                <a:lnTo>
                  <a:pt x="592" y="402"/>
                </a:lnTo>
                <a:lnTo>
                  <a:pt x="592" y="403"/>
                </a:lnTo>
                <a:lnTo>
                  <a:pt x="592" y="404"/>
                </a:lnTo>
                <a:lnTo>
                  <a:pt x="592" y="405"/>
                </a:lnTo>
                <a:lnTo>
                  <a:pt x="592" y="406"/>
                </a:lnTo>
                <a:lnTo>
                  <a:pt x="592" y="406"/>
                </a:lnTo>
                <a:lnTo>
                  <a:pt x="592" y="407"/>
                </a:lnTo>
                <a:lnTo>
                  <a:pt x="592" y="408"/>
                </a:lnTo>
                <a:lnTo>
                  <a:pt x="592" y="409"/>
                </a:lnTo>
                <a:lnTo>
                  <a:pt x="592" y="410"/>
                </a:lnTo>
                <a:lnTo>
                  <a:pt x="593" y="411"/>
                </a:lnTo>
                <a:lnTo>
                  <a:pt x="593" y="412"/>
                </a:lnTo>
                <a:lnTo>
                  <a:pt x="593" y="412"/>
                </a:lnTo>
                <a:lnTo>
                  <a:pt x="593" y="413"/>
                </a:lnTo>
                <a:lnTo>
                  <a:pt x="593" y="414"/>
                </a:lnTo>
                <a:lnTo>
                  <a:pt x="593" y="415"/>
                </a:lnTo>
                <a:lnTo>
                  <a:pt x="593" y="416"/>
                </a:lnTo>
                <a:lnTo>
                  <a:pt x="593" y="417"/>
                </a:lnTo>
                <a:lnTo>
                  <a:pt x="593" y="418"/>
                </a:lnTo>
                <a:lnTo>
                  <a:pt x="593" y="419"/>
                </a:lnTo>
                <a:lnTo>
                  <a:pt x="593" y="419"/>
                </a:lnTo>
                <a:lnTo>
                  <a:pt x="610" y="419"/>
                </a:lnTo>
                <a:close/>
                <a:moveTo>
                  <a:pt x="601" y="364"/>
                </a:moveTo>
                <a:lnTo>
                  <a:pt x="601" y="364"/>
                </a:lnTo>
                <a:lnTo>
                  <a:pt x="601" y="363"/>
                </a:lnTo>
                <a:lnTo>
                  <a:pt x="600" y="362"/>
                </a:lnTo>
                <a:lnTo>
                  <a:pt x="600" y="362"/>
                </a:lnTo>
                <a:lnTo>
                  <a:pt x="600" y="361"/>
                </a:lnTo>
                <a:lnTo>
                  <a:pt x="599" y="360"/>
                </a:lnTo>
                <a:lnTo>
                  <a:pt x="599" y="359"/>
                </a:lnTo>
                <a:lnTo>
                  <a:pt x="599" y="358"/>
                </a:lnTo>
                <a:lnTo>
                  <a:pt x="598" y="357"/>
                </a:lnTo>
                <a:lnTo>
                  <a:pt x="598" y="356"/>
                </a:lnTo>
                <a:lnTo>
                  <a:pt x="598" y="356"/>
                </a:lnTo>
                <a:lnTo>
                  <a:pt x="597" y="355"/>
                </a:lnTo>
                <a:lnTo>
                  <a:pt x="597" y="354"/>
                </a:lnTo>
                <a:lnTo>
                  <a:pt x="596" y="353"/>
                </a:lnTo>
                <a:lnTo>
                  <a:pt x="596" y="352"/>
                </a:lnTo>
                <a:lnTo>
                  <a:pt x="596" y="351"/>
                </a:lnTo>
                <a:lnTo>
                  <a:pt x="595" y="350"/>
                </a:lnTo>
                <a:lnTo>
                  <a:pt x="595" y="350"/>
                </a:lnTo>
                <a:lnTo>
                  <a:pt x="594" y="349"/>
                </a:lnTo>
                <a:lnTo>
                  <a:pt x="594" y="348"/>
                </a:lnTo>
                <a:lnTo>
                  <a:pt x="594" y="347"/>
                </a:lnTo>
                <a:lnTo>
                  <a:pt x="593" y="347"/>
                </a:lnTo>
                <a:lnTo>
                  <a:pt x="578" y="355"/>
                </a:lnTo>
                <a:lnTo>
                  <a:pt x="578" y="355"/>
                </a:lnTo>
                <a:lnTo>
                  <a:pt x="578" y="356"/>
                </a:lnTo>
                <a:lnTo>
                  <a:pt x="579" y="357"/>
                </a:lnTo>
                <a:lnTo>
                  <a:pt x="579" y="357"/>
                </a:lnTo>
                <a:lnTo>
                  <a:pt x="579" y="358"/>
                </a:lnTo>
                <a:lnTo>
                  <a:pt x="580" y="359"/>
                </a:lnTo>
                <a:lnTo>
                  <a:pt x="580" y="360"/>
                </a:lnTo>
                <a:lnTo>
                  <a:pt x="580" y="360"/>
                </a:lnTo>
                <a:lnTo>
                  <a:pt x="581" y="361"/>
                </a:lnTo>
                <a:lnTo>
                  <a:pt x="581" y="362"/>
                </a:lnTo>
                <a:lnTo>
                  <a:pt x="581" y="363"/>
                </a:lnTo>
                <a:lnTo>
                  <a:pt x="582" y="363"/>
                </a:lnTo>
                <a:lnTo>
                  <a:pt x="582" y="364"/>
                </a:lnTo>
                <a:lnTo>
                  <a:pt x="582" y="365"/>
                </a:lnTo>
                <a:lnTo>
                  <a:pt x="583" y="366"/>
                </a:lnTo>
                <a:lnTo>
                  <a:pt x="583" y="366"/>
                </a:lnTo>
                <a:lnTo>
                  <a:pt x="583" y="367"/>
                </a:lnTo>
                <a:lnTo>
                  <a:pt x="584" y="368"/>
                </a:lnTo>
                <a:lnTo>
                  <a:pt x="584" y="369"/>
                </a:lnTo>
                <a:lnTo>
                  <a:pt x="584" y="369"/>
                </a:lnTo>
                <a:lnTo>
                  <a:pt x="584" y="370"/>
                </a:lnTo>
                <a:lnTo>
                  <a:pt x="601" y="364"/>
                </a:lnTo>
                <a:close/>
                <a:moveTo>
                  <a:pt x="573" y="316"/>
                </a:moveTo>
                <a:lnTo>
                  <a:pt x="573" y="316"/>
                </a:lnTo>
                <a:lnTo>
                  <a:pt x="572" y="316"/>
                </a:lnTo>
                <a:lnTo>
                  <a:pt x="572" y="315"/>
                </a:lnTo>
                <a:lnTo>
                  <a:pt x="571" y="315"/>
                </a:lnTo>
                <a:lnTo>
                  <a:pt x="570" y="314"/>
                </a:lnTo>
                <a:lnTo>
                  <a:pt x="570" y="313"/>
                </a:lnTo>
                <a:lnTo>
                  <a:pt x="569" y="313"/>
                </a:lnTo>
                <a:lnTo>
                  <a:pt x="569" y="312"/>
                </a:lnTo>
                <a:lnTo>
                  <a:pt x="568" y="311"/>
                </a:lnTo>
                <a:lnTo>
                  <a:pt x="567" y="311"/>
                </a:lnTo>
                <a:lnTo>
                  <a:pt x="567" y="310"/>
                </a:lnTo>
                <a:lnTo>
                  <a:pt x="566" y="309"/>
                </a:lnTo>
                <a:lnTo>
                  <a:pt x="565" y="309"/>
                </a:lnTo>
                <a:lnTo>
                  <a:pt x="565" y="308"/>
                </a:lnTo>
                <a:lnTo>
                  <a:pt x="564" y="307"/>
                </a:lnTo>
                <a:lnTo>
                  <a:pt x="563" y="307"/>
                </a:lnTo>
                <a:lnTo>
                  <a:pt x="563" y="306"/>
                </a:lnTo>
                <a:lnTo>
                  <a:pt x="562" y="305"/>
                </a:lnTo>
                <a:lnTo>
                  <a:pt x="561" y="305"/>
                </a:lnTo>
                <a:lnTo>
                  <a:pt x="561" y="304"/>
                </a:lnTo>
                <a:lnTo>
                  <a:pt x="560" y="304"/>
                </a:lnTo>
                <a:lnTo>
                  <a:pt x="559" y="303"/>
                </a:lnTo>
                <a:lnTo>
                  <a:pt x="548" y="316"/>
                </a:lnTo>
                <a:lnTo>
                  <a:pt x="548" y="317"/>
                </a:lnTo>
                <a:lnTo>
                  <a:pt x="549" y="317"/>
                </a:lnTo>
                <a:lnTo>
                  <a:pt x="549" y="318"/>
                </a:lnTo>
                <a:lnTo>
                  <a:pt x="550" y="318"/>
                </a:lnTo>
                <a:lnTo>
                  <a:pt x="551" y="319"/>
                </a:lnTo>
                <a:lnTo>
                  <a:pt x="551" y="319"/>
                </a:lnTo>
                <a:lnTo>
                  <a:pt x="552" y="320"/>
                </a:lnTo>
                <a:lnTo>
                  <a:pt x="552" y="320"/>
                </a:lnTo>
                <a:lnTo>
                  <a:pt x="553" y="321"/>
                </a:lnTo>
                <a:lnTo>
                  <a:pt x="554" y="322"/>
                </a:lnTo>
                <a:lnTo>
                  <a:pt x="554" y="322"/>
                </a:lnTo>
                <a:lnTo>
                  <a:pt x="555" y="323"/>
                </a:lnTo>
                <a:lnTo>
                  <a:pt x="555" y="323"/>
                </a:lnTo>
                <a:lnTo>
                  <a:pt x="556" y="324"/>
                </a:lnTo>
                <a:lnTo>
                  <a:pt x="556" y="325"/>
                </a:lnTo>
                <a:lnTo>
                  <a:pt x="557" y="325"/>
                </a:lnTo>
                <a:lnTo>
                  <a:pt x="557" y="326"/>
                </a:lnTo>
                <a:lnTo>
                  <a:pt x="558" y="326"/>
                </a:lnTo>
                <a:lnTo>
                  <a:pt x="559" y="327"/>
                </a:lnTo>
                <a:lnTo>
                  <a:pt x="559" y="328"/>
                </a:lnTo>
                <a:lnTo>
                  <a:pt x="559" y="328"/>
                </a:lnTo>
                <a:lnTo>
                  <a:pt x="573" y="316"/>
                </a:lnTo>
                <a:close/>
                <a:moveTo>
                  <a:pt x="529" y="282"/>
                </a:moveTo>
                <a:lnTo>
                  <a:pt x="529" y="282"/>
                </a:lnTo>
                <a:lnTo>
                  <a:pt x="529" y="281"/>
                </a:lnTo>
                <a:lnTo>
                  <a:pt x="528" y="281"/>
                </a:lnTo>
                <a:lnTo>
                  <a:pt x="527" y="280"/>
                </a:lnTo>
                <a:lnTo>
                  <a:pt x="526" y="280"/>
                </a:lnTo>
                <a:lnTo>
                  <a:pt x="525" y="280"/>
                </a:lnTo>
                <a:lnTo>
                  <a:pt x="524" y="279"/>
                </a:lnTo>
                <a:lnTo>
                  <a:pt x="524" y="279"/>
                </a:lnTo>
                <a:lnTo>
                  <a:pt x="523" y="278"/>
                </a:lnTo>
                <a:lnTo>
                  <a:pt x="522" y="278"/>
                </a:lnTo>
                <a:lnTo>
                  <a:pt x="521" y="278"/>
                </a:lnTo>
                <a:lnTo>
                  <a:pt x="520" y="277"/>
                </a:lnTo>
                <a:lnTo>
                  <a:pt x="519" y="277"/>
                </a:lnTo>
                <a:lnTo>
                  <a:pt x="518" y="277"/>
                </a:lnTo>
                <a:lnTo>
                  <a:pt x="518" y="276"/>
                </a:lnTo>
                <a:lnTo>
                  <a:pt x="517" y="276"/>
                </a:lnTo>
                <a:lnTo>
                  <a:pt x="516" y="275"/>
                </a:lnTo>
                <a:lnTo>
                  <a:pt x="515" y="275"/>
                </a:lnTo>
                <a:lnTo>
                  <a:pt x="514" y="275"/>
                </a:lnTo>
                <a:lnTo>
                  <a:pt x="513" y="274"/>
                </a:lnTo>
                <a:lnTo>
                  <a:pt x="512" y="274"/>
                </a:lnTo>
                <a:lnTo>
                  <a:pt x="512" y="274"/>
                </a:lnTo>
                <a:lnTo>
                  <a:pt x="506" y="290"/>
                </a:lnTo>
                <a:lnTo>
                  <a:pt x="506" y="290"/>
                </a:lnTo>
                <a:lnTo>
                  <a:pt x="507" y="291"/>
                </a:lnTo>
                <a:lnTo>
                  <a:pt x="508" y="291"/>
                </a:lnTo>
                <a:lnTo>
                  <a:pt x="508" y="291"/>
                </a:lnTo>
                <a:lnTo>
                  <a:pt x="509" y="292"/>
                </a:lnTo>
                <a:lnTo>
                  <a:pt x="510" y="292"/>
                </a:lnTo>
                <a:lnTo>
                  <a:pt x="511" y="292"/>
                </a:lnTo>
                <a:lnTo>
                  <a:pt x="511" y="293"/>
                </a:lnTo>
                <a:lnTo>
                  <a:pt x="512" y="293"/>
                </a:lnTo>
                <a:lnTo>
                  <a:pt x="513" y="293"/>
                </a:lnTo>
                <a:lnTo>
                  <a:pt x="514" y="294"/>
                </a:lnTo>
                <a:lnTo>
                  <a:pt x="514" y="294"/>
                </a:lnTo>
                <a:lnTo>
                  <a:pt x="515" y="294"/>
                </a:lnTo>
                <a:lnTo>
                  <a:pt x="516" y="295"/>
                </a:lnTo>
                <a:lnTo>
                  <a:pt x="517" y="295"/>
                </a:lnTo>
                <a:lnTo>
                  <a:pt x="517" y="295"/>
                </a:lnTo>
                <a:lnTo>
                  <a:pt x="518" y="296"/>
                </a:lnTo>
                <a:lnTo>
                  <a:pt x="519" y="296"/>
                </a:lnTo>
                <a:lnTo>
                  <a:pt x="520" y="297"/>
                </a:lnTo>
                <a:lnTo>
                  <a:pt x="520" y="297"/>
                </a:lnTo>
                <a:lnTo>
                  <a:pt x="521" y="297"/>
                </a:lnTo>
                <a:lnTo>
                  <a:pt x="529" y="282"/>
                </a:lnTo>
                <a:close/>
                <a:moveTo>
                  <a:pt x="457" y="231"/>
                </a:moveTo>
                <a:lnTo>
                  <a:pt x="457" y="231"/>
                </a:lnTo>
                <a:cubicBezTo>
                  <a:pt x="354" y="231"/>
                  <a:pt x="271" y="314"/>
                  <a:pt x="271" y="417"/>
                </a:cubicBezTo>
                <a:cubicBezTo>
                  <a:pt x="271" y="520"/>
                  <a:pt x="354" y="603"/>
                  <a:pt x="457" y="603"/>
                </a:cubicBezTo>
                <a:cubicBezTo>
                  <a:pt x="560" y="603"/>
                  <a:pt x="643" y="520"/>
                  <a:pt x="643" y="417"/>
                </a:cubicBezTo>
                <a:cubicBezTo>
                  <a:pt x="643" y="314"/>
                  <a:pt x="560" y="231"/>
                  <a:pt x="457" y="231"/>
                </a:cubicBezTo>
                <a:close/>
                <a:moveTo>
                  <a:pt x="30" y="153"/>
                </a:moveTo>
                <a:lnTo>
                  <a:pt x="30" y="153"/>
                </a:lnTo>
                <a:cubicBezTo>
                  <a:pt x="66" y="150"/>
                  <a:pt x="102" y="148"/>
                  <a:pt x="138" y="147"/>
                </a:cubicBezTo>
                <a:cubicBezTo>
                  <a:pt x="114" y="146"/>
                  <a:pt x="89" y="144"/>
                  <a:pt x="65" y="141"/>
                </a:cubicBezTo>
                <a:cubicBezTo>
                  <a:pt x="49" y="139"/>
                  <a:pt x="35" y="128"/>
                  <a:pt x="35" y="111"/>
                </a:cubicBezTo>
                <a:cubicBezTo>
                  <a:pt x="35" y="87"/>
                  <a:pt x="35" y="63"/>
                  <a:pt x="35" y="39"/>
                </a:cubicBezTo>
                <a:cubicBezTo>
                  <a:pt x="35" y="23"/>
                  <a:pt x="49" y="11"/>
                  <a:pt x="65" y="9"/>
                </a:cubicBezTo>
                <a:cubicBezTo>
                  <a:pt x="163" y="0"/>
                  <a:pt x="260" y="0"/>
                  <a:pt x="358" y="9"/>
                </a:cubicBezTo>
                <a:cubicBezTo>
                  <a:pt x="374" y="11"/>
                  <a:pt x="388" y="23"/>
                  <a:pt x="388" y="39"/>
                </a:cubicBezTo>
                <a:cubicBezTo>
                  <a:pt x="388" y="63"/>
                  <a:pt x="388" y="87"/>
                  <a:pt x="388" y="111"/>
                </a:cubicBezTo>
                <a:cubicBezTo>
                  <a:pt x="388" y="128"/>
                  <a:pt x="374" y="139"/>
                  <a:pt x="358" y="141"/>
                </a:cubicBezTo>
                <a:cubicBezTo>
                  <a:pt x="323" y="145"/>
                  <a:pt x="287" y="147"/>
                  <a:pt x="252" y="148"/>
                </a:cubicBezTo>
                <a:cubicBezTo>
                  <a:pt x="276" y="150"/>
                  <a:pt x="299" y="151"/>
                  <a:pt x="323" y="153"/>
                </a:cubicBezTo>
                <a:cubicBezTo>
                  <a:pt x="339" y="155"/>
                  <a:pt x="353" y="167"/>
                  <a:pt x="353" y="183"/>
                </a:cubicBezTo>
                <a:lnTo>
                  <a:pt x="353" y="218"/>
                </a:lnTo>
                <a:cubicBezTo>
                  <a:pt x="333" y="229"/>
                  <a:pt x="314" y="242"/>
                  <a:pt x="299" y="258"/>
                </a:cubicBezTo>
                <a:cubicBezTo>
                  <a:pt x="289" y="268"/>
                  <a:pt x="280" y="278"/>
                  <a:pt x="272" y="290"/>
                </a:cubicBezTo>
                <a:cubicBezTo>
                  <a:pt x="191" y="296"/>
                  <a:pt x="111" y="294"/>
                  <a:pt x="30" y="285"/>
                </a:cubicBezTo>
                <a:cubicBezTo>
                  <a:pt x="13" y="283"/>
                  <a:pt x="0" y="272"/>
                  <a:pt x="0" y="255"/>
                </a:cubicBezTo>
                <a:cubicBezTo>
                  <a:pt x="0" y="231"/>
                  <a:pt x="0" y="207"/>
                  <a:pt x="0" y="183"/>
                </a:cubicBezTo>
                <a:cubicBezTo>
                  <a:pt x="0" y="167"/>
                  <a:pt x="13" y="155"/>
                  <a:pt x="30" y="1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Freeform 14"/>
          <p:cNvSpPr>
            <a:spLocks noChangeAspect="1" noEditPoints="1"/>
          </p:cNvSpPr>
          <p:nvPr/>
        </p:nvSpPr>
        <p:spPr bwMode="auto">
          <a:xfrm>
            <a:off x="5919223" y="5709379"/>
            <a:ext cx="344180" cy="342794"/>
          </a:xfrm>
          <a:custGeom>
            <a:avLst/>
            <a:gdLst>
              <a:gd name="T0" fmla="*/ 359 w 605"/>
              <a:gd name="T1" fmla="*/ 39 h 602"/>
              <a:gd name="T2" fmla="*/ 462 w 605"/>
              <a:gd name="T3" fmla="*/ 85 h 602"/>
              <a:gd name="T4" fmla="*/ 537 w 605"/>
              <a:gd name="T5" fmla="*/ 168 h 602"/>
              <a:gd name="T6" fmla="*/ 572 w 605"/>
              <a:gd name="T7" fmla="*/ 275 h 602"/>
              <a:gd name="T8" fmla="*/ 560 w 605"/>
              <a:gd name="T9" fmla="*/ 387 h 602"/>
              <a:gd name="T10" fmla="*/ 504 w 605"/>
              <a:gd name="T11" fmla="*/ 484 h 602"/>
              <a:gd name="T12" fmla="*/ 413 w 605"/>
              <a:gd name="T13" fmla="*/ 551 h 602"/>
              <a:gd name="T14" fmla="*/ 303 w 605"/>
              <a:gd name="T15" fmla="*/ 574 h 602"/>
              <a:gd name="T16" fmla="*/ 193 w 605"/>
              <a:gd name="T17" fmla="*/ 551 h 602"/>
              <a:gd name="T18" fmla="*/ 102 w 605"/>
              <a:gd name="T19" fmla="*/ 484 h 602"/>
              <a:gd name="T20" fmla="*/ 46 w 605"/>
              <a:gd name="T21" fmla="*/ 387 h 602"/>
              <a:gd name="T22" fmla="*/ 34 w 605"/>
              <a:gd name="T23" fmla="*/ 275 h 602"/>
              <a:gd name="T24" fmla="*/ 69 w 605"/>
              <a:gd name="T25" fmla="*/ 168 h 602"/>
              <a:gd name="T26" fmla="*/ 144 w 605"/>
              <a:gd name="T27" fmla="*/ 85 h 602"/>
              <a:gd name="T28" fmla="*/ 247 w 605"/>
              <a:gd name="T29" fmla="*/ 39 h 602"/>
              <a:gd name="T30" fmla="*/ 359 w 605"/>
              <a:gd name="T31" fmla="*/ 39 h 602"/>
              <a:gd name="T32" fmla="*/ 376 w 605"/>
              <a:gd name="T33" fmla="*/ 379 h 602"/>
              <a:gd name="T34" fmla="*/ 376 w 605"/>
              <a:gd name="T35" fmla="*/ 379 h 602"/>
              <a:gd name="T36" fmla="*/ 412 w 605"/>
              <a:gd name="T37" fmla="*/ 419 h 602"/>
              <a:gd name="T38" fmla="*/ 397 w 605"/>
              <a:gd name="T39" fmla="*/ 332 h 602"/>
              <a:gd name="T40" fmla="*/ 376 w 605"/>
              <a:gd name="T41" fmla="*/ 379 h 602"/>
              <a:gd name="T42" fmla="*/ 186 w 605"/>
              <a:gd name="T43" fmla="*/ 222 h 602"/>
              <a:gd name="T44" fmla="*/ 186 w 605"/>
              <a:gd name="T45" fmla="*/ 222 h 602"/>
              <a:gd name="T46" fmla="*/ 221 w 605"/>
              <a:gd name="T47" fmla="*/ 261 h 602"/>
              <a:gd name="T48" fmla="*/ 207 w 605"/>
              <a:gd name="T49" fmla="*/ 175 h 602"/>
              <a:gd name="T50" fmla="*/ 186 w 605"/>
              <a:gd name="T51" fmla="*/ 222 h 602"/>
              <a:gd name="T52" fmla="*/ 141 w 605"/>
              <a:gd name="T53" fmla="*/ 222 h 602"/>
              <a:gd name="T54" fmla="*/ 141 w 605"/>
              <a:gd name="T55" fmla="*/ 222 h 602"/>
              <a:gd name="T56" fmla="*/ 256 w 605"/>
              <a:gd name="T57" fmla="*/ 162 h 602"/>
              <a:gd name="T58" fmla="*/ 208 w 605"/>
              <a:gd name="T59" fmla="*/ 301 h 602"/>
              <a:gd name="T60" fmla="*/ 141 w 605"/>
              <a:gd name="T61" fmla="*/ 222 h 602"/>
              <a:gd name="T62" fmla="*/ 244 w 605"/>
              <a:gd name="T63" fmla="*/ 460 h 602"/>
              <a:gd name="T64" fmla="*/ 244 w 605"/>
              <a:gd name="T65" fmla="*/ 460 h 602"/>
              <a:gd name="T66" fmla="*/ 201 w 605"/>
              <a:gd name="T67" fmla="*/ 460 h 602"/>
              <a:gd name="T68" fmla="*/ 362 w 605"/>
              <a:gd name="T69" fmla="*/ 141 h 602"/>
              <a:gd name="T70" fmla="*/ 404 w 605"/>
              <a:gd name="T71" fmla="*/ 141 h 602"/>
              <a:gd name="T72" fmla="*/ 244 w 605"/>
              <a:gd name="T73" fmla="*/ 460 h 602"/>
              <a:gd name="T74" fmla="*/ 331 w 605"/>
              <a:gd name="T75" fmla="*/ 379 h 602"/>
              <a:gd name="T76" fmla="*/ 331 w 605"/>
              <a:gd name="T77" fmla="*/ 379 h 602"/>
              <a:gd name="T78" fmla="*/ 446 w 605"/>
              <a:gd name="T79" fmla="*/ 319 h 602"/>
              <a:gd name="T80" fmla="*/ 398 w 605"/>
              <a:gd name="T81" fmla="*/ 459 h 602"/>
              <a:gd name="T82" fmla="*/ 331 w 605"/>
              <a:gd name="T83" fmla="*/ 379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5" h="602">
                <a:moveTo>
                  <a:pt x="359" y="39"/>
                </a:moveTo>
                <a:cubicBezTo>
                  <a:pt x="435" y="31"/>
                  <a:pt x="417" y="22"/>
                  <a:pt x="462" y="85"/>
                </a:cubicBezTo>
                <a:cubicBezTo>
                  <a:pt x="535" y="108"/>
                  <a:pt x="521" y="93"/>
                  <a:pt x="537" y="168"/>
                </a:cubicBezTo>
                <a:cubicBezTo>
                  <a:pt x="594" y="219"/>
                  <a:pt x="588" y="200"/>
                  <a:pt x="572" y="275"/>
                </a:cubicBezTo>
                <a:cubicBezTo>
                  <a:pt x="603" y="345"/>
                  <a:pt x="605" y="325"/>
                  <a:pt x="560" y="387"/>
                </a:cubicBezTo>
                <a:cubicBezTo>
                  <a:pt x="560" y="464"/>
                  <a:pt x="570" y="446"/>
                  <a:pt x="504" y="484"/>
                </a:cubicBezTo>
                <a:cubicBezTo>
                  <a:pt x="473" y="555"/>
                  <a:pt x="489" y="543"/>
                  <a:pt x="413" y="551"/>
                </a:cubicBezTo>
                <a:cubicBezTo>
                  <a:pt x="356" y="602"/>
                  <a:pt x="376" y="598"/>
                  <a:pt x="303" y="574"/>
                </a:cubicBezTo>
                <a:cubicBezTo>
                  <a:pt x="230" y="598"/>
                  <a:pt x="250" y="602"/>
                  <a:pt x="193" y="551"/>
                </a:cubicBezTo>
                <a:cubicBezTo>
                  <a:pt x="116" y="543"/>
                  <a:pt x="133" y="555"/>
                  <a:pt x="102" y="484"/>
                </a:cubicBezTo>
                <a:cubicBezTo>
                  <a:pt x="35" y="446"/>
                  <a:pt x="45" y="464"/>
                  <a:pt x="46" y="387"/>
                </a:cubicBezTo>
                <a:cubicBezTo>
                  <a:pt x="0" y="325"/>
                  <a:pt x="2" y="345"/>
                  <a:pt x="34" y="275"/>
                </a:cubicBezTo>
                <a:cubicBezTo>
                  <a:pt x="18" y="200"/>
                  <a:pt x="11" y="219"/>
                  <a:pt x="69" y="168"/>
                </a:cubicBezTo>
                <a:cubicBezTo>
                  <a:pt x="84" y="93"/>
                  <a:pt x="71" y="108"/>
                  <a:pt x="144" y="85"/>
                </a:cubicBezTo>
                <a:cubicBezTo>
                  <a:pt x="189" y="22"/>
                  <a:pt x="170" y="31"/>
                  <a:pt x="247" y="39"/>
                </a:cubicBezTo>
                <a:cubicBezTo>
                  <a:pt x="313" y="0"/>
                  <a:pt x="293" y="0"/>
                  <a:pt x="359" y="39"/>
                </a:cubicBezTo>
                <a:close/>
                <a:moveTo>
                  <a:pt x="376" y="379"/>
                </a:moveTo>
                <a:lnTo>
                  <a:pt x="376" y="379"/>
                </a:lnTo>
                <a:cubicBezTo>
                  <a:pt x="376" y="443"/>
                  <a:pt x="406" y="427"/>
                  <a:pt x="412" y="419"/>
                </a:cubicBezTo>
                <a:cubicBezTo>
                  <a:pt x="418" y="409"/>
                  <a:pt x="429" y="332"/>
                  <a:pt x="397" y="332"/>
                </a:cubicBezTo>
                <a:cubicBezTo>
                  <a:pt x="378" y="332"/>
                  <a:pt x="376" y="356"/>
                  <a:pt x="376" y="379"/>
                </a:cubicBezTo>
                <a:close/>
                <a:moveTo>
                  <a:pt x="186" y="222"/>
                </a:moveTo>
                <a:lnTo>
                  <a:pt x="186" y="222"/>
                </a:lnTo>
                <a:cubicBezTo>
                  <a:pt x="186" y="286"/>
                  <a:pt x="217" y="268"/>
                  <a:pt x="221" y="261"/>
                </a:cubicBezTo>
                <a:cubicBezTo>
                  <a:pt x="228" y="251"/>
                  <a:pt x="238" y="175"/>
                  <a:pt x="207" y="175"/>
                </a:cubicBezTo>
                <a:cubicBezTo>
                  <a:pt x="188" y="175"/>
                  <a:pt x="186" y="199"/>
                  <a:pt x="186" y="222"/>
                </a:cubicBezTo>
                <a:close/>
                <a:moveTo>
                  <a:pt x="141" y="222"/>
                </a:moveTo>
                <a:lnTo>
                  <a:pt x="141" y="222"/>
                </a:lnTo>
                <a:cubicBezTo>
                  <a:pt x="141" y="124"/>
                  <a:pt x="229" y="132"/>
                  <a:pt x="256" y="162"/>
                </a:cubicBezTo>
                <a:cubicBezTo>
                  <a:pt x="282" y="190"/>
                  <a:pt x="291" y="301"/>
                  <a:pt x="208" y="301"/>
                </a:cubicBezTo>
                <a:cubicBezTo>
                  <a:pt x="160" y="301"/>
                  <a:pt x="141" y="269"/>
                  <a:pt x="141" y="222"/>
                </a:cubicBezTo>
                <a:close/>
                <a:moveTo>
                  <a:pt x="244" y="460"/>
                </a:moveTo>
                <a:lnTo>
                  <a:pt x="244" y="460"/>
                </a:lnTo>
                <a:cubicBezTo>
                  <a:pt x="230" y="460"/>
                  <a:pt x="216" y="460"/>
                  <a:pt x="201" y="460"/>
                </a:cubicBezTo>
                <a:cubicBezTo>
                  <a:pt x="255" y="354"/>
                  <a:pt x="309" y="247"/>
                  <a:pt x="362" y="141"/>
                </a:cubicBezTo>
                <a:cubicBezTo>
                  <a:pt x="376" y="141"/>
                  <a:pt x="390" y="141"/>
                  <a:pt x="404" y="141"/>
                </a:cubicBezTo>
                <a:cubicBezTo>
                  <a:pt x="351" y="247"/>
                  <a:pt x="298" y="354"/>
                  <a:pt x="244" y="460"/>
                </a:cubicBezTo>
                <a:close/>
                <a:moveTo>
                  <a:pt x="331" y="379"/>
                </a:moveTo>
                <a:lnTo>
                  <a:pt x="331" y="379"/>
                </a:lnTo>
                <a:cubicBezTo>
                  <a:pt x="331" y="282"/>
                  <a:pt x="419" y="289"/>
                  <a:pt x="446" y="319"/>
                </a:cubicBezTo>
                <a:cubicBezTo>
                  <a:pt x="473" y="348"/>
                  <a:pt x="481" y="459"/>
                  <a:pt x="398" y="459"/>
                </a:cubicBezTo>
                <a:cubicBezTo>
                  <a:pt x="351" y="459"/>
                  <a:pt x="331" y="427"/>
                  <a:pt x="331" y="3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894034" y="1806925"/>
            <a:ext cx="221246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請以</a:t>
            </a: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</a:rPr>
              <a:t>4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人為一組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083068" y="2520027"/>
            <a:ext cx="482386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TW" altLang="zh-MO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每組各舉一例誠信與不誠信的故事</a:t>
            </a:r>
            <a:endParaRPr lang="en-US" altLang="zh-CN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31" name="图片 8">
            <a:extLst>
              <a:ext uri="{FF2B5EF4-FFF2-40B4-BE49-F238E27FC236}">
                <a16:creationId xmlns:a16="http://schemas.microsoft.com/office/drawing/2014/main" id="{8C2D3505-1ED8-46D7-BA6C-35D321DC6C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513" y="457042"/>
            <a:ext cx="581785" cy="953458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3B7DDE58-3A22-4C8F-90AB-2E2F7C784B0F}"/>
              </a:ext>
            </a:extLst>
          </p:cNvPr>
          <p:cNvSpPr/>
          <p:nvPr/>
        </p:nvSpPr>
        <p:spPr>
          <a:xfrm>
            <a:off x="1416706" y="436939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6BF4CD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</a:rPr>
              <a:t>合作探究</a:t>
            </a:r>
            <a:endParaRPr kumimoji="0" lang="zh-TW" altLang="en-US" sz="54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6BF4CD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F51E0926-F44A-4119-9C02-713F7E0C565B}"/>
              </a:ext>
            </a:extLst>
          </p:cNvPr>
          <p:cNvSpPr txBox="1"/>
          <p:nvPr/>
        </p:nvSpPr>
        <p:spPr>
          <a:xfrm>
            <a:off x="6851403" y="4942329"/>
            <a:ext cx="54513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TW" altLang="zh-MO" dirty="0">
                <a:latin typeface="新細明體" panose="02020500000000000000" pitchFamily="18" charset="-120"/>
                <a:ea typeface="新細明體" panose="02020500000000000000" pitchFamily="18" charset="-120"/>
              </a:rPr>
              <a:t>請各組同學派員分享各自的故事與心得</a:t>
            </a:r>
            <a:endParaRPr lang="zh-MO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4" name="文本框 27">
            <a:extLst>
              <a:ext uri="{FF2B5EF4-FFF2-40B4-BE49-F238E27FC236}">
                <a16:creationId xmlns:a16="http://schemas.microsoft.com/office/drawing/2014/main" id="{725A2A27-5A82-461B-BCF4-1E75FE160F8E}"/>
              </a:ext>
            </a:extLst>
          </p:cNvPr>
          <p:cNvSpPr txBox="1"/>
          <p:nvPr/>
        </p:nvSpPr>
        <p:spPr>
          <a:xfrm>
            <a:off x="2140779" y="3691127"/>
            <a:ext cx="149676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老師點評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430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8" grpId="0"/>
      <p:bldP spid="30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966" y="678149"/>
            <a:ext cx="605127" cy="9144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56666" y="2133600"/>
            <a:ext cx="10511434" cy="4317230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zh-MO" sz="3200" b="1">
                <a:solidFill>
                  <a:srgbClr val="000000"/>
                </a:solidFill>
                <a:latin typeface="Times New Roman" panose="02020603050405020304" pitchFamily="18" charset="0"/>
              </a:rPr>
              <a:t>本節課主要通過小品文鑒賞、課堂劇表演的方式說明誠信的定義及其重要性，繼而觀賞《九色鹿》影視短片反思失信之害，並通過小組合作的方式探究誠信與失信對個人、家庭、社會及國家的影響，從而深入領會誠信意涵。</a:t>
            </a:r>
            <a:endParaRPr lang="zh-TW" altLang="zh-MO" sz="3200" b="1">
              <a:latin typeface="Times New Roman" panose="02020603050405020304" pitchFamily="18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924005" y="863539"/>
            <a:ext cx="2646878" cy="677945"/>
          </a:xfrm>
          <a:prstGeom prst="roundRect">
            <a:avLst>
              <a:gd name="adj" fmla="val 50000"/>
            </a:avLst>
          </a:prstGeom>
          <a:solidFill>
            <a:srgbClr val="FF5855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90000">
                    <a:srgbClr val="C00000"/>
                  </a:gs>
                  <a:gs pos="30000">
                    <a:srgbClr val="FF3300"/>
                  </a:gs>
                </a:gsLst>
                <a:lin ang="5400000" scaled="1"/>
              </a:gra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文本框 14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>
            <a:extLst>
              <a:ext uri="{FF2B5EF4-FFF2-40B4-BE49-F238E27FC236}">
                <a16:creationId xmlns:a16="http://schemas.microsoft.com/office/drawing/2014/main" id="{BFF01AC1-7724-4995-906F-6FE6318F2C64}"/>
              </a:ext>
            </a:extLst>
          </p:cNvPr>
          <p:cNvSpPr txBox="1"/>
          <p:nvPr/>
        </p:nvSpPr>
        <p:spPr>
          <a:xfrm>
            <a:off x="4924005" y="787014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課堂總結</a:t>
            </a:r>
          </a:p>
        </p:txBody>
      </p:sp>
    </p:spTree>
    <p:extLst>
      <p:ext uri="{BB962C8B-B14F-4D97-AF65-F5344CB8AC3E}">
        <p14:creationId xmlns:p14="http://schemas.microsoft.com/office/powerpoint/2010/main" val="220167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390" y="1675993"/>
            <a:ext cx="581785" cy="95345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479506" y="1051503"/>
            <a:ext cx="2899693" cy="1730961"/>
            <a:chOff x="2441450" y="2271285"/>
            <a:chExt cx="2899693" cy="1730961"/>
          </a:xfrm>
          <a:solidFill>
            <a:schemeClr val="bg1">
              <a:lumMod val="85000"/>
            </a:schemeClr>
          </a:solidFill>
        </p:grpSpPr>
        <p:sp>
          <p:nvSpPr>
            <p:cNvPr id="14" name="Freeform 71"/>
            <p:cNvSpPr/>
            <p:nvPr/>
          </p:nvSpPr>
          <p:spPr bwMode="auto">
            <a:xfrm flipH="1">
              <a:off x="2946129" y="2731694"/>
              <a:ext cx="436061" cy="332026"/>
            </a:xfrm>
            <a:custGeom>
              <a:avLst/>
              <a:gdLst>
                <a:gd name="T0" fmla="*/ 79 w 83"/>
                <a:gd name="T1" fmla="*/ 25 h 63"/>
                <a:gd name="T2" fmla="*/ 59 w 83"/>
                <a:gd name="T3" fmla="*/ 14 h 63"/>
                <a:gd name="T4" fmla="*/ 3 w 83"/>
                <a:gd name="T5" fmla="*/ 28 h 63"/>
                <a:gd name="T6" fmla="*/ 0 w 83"/>
                <a:gd name="T7" fmla="*/ 31 h 63"/>
                <a:gd name="T8" fmla="*/ 1 w 83"/>
                <a:gd name="T9" fmla="*/ 33 h 63"/>
                <a:gd name="T10" fmla="*/ 37 w 83"/>
                <a:gd name="T11" fmla="*/ 57 h 63"/>
                <a:gd name="T12" fmla="*/ 54 w 83"/>
                <a:gd name="T13" fmla="*/ 44 h 63"/>
                <a:gd name="T14" fmla="*/ 83 w 83"/>
                <a:gd name="T15" fmla="*/ 28 h 63"/>
                <a:gd name="T16" fmla="*/ 79 w 83"/>
                <a:gd name="T17" fmla="*/ 2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63">
                  <a:moveTo>
                    <a:pt x="79" y="25"/>
                  </a:moveTo>
                  <a:cubicBezTo>
                    <a:pt x="74" y="21"/>
                    <a:pt x="65" y="17"/>
                    <a:pt x="59" y="14"/>
                  </a:cubicBezTo>
                  <a:cubicBezTo>
                    <a:pt x="35" y="0"/>
                    <a:pt x="23" y="14"/>
                    <a:pt x="3" y="28"/>
                  </a:cubicBezTo>
                  <a:cubicBezTo>
                    <a:pt x="1" y="29"/>
                    <a:pt x="1" y="30"/>
                    <a:pt x="0" y="31"/>
                  </a:cubicBezTo>
                  <a:cubicBezTo>
                    <a:pt x="0" y="32"/>
                    <a:pt x="1" y="32"/>
                    <a:pt x="1" y="33"/>
                  </a:cubicBezTo>
                  <a:cubicBezTo>
                    <a:pt x="1" y="33"/>
                    <a:pt x="37" y="57"/>
                    <a:pt x="37" y="57"/>
                  </a:cubicBezTo>
                  <a:cubicBezTo>
                    <a:pt x="45" y="63"/>
                    <a:pt x="51" y="47"/>
                    <a:pt x="54" y="44"/>
                  </a:cubicBezTo>
                  <a:cubicBezTo>
                    <a:pt x="61" y="36"/>
                    <a:pt x="71" y="28"/>
                    <a:pt x="83" y="28"/>
                  </a:cubicBezTo>
                  <a:cubicBezTo>
                    <a:pt x="82" y="27"/>
                    <a:pt x="81" y="26"/>
                    <a:pt x="7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72"/>
            <p:cNvSpPr/>
            <p:nvPr/>
          </p:nvSpPr>
          <p:spPr bwMode="auto">
            <a:xfrm flipH="1">
              <a:off x="2441450" y="3006169"/>
              <a:ext cx="298824" cy="247913"/>
            </a:xfrm>
            <a:custGeom>
              <a:avLst/>
              <a:gdLst>
                <a:gd name="T0" fmla="*/ 48 w 57"/>
                <a:gd name="T1" fmla="*/ 46 h 47"/>
                <a:gd name="T2" fmla="*/ 53 w 57"/>
                <a:gd name="T3" fmla="*/ 47 h 47"/>
                <a:gd name="T4" fmla="*/ 54 w 57"/>
                <a:gd name="T5" fmla="*/ 42 h 47"/>
                <a:gd name="T6" fmla="*/ 55 w 57"/>
                <a:gd name="T7" fmla="*/ 36 h 47"/>
                <a:gd name="T8" fmla="*/ 57 w 57"/>
                <a:gd name="T9" fmla="*/ 19 h 47"/>
                <a:gd name="T10" fmla="*/ 57 w 57"/>
                <a:gd name="T11" fmla="*/ 18 h 47"/>
                <a:gd name="T12" fmla="*/ 46 w 57"/>
                <a:gd name="T13" fmla="*/ 15 h 47"/>
                <a:gd name="T14" fmla="*/ 16 w 57"/>
                <a:gd name="T15" fmla="*/ 1 h 47"/>
                <a:gd name="T16" fmla="*/ 13 w 57"/>
                <a:gd name="T17" fmla="*/ 1 h 47"/>
                <a:gd name="T18" fmla="*/ 11 w 57"/>
                <a:gd name="T19" fmla="*/ 2 h 47"/>
                <a:gd name="T20" fmla="*/ 0 w 57"/>
                <a:gd name="T21" fmla="*/ 25 h 47"/>
                <a:gd name="T22" fmla="*/ 0 w 57"/>
                <a:gd name="T23" fmla="*/ 27 h 47"/>
                <a:gd name="T24" fmla="*/ 2 w 57"/>
                <a:gd name="T25" fmla="*/ 29 h 47"/>
                <a:gd name="T26" fmla="*/ 28 w 57"/>
                <a:gd name="T27" fmla="*/ 41 h 47"/>
                <a:gd name="T28" fmla="*/ 48 w 57"/>
                <a:gd name="T29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47">
                  <a:moveTo>
                    <a:pt x="48" y="46"/>
                  </a:moveTo>
                  <a:cubicBezTo>
                    <a:pt x="49" y="46"/>
                    <a:pt x="51" y="47"/>
                    <a:pt x="53" y="47"/>
                  </a:cubicBezTo>
                  <a:cubicBezTo>
                    <a:pt x="53" y="47"/>
                    <a:pt x="54" y="43"/>
                    <a:pt x="54" y="42"/>
                  </a:cubicBezTo>
                  <a:cubicBezTo>
                    <a:pt x="54" y="40"/>
                    <a:pt x="54" y="38"/>
                    <a:pt x="55" y="36"/>
                  </a:cubicBezTo>
                  <a:cubicBezTo>
                    <a:pt x="55" y="31"/>
                    <a:pt x="57" y="25"/>
                    <a:pt x="57" y="19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4" y="16"/>
                    <a:pt x="49" y="17"/>
                    <a:pt x="46" y="15"/>
                  </a:cubicBezTo>
                  <a:cubicBezTo>
                    <a:pt x="35" y="11"/>
                    <a:pt x="26" y="6"/>
                    <a:pt x="16" y="1"/>
                  </a:cubicBezTo>
                  <a:cubicBezTo>
                    <a:pt x="15" y="1"/>
                    <a:pt x="14" y="0"/>
                    <a:pt x="13" y="1"/>
                  </a:cubicBezTo>
                  <a:cubicBezTo>
                    <a:pt x="12" y="1"/>
                    <a:pt x="11" y="1"/>
                    <a:pt x="11" y="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0" y="27"/>
                  </a:cubicBezTo>
                  <a:cubicBezTo>
                    <a:pt x="1" y="28"/>
                    <a:pt x="1" y="28"/>
                    <a:pt x="2" y="29"/>
                  </a:cubicBezTo>
                  <a:cubicBezTo>
                    <a:pt x="11" y="33"/>
                    <a:pt x="19" y="38"/>
                    <a:pt x="28" y="41"/>
                  </a:cubicBezTo>
                  <a:cubicBezTo>
                    <a:pt x="34" y="44"/>
                    <a:pt x="41" y="45"/>
                    <a:pt x="4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Oval 73"/>
            <p:cNvSpPr>
              <a:spLocks noChangeArrowheads="1"/>
            </p:cNvSpPr>
            <p:nvPr/>
          </p:nvSpPr>
          <p:spPr bwMode="auto">
            <a:xfrm flipH="1">
              <a:off x="4648314" y="2271285"/>
              <a:ext cx="405072" cy="4072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74"/>
            <p:cNvSpPr/>
            <p:nvPr/>
          </p:nvSpPr>
          <p:spPr bwMode="auto">
            <a:xfrm flipH="1">
              <a:off x="4353918" y="2621019"/>
              <a:ext cx="734884" cy="1381227"/>
            </a:xfrm>
            <a:custGeom>
              <a:avLst/>
              <a:gdLst>
                <a:gd name="T0" fmla="*/ 138 w 140"/>
                <a:gd name="T1" fmla="*/ 112 h 262"/>
                <a:gd name="T2" fmla="*/ 113 w 140"/>
                <a:gd name="T3" fmla="*/ 16 h 262"/>
                <a:gd name="T4" fmla="*/ 78 w 140"/>
                <a:gd name="T5" fmla="*/ 3 h 262"/>
                <a:gd name="T6" fmla="*/ 61 w 140"/>
                <a:gd name="T7" fmla="*/ 15 h 262"/>
                <a:gd name="T8" fmla="*/ 16 w 140"/>
                <a:gd name="T9" fmla="*/ 59 h 262"/>
                <a:gd name="T10" fmla="*/ 16 w 140"/>
                <a:gd name="T11" fmla="*/ 79 h 262"/>
                <a:gd name="T12" fmla="*/ 26 w 140"/>
                <a:gd name="T13" fmla="*/ 84 h 262"/>
                <a:gd name="T14" fmla="*/ 36 w 140"/>
                <a:gd name="T15" fmla="*/ 80 h 262"/>
                <a:gd name="T16" fmla="*/ 68 w 140"/>
                <a:gd name="T17" fmla="*/ 50 h 262"/>
                <a:gd name="T18" fmla="*/ 83 w 140"/>
                <a:gd name="T19" fmla="*/ 107 h 262"/>
                <a:gd name="T20" fmla="*/ 12 w 140"/>
                <a:gd name="T21" fmla="*/ 141 h 262"/>
                <a:gd name="T22" fmla="*/ 3 w 140"/>
                <a:gd name="T23" fmla="*/ 163 h 262"/>
                <a:gd name="T24" fmla="*/ 3 w 140"/>
                <a:gd name="T25" fmla="*/ 164 h 262"/>
                <a:gd name="T26" fmla="*/ 25 w 140"/>
                <a:gd name="T27" fmla="*/ 250 h 262"/>
                <a:gd name="T28" fmla="*/ 36 w 140"/>
                <a:gd name="T29" fmla="*/ 260 h 262"/>
                <a:gd name="T30" fmla="*/ 58 w 140"/>
                <a:gd name="T31" fmla="*/ 244 h 262"/>
                <a:gd name="T32" fmla="*/ 53 w 140"/>
                <a:gd name="T33" fmla="*/ 216 h 262"/>
                <a:gd name="T34" fmla="*/ 41 w 140"/>
                <a:gd name="T35" fmla="*/ 167 h 262"/>
                <a:gd name="T36" fmla="*/ 92 w 140"/>
                <a:gd name="T37" fmla="*/ 148 h 262"/>
                <a:gd name="T38" fmla="*/ 129 w 140"/>
                <a:gd name="T39" fmla="*/ 132 h 262"/>
                <a:gd name="T40" fmla="*/ 138 w 140"/>
                <a:gd name="T41" fmla="*/ 11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262">
                  <a:moveTo>
                    <a:pt x="138" y="112"/>
                  </a:moveTo>
                  <a:cubicBezTo>
                    <a:pt x="113" y="16"/>
                    <a:pt x="113" y="16"/>
                    <a:pt x="113" y="16"/>
                  </a:cubicBezTo>
                  <a:cubicBezTo>
                    <a:pt x="110" y="5"/>
                    <a:pt x="90" y="0"/>
                    <a:pt x="78" y="3"/>
                  </a:cubicBezTo>
                  <a:cubicBezTo>
                    <a:pt x="72" y="5"/>
                    <a:pt x="67" y="9"/>
                    <a:pt x="61" y="15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0" y="65"/>
                    <a:pt x="10" y="74"/>
                    <a:pt x="16" y="79"/>
                  </a:cubicBezTo>
                  <a:cubicBezTo>
                    <a:pt x="18" y="82"/>
                    <a:pt x="22" y="84"/>
                    <a:pt x="26" y="84"/>
                  </a:cubicBezTo>
                  <a:cubicBezTo>
                    <a:pt x="30" y="84"/>
                    <a:pt x="33" y="83"/>
                    <a:pt x="36" y="8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4" y="145"/>
                    <a:pt x="0" y="155"/>
                    <a:pt x="3" y="163"/>
                  </a:cubicBezTo>
                  <a:cubicBezTo>
                    <a:pt x="3" y="163"/>
                    <a:pt x="3" y="164"/>
                    <a:pt x="3" y="164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6" y="254"/>
                    <a:pt x="30" y="259"/>
                    <a:pt x="36" y="260"/>
                  </a:cubicBezTo>
                  <a:cubicBezTo>
                    <a:pt x="48" y="262"/>
                    <a:pt x="55" y="259"/>
                    <a:pt x="58" y="244"/>
                  </a:cubicBezTo>
                  <a:cubicBezTo>
                    <a:pt x="59" y="235"/>
                    <a:pt x="53" y="216"/>
                    <a:pt x="53" y="216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41" y="167"/>
                    <a:pt x="83" y="151"/>
                    <a:pt x="92" y="148"/>
                  </a:cubicBezTo>
                  <a:cubicBezTo>
                    <a:pt x="100" y="145"/>
                    <a:pt x="121" y="137"/>
                    <a:pt x="129" y="132"/>
                  </a:cubicBezTo>
                  <a:cubicBezTo>
                    <a:pt x="135" y="127"/>
                    <a:pt x="140" y="120"/>
                    <a:pt x="13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75"/>
            <p:cNvSpPr/>
            <p:nvPr/>
          </p:nvSpPr>
          <p:spPr bwMode="auto">
            <a:xfrm flipH="1">
              <a:off x="4874093" y="2747189"/>
              <a:ext cx="467050" cy="327599"/>
            </a:xfrm>
            <a:custGeom>
              <a:avLst/>
              <a:gdLst>
                <a:gd name="T0" fmla="*/ 8 w 89"/>
                <a:gd name="T1" fmla="*/ 27 h 62"/>
                <a:gd name="T2" fmla="*/ 4 w 89"/>
                <a:gd name="T3" fmla="*/ 8 h 62"/>
                <a:gd name="T4" fmla="*/ 4 w 89"/>
                <a:gd name="T5" fmla="*/ 8 h 62"/>
                <a:gd name="T6" fmla="*/ 23 w 89"/>
                <a:gd name="T7" fmla="*/ 4 h 62"/>
                <a:gd name="T8" fmla="*/ 81 w 89"/>
                <a:gd name="T9" fmla="*/ 35 h 62"/>
                <a:gd name="T10" fmla="*/ 85 w 89"/>
                <a:gd name="T11" fmla="*/ 54 h 62"/>
                <a:gd name="T12" fmla="*/ 85 w 89"/>
                <a:gd name="T13" fmla="*/ 54 h 62"/>
                <a:gd name="T14" fmla="*/ 66 w 89"/>
                <a:gd name="T15" fmla="*/ 58 h 62"/>
                <a:gd name="T16" fmla="*/ 8 w 89"/>
                <a:gd name="T17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62">
                  <a:moveTo>
                    <a:pt x="8" y="27"/>
                  </a:moveTo>
                  <a:cubicBezTo>
                    <a:pt x="2" y="23"/>
                    <a:pt x="0" y="14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8" y="2"/>
                    <a:pt x="17" y="0"/>
                    <a:pt x="23" y="4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7" y="39"/>
                    <a:pt x="89" y="48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1" y="60"/>
                    <a:pt x="72" y="62"/>
                    <a:pt x="66" y="58"/>
                  </a:cubicBezTo>
                  <a:lnTo>
                    <a:pt x="8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76"/>
            <p:cNvSpPr/>
            <p:nvPr/>
          </p:nvSpPr>
          <p:spPr bwMode="auto">
            <a:xfrm flipH="1">
              <a:off x="3953275" y="2625446"/>
              <a:ext cx="752592" cy="332026"/>
            </a:xfrm>
            <a:custGeom>
              <a:avLst/>
              <a:gdLst>
                <a:gd name="T0" fmla="*/ 11 w 143"/>
                <a:gd name="T1" fmla="*/ 28 h 63"/>
                <a:gd name="T2" fmla="*/ 3 w 143"/>
                <a:gd name="T3" fmla="*/ 10 h 63"/>
                <a:gd name="T4" fmla="*/ 3 w 143"/>
                <a:gd name="T5" fmla="*/ 10 h 63"/>
                <a:gd name="T6" fmla="*/ 21 w 143"/>
                <a:gd name="T7" fmla="*/ 3 h 63"/>
                <a:gd name="T8" fmla="*/ 132 w 143"/>
                <a:gd name="T9" fmla="*/ 34 h 63"/>
                <a:gd name="T10" fmla="*/ 140 w 143"/>
                <a:gd name="T11" fmla="*/ 52 h 63"/>
                <a:gd name="T12" fmla="*/ 140 w 143"/>
                <a:gd name="T13" fmla="*/ 52 h 63"/>
                <a:gd name="T14" fmla="*/ 122 w 143"/>
                <a:gd name="T15" fmla="*/ 60 h 63"/>
                <a:gd name="T16" fmla="*/ 11 w 143"/>
                <a:gd name="T17" fmla="*/ 2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63">
                  <a:moveTo>
                    <a:pt x="11" y="28"/>
                  </a:moveTo>
                  <a:cubicBezTo>
                    <a:pt x="4" y="25"/>
                    <a:pt x="0" y="17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6" y="3"/>
                    <a:pt x="14" y="0"/>
                    <a:pt x="21" y="3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9" y="37"/>
                    <a:pt x="143" y="45"/>
                    <a:pt x="140" y="52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37" y="59"/>
                    <a:pt x="129" y="63"/>
                    <a:pt x="122" y="60"/>
                  </a:cubicBezTo>
                  <a:lnTo>
                    <a:pt x="11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77"/>
            <p:cNvSpPr/>
            <p:nvPr/>
          </p:nvSpPr>
          <p:spPr bwMode="auto">
            <a:xfrm flipH="1">
              <a:off x="4075017" y="3094709"/>
              <a:ext cx="531241" cy="628635"/>
            </a:xfrm>
            <a:custGeom>
              <a:avLst/>
              <a:gdLst>
                <a:gd name="T0" fmla="*/ 95 w 101"/>
                <a:gd name="T1" fmla="*/ 85 h 119"/>
                <a:gd name="T2" fmla="*/ 92 w 101"/>
                <a:gd name="T3" fmla="*/ 112 h 119"/>
                <a:gd name="T4" fmla="*/ 92 w 101"/>
                <a:gd name="T5" fmla="*/ 112 h 119"/>
                <a:gd name="T6" fmla="*/ 65 w 101"/>
                <a:gd name="T7" fmla="*/ 109 h 119"/>
                <a:gd name="T8" fmla="*/ 7 w 101"/>
                <a:gd name="T9" fmla="*/ 33 h 119"/>
                <a:gd name="T10" fmla="*/ 10 w 101"/>
                <a:gd name="T11" fmla="*/ 6 h 119"/>
                <a:gd name="T12" fmla="*/ 10 w 101"/>
                <a:gd name="T13" fmla="*/ 6 h 119"/>
                <a:gd name="T14" fmla="*/ 37 w 101"/>
                <a:gd name="T15" fmla="*/ 10 h 119"/>
                <a:gd name="T16" fmla="*/ 95 w 101"/>
                <a:gd name="T17" fmla="*/ 8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19">
                  <a:moveTo>
                    <a:pt x="95" y="85"/>
                  </a:moveTo>
                  <a:cubicBezTo>
                    <a:pt x="101" y="94"/>
                    <a:pt x="100" y="106"/>
                    <a:pt x="92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83" y="119"/>
                    <a:pt x="71" y="117"/>
                    <a:pt x="65" y="109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25"/>
                    <a:pt x="2" y="13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9" y="0"/>
                    <a:pt x="30" y="1"/>
                    <a:pt x="37" y="10"/>
                  </a:cubicBezTo>
                  <a:lnTo>
                    <a:pt x="95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78"/>
            <p:cNvSpPr/>
            <p:nvPr/>
          </p:nvSpPr>
          <p:spPr bwMode="auto">
            <a:xfrm flipH="1">
              <a:off x="3681013" y="3532983"/>
              <a:ext cx="599861" cy="236846"/>
            </a:xfrm>
            <a:custGeom>
              <a:avLst/>
              <a:gdLst>
                <a:gd name="T0" fmla="*/ 99 w 114"/>
                <a:gd name="T1" fmla="*/ 12 h 45"/>
                <a:gd name="T2" fmla="*/ 113 w 114"/>
                <a:gd name="T3" fmla="*/ 30 h 45"/>
                <a:gd name="T4" fmla="*/ 113 w 114"/>
                <a:gd name="T5" fmla="*/ 30 h 45"/>
                <a:gd name="T6" fmla="*/ 95 w 114"/>
                <a:gd name="T7" fmla="*/ 44 h 45"/>
                <a:gd name="T8" fmla="*/ 15 w 114"/>
                <a:gd name="T9" fmla="*/ 33 h 45"/>
                <a:gd name="T10" fmla="*/ 2 w 114"/>
                <a:gd name="T11" fmla="*/ 15 h 45"/>
                <a:gd name="T12" fmla="*/ 2 w 114"/>
                <a:gd name="T13" fmla="*/ 15 h 45"/>
                <a:gd name="T14" fmla="*/ 20 w 114"/>
                <a:gd name="T15" fmla="*/ 1 h 45"/>
                <a:gd name="T16" fmla="*/ 99 w 114"/>
                <a:gd name="T17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45">
                  <a:moveTo>
                    <a:pt x="99" y="12"/>
                  </a:moveTo>
                  <a:cubicBezTo>
                    <a:pt x="108" y="13"/>
                    <a:pt x="114" y="21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9"/>
                    <a:pt x="104" y="45"/>
                    <a:pt x="95" y="4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7" y="32"/>
                    <a:pt x="0" y="2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6"/>
                    <a:pt x="11" y="0"/>
                    <a:pt x="20" y="1"/>
                  </a:cubicBezTo>
                  <a:lnTo>
                    <a:pt x="9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79"/>
            <p:cNvSpPr>
              <a:spLocks noEditPoints="1"/>
            </p:cNvSpPr>
            <p:nvPr/>
          </p:nvSpPr>
          <p:spPr bwMode="auto">
            <a:xfrm flipH="1">
              <a:off x="3393257" y="2731694"/>
              <a:ext cx="712749" cy="752592"/>
            </a:xfrm>
            <a:custGeom>
              <a:avLst/>
              <a:gdLst>
                <a:gd name="T0" fmla="*/ 133 w 136"/>
                <a:gd name="T1" fmla="*/ 55 h 143"/>
                <a:gd name="T2" fmla="*/ 132 w 136"/>
                <a:gd name="T3" fmla="*/ 45 h 143"/>
                <a:gd name="T4" fmla="*/ 78 w 136"/>
                <a:gd name="T5" fmla="*/ 3 h 143"/>
                <a:gd name="T6" fmla="*/ 69 w 136"/>
                <a:gd name="T7" fmla="*/ 4 h 143"/>
                <a:gd name="T8" fmla="*/ 47 w 136"/>
                <a:gd name="T9" fmla="*/ 31 h 143"/>
                <a:gd name="T10" fmla="*/ 37 w 136"/>
                <a:gd name="T11" fmla="*/ 23 h 143"/>
                <a:gd name="T12" fmla="*/ 15 w 136"/>
                <a:gd name="T13" fmla="*/ 26 h 143"/>
                <a:gd name="T14" fmla="*/ 11 w 136"/>
                <a:gd name="T15" fmla="*/ 31 h 143"/>
                <a:gd name="T16" fmla="*/ 13 w 136"/>
                <a:gd name="T17" fmla="*/ 53 h 143"/>
                <a:gd name="T18" fmla="*/ 24 w 136"/>
                <a:gd name="T19" fmla="*/ 61 h 143"/>
                <a:gd name="T20" fmla="*/ 2 w 136"/>
                <a:gd name="T21" fmla="*/ 89 h 143"/>
                <a:gd name="T22" fmla="*/ 3 w 136"/>
                <a:gd name="T23" fmla="*/ 98 h 143"/>
                <a:gd name="T24" fmla="*/ 58 w 136"/>
                <a:gd name="T25" fmla="*/ 140 h 143"/>
                <a:gd name="T26" fmla="*/ 67 w 136"/>
                <a:gd name="T27" fmla="*/ 139 h 143"/>
                <a:gd name="T28" fmla="*/ 133 w 136"/>
                <a:gd name="T29" fmla="*/ 55 h 143"/>
                <a:gd name="T30" fmla="*/ 19 w 136"/>
                <a:gd name="T31" fmla="*/ 46 h 143"/>
                <a:gd name="T32" fmla="*/ 18 w 136"/>
                <a:gd name="T33" fmla="*/ 36 h 143"/>
                <a:gd name="T34" fmla="*/ 22 w 136"/>
                <a:gd name="T35" fmla="*/ 32 h 143"/>
                <a:gd name="T36" fmla="*/ 32 w 136"/>
                <a:gd name="T37" fmla="*/ 31 h 143"/>
                <a:gd name="T38" fmla="*/ 41 w 136"/>
                <a:gd name="T39" fmla="*/ 39 h 143"/>
                <a:gd name="T40" fmla="*/ 29 w 136"/>
                <a:gd name="T41" fmla="*/ 54 h 143"/>
                <a:gd name="T42" fmla="*/ 19 w 136"/>
                <a:gd name="T43" fmla="*/ 4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143">
                  <a:moveTo>
                    <a:pt x="133" y="55"/>
                  </a:moveTo>
                  <a:cubicBezTo>
                    <a:pt x="136" y="52"/>
                    <a:pt x="135" y="48"/>
                    <a:pt x="132" y="4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5" y="0"/>
                    <a:pt x="71" y="1"/>
                    <a:pt x="69" y="4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0" y="18"/>
                    <a:pt x="20" y="19"/>
                    <a:pt x="15" y="26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5" y="38"/>
                    <a:pt x="7" y="48"/>
                    <a:pt x="13" y="53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0" y="91"/>
                    <a:pt x="1" y="96"/>
                    <a:pt x="3" y="98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60" y="143"/>
                    <a:pt x="65" y="142"/>
                    <a:pt x="67" y="139"/>
                  </a:cubicBezTo>
                  <a:lnTo>
                    <a:pt x="133" y="55"/>
                  </a:lnTo>
                  <a:close/>
                  <a:moveTo>
                    <a:pt x="19" y="46"/>
                  </a:moveTo>
                  <a:cubicBezTo>
                    <a:pt x="16" y="44"/>
                    <a:pt x="16" y="39"/>
                    <a:pt x="18" y="3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4" y="29"/>
                    <a:pt x="29" y="28"/>
                    <a:pt x="32" y="3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29" y="54"/>
                    <a:pt x="29" y="54"/>
                    <a:pt x="29" y="54"/>
                  </a:cubicBezTo>
                  <a:lnTo>
                    <a:pt x="1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80"/>
            <p:cNvSpPr/>
            <p:nvPr/>
          </p:nvSpPr>
          <p:spPr bwMode="auto">
            <a:xfrm flipH="1">
              <a:off x="2552125" y="2751616"/>
              <a:ext cx="309891" cy="194788"/>
            </a:xfrm>
            <a:custGeom>
              <a:avLst/>
              <a:gdLst>
                <a:gd name="T0" fmla="*/ 38 w 59"/>
                <a:gd name="T1" fmla="*/ 2 h 37"/>
                <a:gd name="T2" fmla="*/ 36 w 59"/>
                <a:gd name="T3" fmla="*/ 3 h 37"/>
                <a:gd name="T4" fmla="*/ 27 w 59"/>
                <a:gd name="T5" fmla="*/ 6 h 37"/>
                <a:gd name="T6" fmla="*/ 15 w 59"/>
                <a:gd name="T7" fmla="*/ 5 h 37"/>
                <a:gd name="T8" fmla="*/ 9 w 59"/>
                <a:gd name="T9" fmla="*/ 0 h 37"/>
                <a:gd name="T10" fmla="*/ 0 w 59"/>
                <a:gd name="T11" fmla="*/ 2 h 37"/>
                <a:gd name="T12" fmla="*/ 0 w 59"/>
                <a:gd name="T13" fmla="*/ 7 h 37"/>
                <a:gd name="T14" fmla="*/ 32 w 59"/>
                <a:gd name="T15" fmla="*/ 35 h 37"/>
                <a:gd name="T16" fmla="*/ 54 w 59"/>
                <a:gd name="T17" fmla="*/ 33 h 37"/>
                <a:gd name="T18" fmla="*/ 59 w 59"/>
                <a:gd name="T19" fmla="*/ 32 h 37"/>
                <a:gd name="T20" fmla="*/ 38 w 59"/>
                <a:gd name="T2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37">
                  <a:moveTo>
                    <a:pt x="38" y="2"/>
                  </a:moveTo>
                  <a:cubicBezTo>
                    <a:pt x="37" y="3"/>
                    <a:pt x="36" y="3"/>
                    <a:pt x="36" y="3"/>
                  </a:cubicBezTo>
                  <a:cubicBezTo>
                    <a:pt x="33" y="4"/>
                    <a:pt x="30" y="5"/>
                    <a:pt x="27" y="6"/>
                  </a:cubicBezTo>
                  <a:cubicBezTo>
                    <a:pt x="23" y="6"/>
                    <a:pt x="18" y="6"/>
                    <a:pt x="15" y="5"/>
                  </a:cubicBezTo>
                  <a:cubicBezTo>
                    <a:pt x="12" y="4"/>
                    <a:pt x="10" y="2"/>
                    <a:pt x="9" y="0"/>
                  </a:cubicBezTo>
                  <a:cubicBezTo>
                    <a:pt x="6" y="1"/>
                    <a:pt x="3" y="2"/>
                    <a:pt x="0" y="2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3" y="21"/>
                    <a:pt x="19" y="33"/>
                    <a:pt x="32" y="35"/>
                  </a:cubicBezTo>
                  <a:cubicBezTo>
                    <a:pt x="39" y="37"/>
                    <a:pt x="47" y="36"/>
                    <a:pt x="54" y="33"/>
                  </a:cubicBezTo>
                  <a:cubicBezTo>
                    <a:pt x="56" y="33"/>
                    <a:pt x="57" y="32"/>
                    <a:pt x="59" y="32"/>
                  </a:cubicBezTo>
                  <a:cubicBezTo>
                    <a:pt x="51" y="23"/>
                    <a:pt x="44" y="12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81"/>
            <p:cNvSpPr/>
            <p:nvPr/>
          </p:nvSpPr>
          <p:spPr bwMode="auto">
            <a:xfrm flipH="1">
              <a:off x="4048455" y="2472715"/>
              <a:ext cx="626423" cy="190361"/>
            </a:xfrm>
            <a:custGeom>
              <a:avLst/>
              <a:gdLst>
                <a:gd name="T0" fmla="*/ 63 w 119"/>
                <a:gd name="T1" fmla="*/ 17 h 36"/>
                <a:gd name="T2" fmla="*/ 6 w 119"/>
                <a:gd name="T3" fmla="*/ 28 h 36"/>
                <a:gd name="T4" fmla="*/ 0 w 119"/>
                <a:gd name="T5" fmla="*/ 26 h 36"/>
                <a:gd name="T6" fmla="*/ 91 w 119"/>
                <a:gd name="T7" fmla="*/ 6 h 36"/>
                <a:gd name="T8" fmla="*/ 116 w 119"/>
                <a:gd name="T9" fmla="*/ 11 h 36"/>
                <a:gd name="T10" fmla="*/ 119 w 119"/>
                <a:gd name="T11" fmla="*/ 30 h 36"/>
                <a:gd name="T12" fmla="*/ 103 w 119"/>
                <a:gd name="T13" fmla="*/ 36 h 36"/>
                <a:gd name="T14" fmla="*/ 63 w 119"/>
                <a:gd name="T15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36">
                  <a:moveTo>
                    <a:pt x="63" y="17"/>
                  </a:moveTo>
                  <a:cubicBezTo>
                    <a:pt x="47" y="15"/>
                    <a:pt x="20" y="18"/>
                    <a:pt x="6" y="28"/>
                  </a:cubicBezTo>
                  <a:cubicBezTo>
                    <a:pt x="4" y="27"/>
                    <a:pt x="2" y="27"/>
                    <a:pt x="0" y="26"/>
                  </a:cubicBezTo>
                  <a:cubicBezTo>
                    <a:pt x="26" y="8"/>
                    <a:pt x="60" y="0"/>
                    <a:pt x="91" y="6"/>
                  </a:cubicBezTo>
                  <a:cubicBezTo>
                    <a:pt x="98" y="7"/>
                    <a:pt x="115" y="10"/>
                    <a:pt x="116" y="11"/>
                  </a:cubicBezTo>
                  <a:cubicBezTo>
                    <a:pt x="116" y="12"/>
                    <a:pt x="118" y="25"/>
                    <a:pt x="119" y="30"/>
                  </a:cubicBezTo>
                  <a:cubicBezTo>
                    <a:pt x="114" y="32"/>
                    <a:pt x="108" y="33"/>
                    <a:pt x="103" y="36"/>
                  </a:cubicBezTo>
                  <a:cubicBezTo>
                    <a:pt x="95" y="24"/>
                    <a:pt x="76" y="19"/>
                    <a:pt x="6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5" name="Rounded Rectangle 30">
            <a:extLst>
              <a:ext uri="{FF2B5EF4-FFF2-40B4-BE49-F238E27FC236}">
                <a16:creationId xmlns:a16="http://schemas.microsoft.com/office/drawing/2014/main" id="{5E643641-10DC-4C4A-8588-AFE77D8EEDB5}"/>
              </a:ext>
            </a:extLst>
          </p:cNvPr>
          <p:cNvSpPr/>
          <p:nvPr/>
        </p:nvSpPr>
        <p:spPr>
          <a:xfrm>
            <a:off x="493212" y="2935477"/>
            <a:ext cx="10885987" cy="1783908"/>
          </a:xfrm>
          <a:prstGeom prst="roundRect">
            <a:avLst>
              <a:gd name="adj" fmla="val 5228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zh-MO" sz="3600" dirty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請同學們結合社會生活，以文章的形式表達個人對誠信的看法。</a:t>
            </a:r>
            <a:endParaRPr kumimoji="0" lang="zh-TW" altLang="zh-MO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27" name="圆角矩形 14">
            <a:extLst>
              <a:ext uri="{FF2B5EF4-FFF2-40B4-BE49-F238E27FC236}">
                <a16:creationId xmlns:a16="http://schemas.microsoft.com/office/drawing/2014/main" id="{35C95575-DC24-41D3-A1F4-A98B17615833}"/>
              </a:ext>
            </a:extLst>
          </p:cNvPr>
          <p:cNvSpPr/>
          <p:nvPr/>
        </p:nvSpPr>
        <p:spPr>
          <a:xfrm>
            <a:off x="5076405" y="1015939"/>
            <a:ext cx="2646878" cy="677945"/>
          </a:xfrm>
          <a:prstGeom prst="roundRect">
            <a:avLst>
              <a:gd name="adj" fmla="val 50000"/>
            </a:avLst>
          </a:prstGeom>
          <a:solidFill>
            <a:srgbClr val="FF5855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90000">
                    <a:srgbClr val="C00000"/>
                  </a:gs>
                  <a:gs pos="30000">
                    <a:srgbClr val="FF3300"/>
                  </a:gs>
                </a:gsLst>
                <a:lin ang="5400000" scaled="1"/>
              </a:gra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文本框 14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>
            <a:extLst>
              <a:ext uri="{FF2B5EF4-FFF2-40B4-BE49-F238E27FC236}">
                <a16:creationId xmlns:a16="http://schemas.microsoft.com/office/drawing/2014/main" id="{4342C938-934C-4B0D-A67C-22E33708D934}"/>
              </a:ext>
            </a:extLst>
          </p:cNvPr>
          <p:cNvSpPr txBox="1"/>
          <p:nvPr/>
        </p:nvSpPr>
        <p:spPr>
          <a:xfrm>
            <a:off x="5076405" y="939414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延伸活動</a:t>
            </a:r>
          </a:p>
        </p:txBody>
      </p:sp>
    </p:spTree>
    <p:extLst>
      <p:ext uri="{BB962C8B-B14F-4D97-AF65-F5344CB8AC3E}">
        <p14:creationId xmlns:p14="http://schemas.microsoft.com/office/powerpoint/2010/main" val="323712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4854803" y="4657355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第二課時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1187" y="1261830"/>
            <a:ext cx="1809030" cy="29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9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4898605" y="211165"/>
            <a:ext cx="2646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課堂導入</a:t>
            </a:r>
          </a:p>
        </p:txBody>
      </p:sp>
      <p:sp>
        <p:nvSpPr>
          <p:cNvPr id="2" name="椭圆 1"/>
          <p:cNvSpPr>
            <a:spLocks noChangeAspect="1"/>
          </p:cNvSpPr>
          <p:nvPr/>
        </p:nvSpPr>
        <p:spPr>
          <a:xfrm>
            <a:off x="556815" y="913455"/>
            <a:ext cx="1116000" cy="1116000"/>
          </a:xfrm>
          <a:prstGeom prst="ellipse">
            <a:avLst/>
          </a:prstGeom>
          <a:solidFill>
            <a:srgbClr val="FFF5E9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4484" y="1088932"/>
            <a:ext cx="504646" cy="82703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827B60B-2922-4DB5-99F9-974F8278E635}"/>
              </a:ext>
            </a:extLst>
          </p:cNvPr>
          <p:cNvSpPr/>
          <p:nvPr/>
        </p:nvSpPr>
        <p:spPr>
          <a:xfrm>
            <a:off x="1796799" y="992641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6BF4CD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時事探究</a:t>
            </a:r>
            <a:endParaRPr kumimoji="0" lang="zh-TW" altLang="en-US" sz="54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6BF4CD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443A6B9-EFD7-4AE4-A123-9CECDD6AF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997" y="1942184"/>
            <a:ext cx="6816094" cy="485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8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450345" y="995893"/>
            <a:ext cx="7160255" cy="59150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</a:rPr>
              <a:t>思考：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zh-MO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①材料中蕭某、鄧某二人，其行為是否觸犯法律？被檢控甚麼罪名？</a:t>
            </a:r>
          </a:p>
          <a:p>
            <a:pPr>
              <a:lnSpc>
                <a:spcPct val="150000"/>
              </a:lnSpc>
            </a:pPr>
            <a:r>
              <a:rPr lang="zh-TW" altLang="zh-MO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②蕭某、鄧某二人行為是否涉及誠信問題？為甚麼？</a:t>
            </a:r>
          </a:p>
          <a:p>
            <a:pPr>
              <a:lnSpc>
                <a:spcPct val="150000"/>
              </a:lnSpc>
            </a:pPr>
            <a:r>
              <a:rPr lang="zh-TW" altLang="zh-MO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③蕭某、鄧某二人行為帶來怎樣的嚴重後果？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MO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041" y="995892"/>
            <a:ext cx="807673" cy="918063"/>
          </a:xfrm>
          <a:prstGeom prst="rect">
            <a:avLst/>
          </a:prstGeom>
        </p:spPr>
      </p:pic>
      <p:sp>
        <p:nvSpPr>
          <p:cNvPr id="58" name="Freeform 8"/>
          <p:cNvSpPr/>
          <p:nvPr/>
        </p:nvSpPr>
        <p:spPr bwMode="gray">
          <a:xfrm rot="1448142">
            <a:off x="9653625" y="4207186"/>
            <a:ext cx="888405" cy="868255"/>
          </a:xfrm>
          <a:custGeom>
            <a:avLst/>
            <a:gdLst>
              <a:gd name="T0" fmla="*/ 0 w 463"/>
              <a:gd name="T1" fmla="*/ 2147483647 h 451"/>
              <a:gd name="T2" fmla="*/ 2147483647 w 463"/>
              <a:gd name="T3" fmla="*/ 2147483647 h 451"/>
              <a:gd name="T4" fmla="*/ 2147483647 w 463"/>
              <a:gd name="T5" fmla="*/ 2147483647 h 451"/>
              <a:gd name="T6" fmla="*/ 2147483647 w 463"/>
              <a:gd name="T7" fmla="*/ 0 h 451"/>
              <a:gd name="T8" fmla="*/ 0 w 463"/>
              <a:gd name="T9" fmla="*/ 2147483647 h 4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3"/>
              <a:gd name="T16" fmla="*/ 0 h 451"/>
              <a:gd name="T17" fmla="*/ 463 w 463"/>
              <a:gd name="T18" fmla="*/ 451 h 4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3" h="451">
                <a:moveTo>
                  <a:pt x="0" y="123"/>
                </a:moveTo>
                <a:lnTo>
                  <a:pt x="121" y="451"/>
                </a:lnTo>
                <a:lnTo>
                  <a:pt x="463" y="338"/>
                </a:lnTo>
                <a:lnTo>
                  <a:pt x="340" y="0"/>
                </a:lnTo>
                <a:lnTo>
                  <a:pt x="0" y="123"/>
                </a:lnTo>
                <a:close/>
              </a:path>
            </a:pathLst>
          </a:custGeom>
          <a:solidFill>
            <a:srgbClr val="6077B6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Freeform 3"/>
          <p:cNvSpPr/>
          <p:nvPr/>
        </p:nvSpPr>
        <p:spPr bwMode="gray">
          <a:xfrm rot="1448142">
            <a:off x="8964883" y="1129826"/>
            <a:ext cx="2634073" cy="2899679"/>
          </a:xfrm>
          <a:custGeom>
            <a:avLst/>
            <a:gdLst>
              <a:gd name="T0" fmla="*/ 2147483647 w 580"/>
              <a:gd name="T1" fmla="*/ 2147483647 h 638"/>
              <a:gd name="T2" fmla="*/ 2147483647 w 580"/>
              <a:gd name="T3" fmla="*/ 2147483647 h 638"/>
              <a:gd name="T4" fmla="*/ 2147483647 w 580"/>
              <a:gd name="T5" fmla="*/ 2147483647 h 638"/>
              <a:gd name="T6" fmla="*/ 2147483647 w 580"/>
              <a:gd name="T7" fmla="*/ 2147483647 h 638"/>
              <a:gd name="T8" fmla="*/ 2147483647 w 580"/>
              <a:gd name="T9" fmla="*/ 2147483647 h 638"/>
              <a:gd name="T10" fmla="*/ 2147483647 w 580"/>
              <a:gd name="T11" fmla="*/ 2147483647 h 638"/>
              <a:gd name="T12" fmla="*/ 2147483647 w 580"/>
              <a:gd name="T13" fmla="*/ 2147483647 h 638"/>
              <a:gd name="T14" fmla="*/ 2147483647 w 580"/>
              <a:gd name="T15" fmla="*/ 2147483647 h 638"/>
              <a:gd name="T16" fmla="*/ 2147483647 w 580"/>
              <a:gd name="T17" fmla="*/ 2147483647 h 638"/>
              <a:gd name="T18" fmla="*/ 2147483647 w 580"/>
              <a:gd name="T19" fmla="*/ 2147483647 h 638"/>
              <a:gd name="T20" fmla="*/ 2147483647 w 580"/>
              <a:gd name="T21" fmla="*/ 2147483647 h 6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0"/>
              <a:gd name="T34" fmla="*/ 0 h 638"/>
              <a:gd name="T35" fmla="*/ 580 w 580"/>
              <a:gd name="T36" fmla="*/ 638 h 6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0" h="638">
                <a:moveTo>
                  <a:pt x="35" y="421"/>
                </a:moveTo>
                <a:cubicBezTo>
                  <a:pt x="175" y="365"/>
                  <a:pt x="175" y="365"/>
                  <a:pt x="175" y="365"/>
                </a:cubicBezTo>
                <a:cubicBezTo>
                  <a:pt x="175" y="365"/>
                  <a:pt x="128" y="237"/>
                  <a:pt x="252" y="214"/>
                </a:cubicBezTo>
                <a:cubicBezTo>
                  <a:pt x="376" y="192"/>
                  <a:pt x="386" y="297"/>
                  <a:pt x="378" y="344"/>
                </a:cubicBezTo>
                <a:cubicBezTo>
                  <a:pt x="370" y="390"/>
                  <a:pt x="242" y="488"/>
                  <a:pt x="320" y="638"/>
                </a:cubicBezTo>
                <a:cubicBezTo>
                  <a:pt x="451" y="590"/>
                  <a:pt x="451" y="590"/>
                  <a:pt x="451" y="590"/>
                </a:cubicBezTo>
                <a:cubicBezTo>
                  <a:pt x="451" y="590"/>
                  <a:pt x="411" y="521"/>
                  <a:pt x="476" y="442"/>
                </a:cubicBezTo>
                <a:cubicBezTo>
                  <a:pt x="542" y="364"/>
                  <a:pt x="580" y="224"/>
                  <a:pt x="463" y="126"/>
                </a:cubicBezTo>
                <a:cubicBezTo>
                  <a:pt x="463" y="126"/>
                  <a:pt x="320" y="0"/>
                  <a:pt x="107" y="144"/>
                </a:cubicBezTo>
                <a:cubicBezTo>
                  <a:pt x="107" y="144"/>
                  <a:pt x="72" y="161"/>
                  <a:pt x="43" y="212"/>
                </a:cubicBezTo>
                <a:cubicBezTo>
                  <a:pt x="14" y="262"/>
                  <a:pt x="0" y="341"/>
                  <a:pt x="35" y="421"/>
                </a:cubicBezTo>
                <a:close/>
              </a:path>
            </a:pathLst>
          </a:custGeom>
          <a:solidFill>
            <a:srgbClr val="6077B6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86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349" y="247970"/>
            <a:ext cx="605127" cy="914401"/>
          </a:xfrm>
          <a:prstGeom prst="rect">
            <a:avLst/>
          </a:prstGeom>
        </p:spPr>
      </p:pic>
      <p:sp>
        <p:nvSpPr>
          <p:cNvPr id="19" name="Oval 6"/>
          <p:cNvSpPr/>
          <p:nvPr/>
        </p:nvSpPr>
        <p:spPr bwMode="auto">
          <a:xfrm>
            <a:off x="1233167" y="1981577"/>
            <a:ext cx="2101303" cy="2101303"/>
          </a:xfrm>
          <a:prstGeom prst="ellipse">
            <a:avLst/>
          </a:prstGeom>
          <a:solidFill>
            <a:srgbClr val="FF5855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gency FB" panose="020B0503020202020204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20" name="AutoShape 9"/>
          <p:cNvSpPr/>
          <p:nvPr/>
        </p:nvSpPr>
        <p:spPr bwMode="auto">
          <a:xfrm>
            <a:off x="2699635" y="1838740"/>
            <a:ext cx="1303792" cy="1260941"/>
          </a:xfrm>
          <a:custGeom>
            <a:avLst/>
            <a:gdLst>
              <a:gd name="T0" fmla="*/ 13472 w 21600"/>
              <a:gd name="T1" fmla="*/ 15168 h 21600"/>
              <a:gd name="T2" fmla="*/ 12927 w 21600"/>
              <a:gd name="T3" fmla="*/ 13560 h 21600"/>
              <a:gd name="T4" fmla="*/ 14834 w 21600"/>
              <a:gd name="T5" fmla="*/ 9790 h 21600"/>
              <a:gd name="T6" fmla="*/ 15401 w 21600"/>
              <a:gd name="T7" fmla="*/ 6683 h 21600"/>
              <a:gd name="T8" fmla="*/ 10800 w 21600"/>
              <a:gd name="T9" fmla="*/ 0 h 21600"/>
              <a:gd name="T10" fmla="*/ 6199 w 21600"/>
              <a:gd name="T11" fmla="*/ 6683 h 21600"/>
              <a:gd name="T12" fmla="*/ 6766 w 21600"/>
              <a:gd name="T13" fmla="*/ 9790 h 21600"/>
              <a:gd name="T14" fmla="*/ 8673 w 21600"/>
              <a:gd name="T15" fmla="*/ 13560 h 21600"/>
              <a:gd name="T16" fmla="*/ 8128 w 21600"/>
              <a:gd name="T17" fmla="*/ 15168 h 21600"/>
              <a:gd name="T18" fmla="*/ 0 w 21600"/>
              <a:gd name="T19" fmla="*/ 21600 h 21600"/>
              <a:gd name="T20" fmla="*/ 21600 w 21600"/>
              <a:gd name="T21" fmla="*/ 21600 h 21600"/>
              <a:gd name="T22" fmla="*/ 13472 w 21600"/>
              <a:gd name="T23" fmla="*/ 15168 h 21600"/>
              <a:gd name="T24" fmla="*/ 13472 w 21600"/>
              <a:gd name="T25" fmla="*/ 15168 h 21600"/>
              <a:gd name="T26" fmla="*/ 13472 w 21600"/>
              <a:gd name="T27" fmla="*/ 1516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600" h="21600">
                <a:moveTo>
                  <a:pt x="13472" y="15168"/>
                </a:moveTo>
                <a:cubicBezTo>
                  <a:pt x="12939" y="15081"/>
                  <a:pt x="12927" y="13560"/>
                  <a:pt x="12927" y="13560"/>
                </a:cubicBezTo>
                <a:cubicBezTo>
                  <a:pt x="12927" y="13560"/>
                  <a:pt x="14493" y="11953"/>
                  <a:pt x="14834" y="9790"/>
                </a:cubicBezTo>
                <a:cubicBezTo>
                  <a:pt x="15752" y="9790"/>
                  <a:pt x="16319" y="7492"/>
                  <a:pt x="15401" y="6683"/>
                </a:cubicBezTo>
                <a:cubicBezTo>
                  <a:pt x="15439" y="5832"/>
                  <a:pt x="16581" y="0"/>
                  <a:pt x="10800" y="0"/>
                </a:cubicBezTo>
                <a:cubicBezTo>
                  <a:pt x="5019" y="0"/>
                  <a:pt x="6161" y="5832"/>
                  <a:pt x="6199" y="6683"/>
                </a:cubicBezTo>
                <a:cubicBezTo>
                  <a:pt x="5281" y="7492"/>
                  <a:pt x="5848" y="9790"/>
                  <a:pt x="6766" y="9790"/>
                </a:cubicBezTo>
                <a:cubicBezTo>
                  <a:pt x="7107" y="11953"/>
                  <a:pt x="8673" y="13560"/>
                  <a:pt x="8673" y="13560"/>
                </a:cubicBezTo>
                <a:cubicBezTo>
                  <a:pt x="8673" y="13560"/>
                  <a:pt x="8661" y="15081"/>
                  <a:pt x="8128" y="15168"/>
                </a:cubicBezTo>
                <a:cubicBezTo>
                  <a:pt x="6411" y="15452"/>
                  <a:pt x="0" y="18384"/>
                  <a:pt x="0" y="21600"/>
                </a:cubicBezTo>
                <a:lnTo>
                  <a:pt x="21600" y="21600"/>
                </a:lnTo>
                <a:cubicBezTo>
                  <a:pt x="21600" y="18384"/>
                  <a:pt x="15189" y="15452"/>
                  <a:pt x="13472" y="15168"/>
                </a:cubicBezTo>
                <a:cubicBezTo>
                  <a:pt x="13472" y="15168"/>
                  <a:pt x="13472" y="15168"/>
                  <a:pt x="13472" y="15168"/>
                </a:cubicBezTo>
                <a:close/>
                <a:moveTo>
                  <a:pt x="13472" y="15168"/>
                </a:moveTo>
              </a:path>
            </a:pathLst>
          </a:custGeom>
          <a:solidFill>
            <a:srgbClr val="6077B6"/>
          </a:solidFill>
          <a:ln w="76200" cap="flat">
            <a:solidFill>
              <a:srgbClr val="FFFE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gency FB" panose="020B0503020202020204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23" name="Oval 6"/>
          <p:cNvSpPr/>
          <p:nvPr/>
        </p:nvSpPr>
        <p:spPr bwMode="auto">
          <a:xfrm>
            <a:off x="8751196" y="1980836"/>
            <a:ext cx="2101303" cy="2101303"/>
          </a:xfrm>
          <a:prstGeom prst="ellipse">
            <a:avLst/>
          </a:prstGeom>
          <a:solidFill>
            <a:srgbClr val="6BF4CD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gency FB" panose="020B0503020202020204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24" name="AutoShape 15"/>
          <p:cNvSpPr/>
          <p:nvPr/>
        </p:nvSpPr>
        <p:spPr bwMode="auto">
          <a:xfrm>
            <a:off x="8098904" y="1822075"/>
            <a:ext cx="1304585" cy="1260147"/>
          </a:xfrm>
          <a:custGeom>
            <a:avLst/>
            <a:gdLst>
              <a:gd name="T0" fmla="*/ 13472 w 21600"/>
              <a:gd name="T1" fmla="*/ 15168 h 21600"/>
              <a:gd name="T2" fmla="*/ 12927 w 21600"/>
              <a:gd name="T3" fmla="*/ 13560 h 21600"/>
              <a:gd name="T4" fmla="*/ 14834 w 21600"/>
              <a:gd name="T5" fmla="*/ 9790 h 21600"/>
              <a:gd name="T6" fmla="*/ 15401 w 21600"/>
              <a:gd name="T7" fmla="*/ 6683 h 21600"/>
              <a:gd name="T8" fmla="*/ 10800 w 21600"/>
              <a:gd name="T9" fmla="*/ 0 h 21600"/>
              <a:gd name="T10" fmla="*/ 6199 w 21600"/>
              <a:gd name="T11" fmla="*/ 6683 h 21600"/>
              <a:gd name="T12" fmla="*/ 6766 w 21600"/>
              <a:gd name="T13" fmla="*/ 9790 h 21600"/>
              <a:gd name="T14" fmla="*/ 8673 w 21600"/>
              <a:gd name="T15" fmla="*/ 13560 h 21600"/>
              <a:gd name="T16" fmla="*/ 8128 w 21600"/>
              <a:gd name="T17" fmla="*/ 15168 h 21600"/>
              <a:gd name="T18" fmla="*/ 0 w 21600"/>
              <a:gd name="T19" fmla="*/ 21600 h 21600"/>
              <a:gd name="T20" fmla="*/ 21600 w 21600"/>
              <a:gd name="T21" fmla="*/ 21600 h 21600"/>
              <a:gd name="T22" fmla="*/ 13472 w 21600"/>
              <a:gd name="T23" fmla="*/ 15168 h 21600"/>
              <a:gd name="T24" fmla="*/ 13472 w 21600"/>
              <a:gd name="T25" fmla="*/ 15168 h 21600"/>
              <a:gd name="T26" fmla="*/ 13472 w 21600"/>
              <a:gd name="T27" fmla="*/ 1516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600" h="21600">
                <a:moveTo>
                  <a:pt x="13472" y="15168"/>
                </a:moveTo>
                <a:cubicBezTo>
                  <a:pt x="12939" y="15081"/>
                  <a:pt x="12927" y="13560"/>
                  <a:pt x="12927" y="13560"/>
                </a:cubicBezTo>
                <a:cubicBezTo>
                  <a:pt x="12927" y="13560"/>
                  <a:pt x="14493" y="11953"/>
                  <a:pt x="14834" y="9790"/>
                </a:cubicBezTo>
                <a:cubicBezTo>
                  <a:pt x="15752" y="9790"/>
                  <a:pt x="16319" y="7492"/>
                  <a:pt x="15401" y="6683"/>
                </a:cubicBezTo>
                <a:cubicBezTo>
                  <a:pt x="15439" y="5832"/>
                  <a:pt x="16581" y="0"/>
                  <a:pt x="10800" y="0"/>
                </a:cubicBezTo>
                <a:cubicBezTo>
                  <a:pt x="5019" y="0"/>
                  <a:pt x="6161" y="5832"/>
                  <a:pt x="6199" y="6683"/>
                </a:cubicBezTo>
                <a:cubicBezTo>
                  <a:pt x="5281" y="7492"/>
                  <a:pt x="5848" y="9790"/>
                  <a:pt x="6766" y="9790"/>
                </a:cubicBezTo>
                <a:cubicBezTo>
                  <a:pt x="7107" y="11953"/>
                  <a:pt x="8673" y="13560"/>
                  <a:pt x="8673" y="13560"/>
                </a:cubicBezTo>
                <a:cubicBezTo>
                  <a:pt x="8673" y="13560"/>
                  <a:pt x="8661" y="15081"/>
                  <a:pt x="8128" y="15168"/>
                </a:cubicBezTo>
                <a:cubicBezTo>
                  <a:pt x="6411" y="15452"/>
                  <a:pt x="0" y="18384"/>
                  <a:pt x="0" y="21600"/>
                </a:cubicBezTo>
                <a:lnTo>
                  <a:pt x="21600" y="21600"/>
                </a:lnTo>
                <a:cubicBezTo>
                  <a:pt x="21600" y="18384"/>
                  <a:pt x="15189" y="15452"/>
                  <a:pt x="13472" y="15168"/>
                </a:cubicBezTo>
                <a:cubicBezTo>
                  <a:pt x="13472" y="15168"/>
                  <a:pt x="13472" y="15168"/>
                  <a:pt x="13472" y="15168"/>
                </a:cubicBezTo>
                <a:close/>
                <a:moveTo>
                  <a:pt x="13472" y="15168"/>
                </a:moveTo>
              </a:path>
            </a:pathLst>
          </a:custGeom>
          <a:solidFill>
            <a:srgbClr val="6077B6"/>
          </a:solidFill>
          <a:ln w="76200" cap="flat">
            <a:solidFill>
              <a:srgbClr val="FFFE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gency FB" panose="020B0503020202020204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27" name="Oval 10"/>
          <p:cNvSpPr/>
          <p:nvPr/>
        </p:nvSpPr>
        <p:spPr bwMode="auto">
          <a:xfrm>
            <a:off x="4924121" y="3526062"/>
            <a:ext cx="2348888" cy="2348888"/>
          </a:xfrm>
          <a:prstGeom prst="ellipse">
            <a:avLst/>
          </a:prstGeom>
          <a:solidFill>
            <a:srgbClr val="FDC873"/>
          </a:solidFill>
          <a:ln w="254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gency FB" panose="020B0503020202020204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28" name="AutoShape 13"/>
          <p:cNvSpPr/>
          <p:nvPr/>
        </p:nvSpPr>
        <p:spPr bwMode="auto">
          <a:xfrm>
            <a:off x="4531317" y="5074265"/>
            <a:ext cx="1304585" cy="1260147"/>
          </a:xfrm>
          <a:custGeom>
            <a:avLst/>
            <a:gdLst>
              <a:gd name="T0" fmla="*/ 13472 w 21600"/>
              <a:gd name="T1" fmla="*/ 15168 h 21600"/>
              <a:gd name="T2" fmla="*/ 12927 w 21600"/>
              <a:gd name="T3" fmla="*/ 13560 h 21600"/>
              <a:gd name="T4" fmla="*/ 14834 w 21600"/>
              <a:gd name="T5" fmla="*/ 9790 h 21600"/>
              <a:gd name="T6" fmla="*/ 15401 w 21600"/>
              <a:gd name="T7" fmla="*/ 6683 h 21600"/>
              <a:gd name="T8" fmla="*/ 10800 w 21600"/>
              <a:gd name="T9" fmla="*/ 0 h 21600"/>
              <a:gd name="T10" fmla="*/ 6199 w 21600"/>
              <a:gd name="T11" fmla="*/ 6683 h 21600"/>
              <a:gd name="T12" fmla="*/ 6766 w 21600"/>
              <a:gd name="T13" fmla="*/ 9790 h 21600"/>
              <a:gd name="T14" fmla="*/ 8673 w 21600"/>
              <a:gd name="T15" fmla="*/ 13560 h 21600"/>
              <a:gd name="T16" fmla="*/ 8128 w 21600"/>
              <a:gd name="T17" fmla="*/ 15168 h 21600"/>
              <a:gd name="T18" fmla="*/ 0 w 21600"/>
              <a:gd name="T19" fmla="*/ 21600 h 21600"/>
              <a:gd name="T20" fmla="*/ 21600 w 21600"/>
              <a:gd name="T21" fmla="*/ 21600 h 21600"/>
              <a:gd name="T22" fmla="*/ 13472 w 21600"/>
              <a:gd name="T23" fmla="*/ 15168 h 21600"/>
              <a:gd name="T24" fmla="*/ 13472 w 21600"/>
              <a:gd name="T25" fmla="*/ 15168 h 21600"/>
              <a:gd name="T26" fmla="*/ 13472 w 21600"/>
              <a:gd name="T27" fmla="*/ 1516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600" h="21600">
                <a:moveTo>
                  <a:pt x="13472" y="15168"/>
                </a:moveTo>
                <a:cubicBezTo>
                  <a:pt x="12939" y="15081"/>
                  <a:pt x="12927" y="13560"/>
                  <a:pt x="12927" y="13560"/>
                </a:cubicBezTo>
                <a:cubicBezTo>
                  <a:pt x="12927" y="13560"/>
                  <a:pt x="14493" y="11953"/>
                  <a:pt x="14834" y="9790"/>
                </a:cubicBezTo>
                <a:cubicBezTo>
                  <a:pt x="15752" y="9790"/>
                  <a:pt x="16319" y="7492"/>
                  <a:pt x="15401" y="6683"/>
                </a:cubicBezTo>
                <a:cubicBezTo>
                  <a:pt x="15439" y="5832"/>
                  <a:pt x="16581" y="0"/>
                  <a:pt x="10800" y="0"/>
                </a:cubicBezTo>
                <a:cubicBezTo>
                  <a:pt x="5019" y="0"/>
                  <a:pt x="6161" y="5832"/>
                  <a:pt x="6199" y="6683"/>
                </a:cubicBezTo>
                <a:cubicBezTo>
                  <a:pt x="5281" y="7492"/>
                  <a:pt x="5848" y="9790"/>
                  <a:pt x="6766" y="9790"/>
                </a:cubicBezTo>
                <a:cubicBezTo>
                  <a:pt x="7107" y="11953"/>
                  <a:pt x="8673" y="13560"/>
                  <a:pt x="8673" y="13560"/>
                </a:cubicBezTo>
                <a:cubicBezTo>
                  <a:pt x="8673" y="13560"/>
                  <a:pt x="8661" y="15081"/>
                  <a:pt x="8128" y="15168"/>
                </a:cubicBezTo>
                <a:cubicBezTo>
                  <a:pt x="6411" y="15452"/>
                  <a:pt x="0" y="18384"/>
                  <a:pt x="0" y="21600"/>
                </a:cubicBezTo>
                <a:lnTo>
                  <a:pt x="21600" y="21600"/>
                </a:lnTo>
                <a:cubicBezTo>
                  <a:pt x="21600" y="18384"/>
                  <a:pt x="15189" y="15452"/>
                  <a:pt x="13472" y="15168"/>
                </a:cubicBezTo>
                <a:cubicBezTo>
                  <a:pt x="13472" y="15168"/>
                  <a:pt x="13472" y="15168"/>
                  <a:pt x="13472" y="15168"/>
                </a:cubicBezTo>
                <a:close/>
                <a:moveTo>
                  <a:pt x="13472" y="15168"/>
                </a:moveTo>
              </a:path>
            </a:pathLst>
          </a:custGeom>
          <a:solidFill>
            <a:srgbClr val="6077B6"/>
          </a:solidFill>
          <a:ln w="76200" cap="flat">
            <a:solidFill>
              <a:srgbClr val="FFFE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gency FB" panose="020B0503020202020204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29" name="AutoShape 14"/>
          <p:cNvSpPr/>
          <p:nvPr/>
        </p:nvSpPr>
        <p:spPr bwMode="auto">
          <a:xfrm>
            <a:off x="5547846" y="5378192"/>
            <a:ext cx="989549" cy="956220"/>
          </a:xfrm>
          <a:custGeom>
            <a:avLst/>
            <a:gdLst>
              <a:gd name="T0" fmla="*/ 13472 w 21600"/>
              <a:gd name="T1" fmla="*/ 15168 h 21600"/>
              <a:gd name="T2" fmla="*/ 12927 w 21600"/>
              <a:gd name="T3" fmla="*/ 13560 h 21600"/>
              <a:gd name="T4" fmla="*/ 14834 w 21600"/>
              <a:gd name="T5" fmla="*/ 9790 h 21600"/>
              <a:gd name="T6" fmla="*/ 15401 w 21600"/>
              <a:gd name="T7" fmla="*/ 6683 h 21600"/>
              <a:gd name="T8" fmla="*/ 10800 w 21600"/>
              <a:gd name="T9" fmla="*/ 0 h 21600"/>
              <a:gd name="T10" fmla="*/ 6199 w 21600"/>
              <a:gd name="T11" fmla="*/ 6683 h 21600"/>
              <a:gd name="T12" fmla="*/ 6766 w 21600"/>
              <a:gd name="T13" fmla="*/ 9790 h 21600"/>
              <a:gd name="T14" fmla="*/ 8673 w 21600"/>
              <a:gd name="T15" fmla="*/ 13560 h 21600"/>
              <a:gd name="T16" fmla="*/ 8128 w 21600"/>
              <a:gd name="T17" fmla="*/ 15168 h 21600"/>
              <a:gd name="T18" fmla="*/ 0 w 21600"/>
              <a:gd name="T19" fmla="*/ 21600 h 21600"/>
              <a:gd name="T20" fmla="*/ 21600 w 21600"/>
              <a:gd name="T21" fmla="*/ 21600 h 21600"/>
              <a:gd name="T22" fmla="*/ 13472 w 21600"/>
              <a:gd name="T23" fmla="*/ 15168 h 21600"/>
              <a:gd name="T24" fmla="*/ 13472 w 21600"/>
              <a:gd name="T25" fmla="*/ 15168 h 21600"/>
              <a:gd name="T26" fmla="*/ 13472 w 21600"/>
              <a:gd name="T27" fmla="*/ 1516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600" h="21600">
                <a:moveTo>
                  <a:pt x="13472" y="15168"/>
                </a:moveTo>
                <a:cubicBezTo>
                  <a:pt x="12939" y="15081"/>
                  <a:pt x="12927" y="13560"/>
                  <a:pt x="12927" y="13560"/>
                </a:cubicBezTo>
                <a:cubicBezTo>
                  <a:pt x="12927" y="13560"/>
                  <a:pt x="14493" y="11953"/>
                  <a:pt x="14834" y="9790"/>
                </a:cubicBezTo>
                <a:cubicBezTo>
                  <a:pt x="15752" y="9790"/>
                  <a:pt x="16319" y="7492"/>
                  <a:pt x="15401" y="6683"/>
                </a:cubicBezTo>
                <a:cubicBezTo>
                  <a:pt x="15439" y="5832"/>
                  <a:pt x="16582" y="0"/>
                  <a:pt x="10800" y="0"/>
                </a:cubicBezTo>
                <a:cubicBezTo>
                  <a:pt x="5019" y="0"/>
                  <a:pt x="6161" y="5832"/>
                  <a:pt x="6199" y="6683"/>
                </a:cubicBezTo>
                <a:cubicBezTo>
                  <a:pt x="5281" y="7492"/>
                  <a:pt x="5848" y="9790"/>
                  <a:pt x="6766" y="9790"/>
                </a:cubicBezTo>
                <a:cubicBezTo>
                  <a:pt x="7107" y="11953"/>
                  <a:pt x="8673" y="13560"/>
                  <a:pt x="8673" y="13560"/>
                </a:cubicBezTo>
                <a:cubicBezTo>
                  <a:pt x="8673" y="13560"/>
                  <a:pt x="8661" y="15081"/>
                  <a:pt x="8128" y="15168"/>
                </a:cubicBezTo>
                <a:cubicBezTo>
                  <a:pt x="6411" y="15452"/>
                  <a:pt x="0" y="18384"/>
                  <a:pt x="0" y="21600"/>
                </a:cubicBezTo>
                <a:lnTo>
                  <a:pt x="21600" y="21600"/>
                </a:lnTo>
                <a:cubicBezTo>
                  <a:pt x="21600" y="18384"/>
                  <a:pt x="15189" y="15452"/>
                  <a:pt x="13472" y="15168"/>
                </a:cubicBezTo>
                <a:cubicBezTo>
                  <a:pt x="13472" y="15168"/>
                  <a:pt x="13472" y="15168"/>
                  <a:pt x="13472" y="15168"/>
                </a:cubicBezTo>
                <a:close/>
                <a:moveTo>
                  <a:pt x="13472" y="15168"/>
                </a:moveTo>
              </a:path>
            </a:pathLst>
          </a:custGeom>
          <a:solidFill>
            <a:srgbClr val="6077B6"/>
          </a:solidFill>
          <a:ln w="76200" cap="flat">
            <a:solidFill>
              <a:srgbClr val="FFFE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gency FB" panose="020B0503020202020204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699EEBC-64C5-483A-9348-529045E7E5C5}"/>
              </a:ext>
            </a:extLst>
          </p:cNvPr>
          <p:cNvSpPr/>
          <p:nvPr/>
        </p:nvSpPr>
        <p:spPr>
          <a:xfrm>
            <a:off x="1304815" y="269122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6BF4CD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限時討論</a:t>
            </a:r>
            <a:endParaRPr kumimoji="0" lang="zh-TW" altLang="en-US" sz="54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6BF4CD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E5B52C4-F30A-439E-961E-2BD94AFFD379}"/>
              </a:ext>
            </a:extLst>
          </p:cNvPr>
          <p:cNvSpPr/>
          <p:nvPr/>
        </p:nvSpPr>
        <p:spPr>
          <a:xfrm>
            <a:off x="4904375" y="1838740"/>
            <a:ext cx="23471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3</a:t>
            </a:r>
            <a:r>
              <a:rPr lang="zh-CN" altLang="en-US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分鐘</a:t>
            </a:r>
            <a:endParaRPr lang="zh-TW" alt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3" name="文字方塊 12">
            <a:hlinkClick r:id="rId3"/>
            <a:extLst>
              <a:ext uri="{FF2B5EF4-FFF2-40B4-BE49-F238E27FC236}">
                <a16:creationId xmlns:a16="http://schemas.microsoft.com/office/drawing/2014/main" id="{5B7D936A-83AC-4198-8EE3-892E81593D3A}"/>
              </a:ext>
            </a:extLst>
          </p:cNvPr>
          <p:cNvSpPr txBox="1"/>
          <p:nvPr/>
        </p:nvSpPr>
        <p:spPr>
          <a:xfrm>
            <a:off x="5556706" y="523588"/>
            <a:ext cx="47104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/>
              <a:t>線上計時器</a:t>
            </a:r>
            <a:endParaRPr lang="en-US" altLang="zh-CN" sz="2000" dirty="0"/>
          </a:p>
          <a:p>
            <a:r>
              <a:rPr lang="zh-MO" altLang="en-US" sz="2000" dirty="0"/>
              <a:t>https://timer.onlinealarmkur.com/zh-tw/</a:t>
            </a:r>
          </a:p>
        </p:txBody>
      </p:sp>
    </p:spTree>
    <p:extLst>
      <p:ext uri="{BB962C8B-B14F-4D97-AF65-F5344CB8AC3E}">
        <p14:creationId xmlns:p14="http://schemas.microsoft.com/office/powerpoint/2010/main" val="123887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4" grpId="0" animBg="1"/>
      <p:bldP spid="27" grpId="0" animBg="1"/>
      <p:bldP spid="28" grpId="0" animBg="1"/>
      <p:bldP spid="22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513" y="457042"/>
            <a:ext cx="581785" cy="953458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750EDC0E-B058-4F7E-9CCD-530EFEA96771}"/>
              </a:ext>
            </a:extLst>
          </p:cNvPr>
          <p:cNvSpPr/>
          <p:nvPr/>
        </p:nvSpPr>
        <p:spPr>
          <a:xfrm>
            <a:off x="1201592" y="472106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6BF4CD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時事點評</a:t>
            </a:r>
            <a:endParaRPr kumimoji="0" lang="zh-TW" altLang="en-US" sz="54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6BF4CD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5" name="Rounded Rectangle 30">
            <a:extLst>
              <a:ext uri="{FF2B5EF4-FFF2-40B4-BE49-F238E27FC236}">
                <a16:creationId xmlns:a16="http://schemas.microsoft.com/office/drawing/2014/main" id="{5E643641-10DC-4C4A-8588-AFE77D8EEDB5}"/>
              </a:ext>
            </a:extLst>
          </p:cNvPr>
          <p:cNvSpPr/>
          <p:nvPr/>
        </p:nvSpPr>
        <p:spPr>
          <a:xfrm>
            <a:off x="187485" y="1410500"/>
            <a:ext cx="12004515" cy="5282400"/>
          </a:xfrm>
          <a:prstGeom prst="roundRect">
            <a:avLst>
              <a:gd name="adj" fmla="val 5228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①</a:t>
            </a:r>
            <a:r>
              <a:rPr kumimoji="0" lang="zh-TW" altLang="zh-MO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二人行為屬於偷渡，已觸犯法律。二人被檢控妨害傳染病防治罪等罪名，被公安機關立案偵查。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②</a:t>
            </a:r>
            <a:r>
              <a:rPr kumimoji="0" lang="zh-TW" altLang="zh-MO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二人確診新型冠狀病毒肺炎後，偷渡入境珠海，再自駕返鄉，屬於有意圖的欺瞞行為，不僅違反法律，而且亦有悖誠信。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TW" altLang="zh-MO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36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4854803" y="4657355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第一課時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1187" y="1261830"/>
            <a:ext cx="1809030" cy="29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513" y="457042"/>
            <a:ext cx="581785" cy="953458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750EDC0E-B058-4F7E-9CCD-530EFEA96771}"/>
              </a:ext>
            </a:extLst>
          </p:cNvPr>
          <p:cNvSpPr/>
          <p:nvPr/>
        </p:nvSpPr>
        <p:spPr>
          <a:xfrm>
            <a:off x="1201592" y="472106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6BF4CD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時事點評</a:t>
            </a:r>
            <a:endParaRPr kumimoji="0" lang="zh-TW" altLang="en-US" sz="54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6BF4CD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5" name="Rounded Rectangle 30">
            <a:extLst>
              <a:ext uri="{FF2B5EF4-FFF2-40B4-BE49-F238E27FC236}">
                <a16:creationId xmlns:a16="http://schemas.microsoft.com/office/drawing/2014/main" id="{5E643641-10DC-4C4A-8588-AFE77D8EEDB5}"/>
              </a:ext>
            </a:extLst>
          </p:cNvPr>
          <p:cNvSpPr/>
          <p:nvPr/>
        </p:nvSpPr>
        <p:spPr>
          <a:xfrm>
            <a:off x="1" y="1410500"/>
            <a:ext cx="12192000" cy="5447500"/>
          </a:xfrm>
          <a:prstGeom prst="roundRect">
            <a:avLst>
              <a:gd name="adj" fmla="val 5228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</a:rPr>
              <a:t>③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342900" lvl="0" indent="-3429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altLang="zh-MO" sz="24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1.</a:t>
            </a:r>
            <a:r>
              <a:rPr lang="zh-TW" altLang="zh-MO" sz="24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於個人而言，蕭鄧二人觸犯法律，不僅要遭受刑法處置，而且還會留下不良案底，影響日後工作與生活。同時，刻意隱瞞確診情況，欺瞞大眾，違背誠信，必將遭受眾人的責備與謾罵。</a:t>
            </a:r>
            <a:endParaRPr lang="en-US" altLang="zh-TW" sz="24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342900" lvl="0" indent="-3429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altLang="zh-MO" sz="24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  <a:r>
              <a:rPr lang="zh-TW" altLang="zh-MO" sz="24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於家庭而言，蕭鄧二人的失信違法行為，非但會為家人帶來諸多不便，而且還會對影響後輩的誠信教育，更會牽連家人蒙受他人指責。</a:t>
            </a:r>
            <a:endParaRPr lang="en-US" altLang="zh-TW" sz="24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342900" lvl="0" indent="-3429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altLang="zh-MO" sz="24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3.</a:t>
            </a:r>
            <a:r>
              <a:rPr lang="zh-TW" altLang="zh-MO" sz="24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於社會而言，蕭鄧二人刻意隱瞞、拒不上報的行為，會為珠海、郴州等地公共衛生安全帶來嚴重的負面影響，同時也影響了社會人心的安定。此外，還耗費了地方警力進行調查取證，以及對偷渡行為進行防範，於非常時期，還損耗了社會資源。</a:t>
            </a:r>
            <a:endParaRPr lang="en-US" altLang="zh-TW" sz="24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342900" lvl="0" indent="-3429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altLang="zh-MO" sz="24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4.</a:t>
            </a:r>
            <a:r>
              <a:rPr lang="zh-TW" altLang="zh-MO" sz="24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於國家而言，雖蕭鄧二人事跡發生於香港特區及國內城市，但亦有損我國形象，同時為我國抗疫工作帶來負面影響。</a:t>
            </a:r>
            <a:endParaRPr lang="en-US" altLang="zh-TW" sz="24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342900" lvl="0" indent="-3429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zh-TW" altLang="zh-MO" sz="24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由此可見，失信行為危害之大，不能不引起我們的重視。</a:t>
            </a:r>
            <a:endParaRPr kumimoji="0" lang="zh-TW" altLang="zh-M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660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349" y="1060770"/>
            <a:ext cx="605127" cy="914401"/>
          </a:xfrm>
          <a:prstGeom prst="rect">
            <a:avLst/>
          </a:prstGeom>
        </p:spPr>
      </p:pic>
      <p:sp>
        <p:nvSpPr>
          <p:cNvPr id="19" name="Oval 6"/>
          <p:cNvSpPr/>
          <p:nvPr/>
        </p:nvSpPr>
        <p:spPr bwMode="auto">
          <a:xfrm>
            <a:off x="2134867" y="2883277"/>
            <a:ext cx="2101303" cy="2101303"/>
          </a:xfrm>
          <a:prstGeom prst="ellipse">
            <a:avLst/>
          </a:prstGeom>
          <a:solidFill>
            <a:srgbClr val="FF5855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gency FB" panose="020B0503020202020204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20" name="AutoShape 9"/>
          <p:cNvSpPr/>
          <p:nvPr/>
        </p:nvSpPr>
        <p:spPr bwMode="auto">
          <a:xfrm>
            <a:off x="3601335" y="2740440"/>
            <a:ext cx="1303792" cy="1260941"/>
          </a:xfrm>
          <a:custGeom>
            <a:avLst/>
            <a:gdLst>
              <a:gd name="T0" fmla="*/ 13472 w 21600"/>
              <a:gd name="T1" fmla="*/ 15168 h 21600"/>
              <a:gd name="T2" fmla="*/ 12927 w 21600"/>
              <a:gd name="T3" fmla="*/ 13560 h 21600"/>
              <a:gd name="T4" fmla="*/ 14834 w 21600"/>
              <a:gd name="T5" fmla="*/ 9790 h 21600"/>
              <a:gd name="T6" fmla="*/ 15401 w 21600"/>
              <a:gd name="T7" fmla="*/ 6683 h 21600"/>
              <a:gd name="T8" fmla="*/ 10800 w 21600"/>
              <a:gd name="T9" fmla="*/ 0 h 21600"/>
              <a:gd name="T10" fmla="*/ 6199 w 21600"/>
              <a:gd name="T11" fmla="*/ 6683 h 21600"/>
              <a:gd name="T12" fmla="*/ 6766 w 21600"/>
              <a:gd name="T13" fmla="*/ 9790 h 21600"/>
              <a:gd name="T14" fmla="*/ 8673 w 21600"/>
              <a:gd name="T15" fmla="*/ 13560 h 21600"/>
              <a:gd name="T16" fmla="*/ 8128 w 21600"/>
              <a:gd name="T17" fmla="*/ 15168 h 21600"/>
              <a:gd name="T18" fmla="*/ 0 w 21600"/>
              <a:gd name="T19" fmla="*/ 21600 h 21600"/>
              <a:gd name="T20" fmla="*/ 21600 w 21600"/>
              <a:gd name="T21" fmla="*/ 21600 h 21600"/>
              <a:gd name="T22" fmla="*/ 13472 w 21600"/>
              <a:gd name="T23" fmla="*/ 15168 h 21600"/>
              <a:gd name="T24" fmla="*/ 13472 w 21600"/>
              <a:gd name="T25" fmla="*/ 15168 h 21600"/>
              <a:gd name="T26" fmla="*/ 13472 w 21600"/>
              <a:gd name="T27" fmla="*/ 1516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600" h="21600">
                <a:moveTo>
                  <a:pt x="13472" y="15168"/>
                </a:moveTo>
                <a:cubicBezTo>
                  <a:pt x="12939" y="15081"/>
                  <a:pt x="12927" y="13560"/>
                  <a:pt x="12927" y="13560"/>
                </a:cubicBezTo>
                <a:cubicBezTo>
                  <a:pt x="12927" y="13560"/>
                  <a:pt x="14493" y="11953"/>
                  <a:pt x="14834" y="9790"/>
                </a:cubicBezTo>
                <a:cubicBezTo>
                  <a:pt x="15752" y="9790"/>
                  <a:pt x="16319" y="7492"/>
                  <a:pt x="15401" y="6683"/>
                </a:cubicBezTo>
                <a:cubicBezTo>
                  <a:pt x="15439" y="5832"/>
                  <a:pt x="16581" y="0"/>
                  <a:pt x="10800" y="0"/>
                </a:cubicBezTo>
                <a:cubicBezTo>
                  <a:pt x="5019" y="0"/>
                  <a:pt x="6161" y="5832"/>
                  <a:pt x="6199" y="6683"/>
                </a:cubicBezTo>
                <a:cubicBezTo>
                  <a:pt x="5281" y="7492"/>
                  <a:pt x="5848" y="9790"/>
                  <a:pt x="6766" y="9790"/>
                </a:cubicBezTo>
                <a:cubicBezTo>
                  <a:pt x="7107" y="11953"/>
                  <a:pt x="8673" y="13560"/>
                  <a:pt x="8673" y="13560"/>
                </a:cubicBezTo>
                <a:cubicBezTo>
                  <a:pt x="8673" y="13560"/>
                  <a:pt x="8661" y="15081"/>
                  <a:pt x="8128" y="15168"/>
                </a:cubicBezTo>
                <a:cubicBezTo>
                  <a:pt x="6411" y="15452"/>
                  <a:pt x="0" y="18384"/>
                  <a:pt x="0" y="21600"/>
                </a:cubicBezTo>
                <a:lnTo>
                  <a:pt x="21600" y="21600"/>
                </a:lnTo>
                <a:cubicBezTo>
                  <a:pt x="21600" y="18384"/>
                  <a:pt x="15189" y="15452"/>
                  <a:pt x="13472" y="15168"/>
                </a:cubicBezTo>
                <a:cubicBezTo>
                  <a:pt x="13472" y="15168"/>
                  <a:pt x="13472" y="15168"/>
                  <a:pt x="13472" y="15168"/>
                </a:cubicBezTo>
                <a:close/>
                <a:moveTo>
                  <a:pt x="13472" y="15168"/>
                </a:moveTo>
              </a:path>
            </a:pathLst>
          </a:custGeom>
          <a:solidFill>
            <a:srgbClr val="6077B6"/>
          </a:solidFill>
          <a:ln w="76200" cap="flat">
            <a:solidFill>
              <a:srgbClr val="FFFE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gency FB" panose="020B0503020202020204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23" name="Oval 6"/>
          <p:cNvSpPr/>
          <p:nvPr/>
        </p:nvSpPr>
        <p:spPr bwMode="auto">
          <a:xfrm>
            <a:off x="8001896" y="2882536"/>
            <a:ext cx="2101303" cy="2101303"/>
          </a:xfrm>
          <a:prstGeom prst="ellipse">
            <a:avLst/>
          </a:prstGeom>
          <a:solidFill>
            <a:srgbClr val="6BF4CD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gency FB" panose="020B0503020202020204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24" name="AutoShape 15"/>
          <p:cNvSpPr/>
          <p:nvPr/>
        </p:nvSpPr>
        <p:spPr bwMode="auto">
          <a:xfrm>
            <a:off x="7349604" y="2723775"/>
            <a:ext cx="1304585" cy="1260147"/>
          </a:xfrm>
          <a:custGeom>
            <a:avLst/>
            <a:gdLst>
              <a:gd name="T0" fmla="*/ 13472 w 21600"/>
              <a:gd name="T1" fmla="*/ 15168 h 21600"/>
              <a:gd name="T2" fmla="*/ 12927 w 21600"/>
              <a:gd name="T3" fmla="*/ 13560 h 21600"/>
              <a:gd name="T4" fmla="*/ 14834 w 21600"/>
              <a:gd name="T5" fmla="*/ 9790 h 21600"/>
              <a:gd name="T6" fmla="*/ 15401 w 21600"/>
              <a:gd name="T7" fmla="*/ 6683 h 21600"/>
              <a:gd name="T8" fmla="*/ 10800 w 21600"/>
              <a:gd name="T9" fmla="*/ 0 h 21600"/>
              <a:gd name="T10" fmla="*/ 6199 w 21600"/>
              <a:gd name="T11" fmla="*/ 6683 h 21600"/>
              <a:gd name="T12" fmla="*/ 6766 w 21600"/>
              <a:gd name="T13" fmla="*/ 9790 h 21600"/>
              <a:gd name="T14" fmla="*/ 8673 w 21600"/>
              <a:gd name="T15" fmla="*/ 13560 h 21600"/>
              <a:gd name="T16" fmla="*/ 8128 w 21600"/>
              <a:gd name="T17" fmla="*/ 15168 h 21600"/>
              <a:gd name="T18" fmla="*/ 0 w 21600"/>
              <a:gd name="T19" fmla="*/ 21600 h 21600"/>
              <a:gd name="T20" fmla="*/ 21600 w 21600"/>
              <a:gd name="T21" fmla="*/ 21600 h 21600"/>
              <a:gd name="T22" fmla="*/ 13472 w 21600"/>
              <a:gd name="T23" fmla="*/ 15168 h 21600"/>
              <a:gd name="T24" fmla="*/ 13472 w 21600"/>
              <a:gd name="T25" fmla="*/ 15168 h 21600"/>
              <a:gd name="T26" fmla="*/ 13472 w 21600"/>
              <a:gd name="T27" fmla="*/ 1516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600" h="21600">
                <a:moveTo>
                  <a:pt x="13472" y="15168"/>
                </a:moveTo>
                <a:cubicBezTo>
                  <a:pt x="12939" y="15081"/>
                  <a:pt x="12927" y="13560"/>
                  <a:pt x="12927" y="13560"/>
                </a:cubicBezTo>
                <a:cubicBezTo>
                  <a:pt x="12927" y="13560"/>
                  <a:pt x="14493" y="11953"/>
                  <a:pt x="14834" y="9790"/>
                </a:cubicBezTo>
                <a:cubicBezTo>
                  <a:pt x="15752" y="9790"/>
                  <a:pt x="16319" y="7492"/>
                  <a:pt x="15401" y="6683"/>
                </a:cubicBezTo>
                <a:cubicBezTo>
                  <a:pt x="15439" y="5832"/>
                  <a:pt x="16581" y="0"/>
                  <a:pt x="10800" y="0"/>
                </a:cubicBezTo>
                <a:cubicBezTo>
                  <a:pt x="5019" y="0"/>
                  <a:pt x="6161" y="5832"/>
                  <a:pt x="6199" y="6683"/>
                </a:cubicBezTo>
                <a:cubicBezTo>
                  <a:pt x="5281" y="7492"/>
                  <a:pt x="5848" y="9790"/>
                  <a:pt x="6766" y="9790"/>
                </a:cubicBezTo>
                <a:cubicBezTo>
                  <a:pt x="7107" y="11953"/>
                  <a:pt x="8673" y="13560"/>
                  <a:pt x="8673" y="13560"/>
                </a:cubicBezTo>
                <a:cubicBezTo>
                  <a:pt x="8673" y="13560"/>
                  <a:pt x="8661" y="15081"/>
                  <a:pt x="8128" y="15168"/>
                </a:cubicBezTo>
                <a:cubicBezTo>
                  <a:pt x="6411" y="15452"/>
                  <a:pt x="0" y="18384"/>
                  <a:pt x="0" y="21600"/>
                </a:cubicBezTo>
                <a:lnTo>
                  <a:pt x="21600" y="21600"/>
                </a:lnTo>
                <a:cubicBezTo>
                  <a:pt x="21600" y="18384"/>
                  <a:pt x="15189" y="15452"/>
                  <a:pt x="13472" y="15168"/>
                </a:cubicBezTo>
                <a:cubicBezTo>
                  <a:pt x="13472" y="15168"/>
                  <a:pt x="13472" y="15168"/>
                  <a:pt x="13472" y="15168"/>
                </a:cubicBezTo>
                <a:close/>
                <a:moveTo>
                  <a:pt x="13472" y="15168"/>
                </a:moveTo>
              </a:path>
            </a:pathLst>
          </a:custGeom>
          <a:solidFill>
            <a:srgbClr val="6077B6"/>
          </a:solidFill>
          <a:ln w="76200" cap="flat">
            <a:solidFill>
              <a:srgbClr val="FFFE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gency FB" panose="020B0503020202020204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27" name="Oval 10"/>
          <p:cNvSpPr/>
          <p:nvPr/>
        </p:nvSpPr>
        <p:spPr bwMode="auto">
          <a:xfrm>
            <a:off x="4924121" y="3526062"/>
            <a:ext cx="2348888" cy="2348888"/>
          </a:xfrm>
          <a:prstGeom prst="ellipse">
            <a:avLst/>
          </a:prstGeom>
          <a:solidFill>
            <a:srgbClr val="FDC873"/>
          </a:solidFill>
          <a:ln w="254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gency FB" panose="020B0503020202020204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28" name="AutoShape 13"/>
          <p:cNvSpPr/>
          <p:nvPr/>
        </p:nvSpPr>
        <p:spPr bwMode="auto">
          <a:xfrm>
            <a:off x="4531317" y="5074265"/>
            <a:ext cx="1304585" cy="1260147"/>
          </a:xfrm>
          <a:custGeom>
            <a:avLst/>
            <a:gdLst>
              <a:gd name="T0" fmla="*/ 13472 w 21600"/>
              <a:gd name="T1" fmla="*/ 15168 h 21600"/>
              <a:gd name="T2" fmla="*/ 12927 w 21600"/>
              <a:gd name="T3" fmla="*/ 13560 h 21600"/>
              <a:gd name="T4" fmla="*/ 14834 w 21600"/>
              <a:gd name="T5" fmla="*/ 9790 h 21600"/>
              <a:gd name="T6" fmla="*/ 15401 w 21600"/>
              <a:gd name="T7" fmla="*/ 6683 h 21600"/>
              <a:gd name="T8" fmla="*/ 10800 w 21600"/>
              <a:gd name="T9" fmla="*/ 0 h 21600"/>
              <a:gd name="T10" fmla="*/ 6199 w 21600"/>
              <a:gd name="T11" fmla="*/ 6683 h 21600"/>
              <a:gd name="T12" fmla="*/ 6766 w 21600"/>
              <a:gd name="T13" fmla="*/ 9790 h 21600"/>
              <a:gd name="T14" fmla="*/ 8673 w 21600"/>
              <a:gd name="T15" fmla="*/ 13560 h 21600"/>
              <a:gd name="T16" fmla="*/ 8128 w 21600"/>
              <a:gd name="T17" fmla="*/ 15168 h 21600"/>
              <a:gd name="T18" fmla="*/ 0 w 21600"/>
              <a:gd name="T19" fmla="*/ 21600 h 21600"/>
              <a:gd name="T20" fmla="*/ 21600 w 21600"/>
              <a:gd name="T21" fmla="*/ 21600 h 21600"/>
              <a:gd name="T22" fmla="*/ 13472 w 21600"/>
              <a:gd name="T23" fmla="*/ 15168 h 21600"/>
              <a:gd name="T24" fmla="*/ 13472 w 21600"/>
              <a:gd name="T25" fmla="*/ 15168 h 21600"/>
              <a:gd name="T26" fmla="*/ 13472 w 21600"/>
              <a:gd name="T27" fmla="*/ 1516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600" h="21600">
                <a:moveTo>
                  <a:pt x="13472" y="15168"/>
                </a:moveTo>
                <a:cubicBezTo>
                  <a:pt x="12939" y="15081"/>
                  <a:pt x="12927" y="13560"/>
                  <a:pt x="12927" y="13560"/>
                </a:cubicBezTo>
                <a:cubicBezTo>
                  <a:pt x="12927" y="13560"/>
                  <a:pt x="14493" y="11953"/>
                  <a:pt x="14834" y="9790"/>
                </a:cubicBezTo>
                <a:cubicBezTo>
                  <a:pt x="15752" y="9790"/>
                  <a:pt x="16319" y="7492"/>
                  <a:pt x="15401" y="6683"/>
                </a:cubicBezTo>
                <a:cubicBezTo>
                  <a:pt x="15439" y="5832"/>
                  <a:pt x="16581" y="0"/>
                  <a:pt x="10800" y="0"/>
                </a:cubicBezTo>
                <a:cubicBezTo>
                  <a:pt x="5019" y="0"/>
                  <a:pt x="6161" y="5832"/>
                  <a:pt x="6199" y="6683"/>
                </a:cubicBezTo>
                <a:cubicBezTo>
                  <a:pt x="5281" y="7492"/>
                  <a:pt x="5848" y="9790"/>
                  <a:pt x="6766" y="9790"/>
                </a:cubicBezTo>
                <a:cubicBezTo>
                  <a:pt x="7107" y="11953"/>
                  <a:pt x="8673" y="13560"/>
                  <a:pt x="8673" y="13560"/>
                </a:cubicBezTo>
                <a:cubicBezTo>
                  <a:pt x="8673" y="13560"/>
                  <a:pt x="8661" y="15081"/>
                  <a:pt x="8128" y="15168"/>
                </a:cubicBezTo>
                <a:cubicBezTo>
                  <a:pt x="6411" y="15452"/>
                  <a:pt x="0" y="18384"/>
                  <a:pt x="0" y="21600"/>
                </a:cubicBezTo>
                <a:lnTo>
                  <a:pt x="21600" y="21600"/>
                </a:lnTo>
                <a:cubicBezTo>
                  <a:pt x="21600" y="18384"/>
                  <a:pt x="15189" y="15452"/>
                  <a:pt x="13472" y="15168"/>
                </a:cubicBezTo>
                <a:cubicBezTo>
                  <a:pt x="13472" y="15168"/>
                  <a:pt x="13472" y="15168"/>
                  <a:pt x="13472" y="15168"/>
                </a:cubicBezTo>
                <a:close/>
                <a:moveTo>
                  <a:pt x="13472" y="15168"/>
                </a:moveTo>
              </a:path>
            </a:pathLst>
          </a:custGeom>
          <a:solidFill>
            <a:srgbClr val="6077B6"/>
          </a:solidFill>
          <a:ln w="76200" cap="flat">
            <a:solidFill>
              <a:srgbClr val="FFFE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gency FB" panose="020B0503020202020204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29" name="AutoShape 14"/>
          <p:cNvSpPr/>
          <p:nvPr/>
        </p:nvSpPr>
        <p:spPr bwMode="auto">
          <a:xfrm>
            <a:off x="5547846" y="5378192"/>
            <a:ext cx="989549" cy="956220"/>
          </a:xfrm>
          <a:custGeom>
            <a:avLst/>
            <a:gdLst>
              <a:gd name="T0" fmla="*/ 13472 w 21600"/>
              <a:gd name="T1" fmla="*/ 15168 h 21600"/>
              <a:gd name="T2" fmla="*/ 12927 w 21600"/>
              <a:gd name="T3" fmla="*/ 13560 h 21600"/>
              <a:gd name="T4" fmla="*/ 14834 w 21600"/>
              <a:gd name="T5" fmla="*/ 9790 h 21600"/>
              <a:gd name="T6" fmla="*/ 15401 w 21600"/>
              <a:gd name="T7" fmla="*/ 6683 h 21600"/>
              <a:gd name="T8" fmla="*/ 10800 w 21600"/>
              <a:gd name="T9" fmla="*/ 0 h 21600"/>
              <a:gd name="T10" fmla="*/ 6199 w 21600"/>
              <a:gd name="T11" fmla="*/ 6683 h 21600"/>
              <a:gd name="T12" fmla="*/ 6766 w 21600"/>
              <a:gd name="T13" fmla="*/ 9790 h 21600"/>
              <a:gd name="T14" fmla="*/ 8673 w 21600"/>
              <a:gd name="T15" fmla="*/ 13560 h 21600"/>
              <a:gd name="T16" fmla="*/ 8128 w 21600"/>
              <a:gd name="T17" fmla="*/ 15168 h 21600"/>
              <a:gd name="T18" fmla="*/ 0 w 21600"/>
              <a:gd name="T19" fmla="*/ 21600 h 21600"/>
              <a:gd name="T20" fmla="*/ 21600 w 21600"/>
              <a:gd name="T21" fmla="*/ 21600 h 21600"/>
              <a:gd name="T22" fmla="*/ 13472 w 21600"/>
              <a:gd name="T23" fmla="*/ 15168 h 21600"/>
              <a:gd name="T24" fmla="*/ 13472 w 21600"/>
              <a:gd name="T25" fmla="*/ 15168 h 21600"/>
              <a:gd name="T26" fmla="*/ 13472 w 21600"/>
              <a:gd name="T27" fmla="*/ 1516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600" h="21600">
                <a:moveTo>
                  <a:pt x="13472" y="15168"/>
                </a:moveTo>
                <a:cubicBezTo>
                  <a:pt x="12939" y="15081"/>
                  <a:pt x="12927" y="13560"/>
                  <a:pt x="12927" y="13560"/>
                </a:cubicBezTo>
                <a:cubicBezTo>
                  <a:pt x="12927" y="13560"/>
                  <a:pt x="14493" y="11953"/>
                  <a:pt x="14834" y="9790"/>
                </a:cubicBezTo>
                <a:cubicBezTo>
                  <a:pt x="15752" y="9790"/>
                  <a:pt x="16319" y="7492"/>
                  <a:pt x="15401" y="6683"/>
                </a:cubicBezTo>
                <a:cubicBezTo>
                  <a:pt x="15439" y="5832"/>
                  <a:pt x="16582" y="0"/>
                  <a:pt x="10800" y="0"/>
                </a:cubicBezTo>
                <a:cubicBezTo>
                  <a:pt x="5019" y="0"/>
                  <a:pt x="6161" y="5832"/>
                  <a:pt x="6199" y="6683"/>
                </a:cubicBezTo>
                <a:cubicBezTo>
                  <a:pt x="5281" y="7492"/>
                  <a:pt x="5848" y="9790"/>
                  <a:pt x="6766" y="9790"/>
                </a:cubicBezTo>
                <a:cubicBezTo>
                  <a:pt x="7107" y="11953"/>
                  <a:pt x="8673" y="13560"/>
                  <a:pt x="8673" y="13560"/>
                </a:cubicBezTo>
                <a:cubicBezTo>
                  <a:pt x="8673" y="13560"/>
                  <a:pt x="8661" y="15081"/>
                  <a:pt x="8128" y="15168"/>
                </a:cubicBezTo>
                <a:cubicBezTo>
                  <a:pt x="6411" y="15452"/>
                  <a:pt x="0" y="18384"/>
                  <a:pt x="0" y="21600"/>
                </a:cubicBezTo>
                <a:lnTo>
                  <a:pt x="21600" y="21600"/>
                </a:lnTo>
                <a:cubicBezTo>
                  <a:pt x="21600" y="18384"/>
                  <a:pt x="15189" y="15452"/>
                  <a:pt x="13472" y="15168"/>
                </a:cubicBezTo>
                <a:cubicBezTo>
                  <a:pt x="13472" y="15168"/>
                  <a:pt x="13472" y="15168"/>
                  <a:pt x="13472" y="15168"/>
                </a:cubicBezTo>
                <a:close/>
                <a:moveTo>
                  <a:pt x="13472" y="15168"/>
                </a:moveTo>
              </a:path>
            </a:pathLst>
          </a:custGeom>
          <a:solidFill>
            <a:srgbClr val="6077B6"/>
          </a:solidFill>
          <a:ln w="76200" cap="flat">
            <a:solidFill>
              <a:srgbClr val="FFFE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gency FB" panose="020B0503020202020204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699EEBC-64C5-483A-9348-529045E7E5C5}"/>
              </a:ext>
            </a:extLst>
          </p:cNvPr>
          <p:cNvSpPr/>
          <p:nvPr/>
        </p:nvSpPr>
        <p:spPr>
          <a:xfrm>
            <a:off x="1030476" y="1020532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6BF4CD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分組情境討論</a:t>
            </a:r>
            <a:endParaRPr kumimoji="0" lang="zh-TW" altLang="en-US" sz="54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6BF4CD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E5B52C4-F30A-439E-961E-2BD94AFFD379}"/>
              </a:ext>
            </a:extLst>
          </p:cNvPr>
          <p:cNvSpPr/>
          <p:nvPr/>
        </p:nvSpPr>
        <p:spPr>
          <a:xfrm>
            <a:off x="4892765" y="2113738"/>
            <a:ext cx="23471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8</a:t>
            </a:r>
            <a:r>
              <a:rPr kumimoji="0" lang="zh-CN" altLang="en-US" sz="66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分鐘</a:t>
            </a:r>
            <a:endParaRPr kumimoji="0" lang="zh-TW" altLang="en-US" sz="66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pattFill prst="dkUpDiag">
                <a:fgClr>
                  <a:srgbClr val="44546A"/>
                </a:fgClr>
                <a:bgClr>
                  <a:srgbClr val="44546A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文本框 14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>
            <a:extLst>
              <a:ext uri="{FF2B5EF4-FFF2-40B4-BE49-F238E27FC236}">
                <a16:creationId xmlns:a16="http://schemas.microsoft.com/office/drawing/2014/main" id="{C78D19D6-D32B-4428-B11C-4E8A3133AE10}"/>
              </a:ext>
            </a:extLst>
          </p:cNvPr>
          <p:cNvSpPr txBox="1"/>
          <p:nvPr/>
        </p:nvSpPr>
        <p:spPr>
          <a:xfrm>
            <a:off x="4898605" y="211165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課堂發展</a:t>
            </a:r>
          </a:p>
        </p:txBody>
      </p:sp>
      <p:sp>
        <p:nvSpPr>
          <p:cNvPr id="13" name="文字方塊 12">
            <a:hlinkClick r:id="rId3"/>
            <a:extLst>
              <a:ext uri="{FF2B5EF4-FFF2-40B4-BE49-F238E27FC236}">
                <a16:creationId xmlns:a16="http://schemas.microsoft.com/office/drawing/2014/main" id="{662570C5-E427-4570-8422-6921B30B38C4}"/>
              </a:ext>
            </a:extLst>
          </p:cNvPr>
          <p:cNvSpPr txBox="1"/>
          <p:nvPr/>
        </p:nvSpPr>
        <p:spPr>
          <a:xfrm>
            <a:off x="6888655" y="1260541"/>
            <a:ext cx="47104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/>
              <a:t>線上計時器</a:t>
            </a:r>
            <a:endParaRPr lang="en-US" altLang="zh-CN" sz="2000" dirty="0"/>
          </a:p>
          <a:p>
            <a:r>
              <a:rPr lang="zh-MO" altLang="en-US" sz="2000" dirty="0"/>
              <a:t>https://timer.onlinealarmkur.com/zh-tw/</a:t>
            </a:r>
          </a:p>
        </p:txBody>
      </p:sp>
    </p:spTree>
    <p:extLst>
      <p:ext uri="{BB962C8B-B14F-4D97-AF65-F5344CB8AC3E}">
        <p14:creationId xmlns:p14="http://schemas.microsoft.com/office/powerpoint/2010/main" val="327515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22" grpId="0"/>
      <p:bldP spid="2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椭圆 34"/>
          <p:cNvSpPr/>
          <p:nvPr/>
        </p:nvSpPr>
        <p:spPr>
          <a:xfrm>
            <a:off x="1599954" y="1949395"/>
            <a:ext cx="1208697" cy="1208697"/>
          </a:xfrm>
          <a:prstGeom prst="ellips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800753" y="2169023"/>
            <a:ext cx="807097" cy="7694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5855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5855"/>
              </a:solidFill>
              <a:effectLst/>
              <a:uLnTx/>
              <a:uFillTx/>
              <a:latin typeface="Agency FB" panose="020B0503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任意多边形 49"/>
          <p:cNvSpPr/>
          <p:nvPr/>
        </p:nvSpPr>
        <p:spPr>
          <a:xfrm>
            <a:off x="1084803" y="397520"/>
            <a:ext cx="2239000" cy="1551875"/>
          </a:xfrm>
          <a:custGeom>
            <a:avLst/>
            <a:gdLst>
              <a:gd name="connsiteX0" fmla="*/ 720763 w 2312895"/>
              <a:gd name="connsiteY0" fmla="*/ 1624405 h 1656678"/>
              <a:gd name="connsiteX1" fmla="*/ 0 w 2312895"/>
              <a:gd name="connsiteY1" fmla="*/ 398033 h 1656678"/>
              <a:gd name="connsiteX2" fmla="*/ 268942 w 2312895"/>
              <a:gd name="connsiteY2" fmla="*/ 0 h 1656678"/>
              <a:gd name="connsiteX3" fmla="*/ 2000923 w 2312895"/>
              <a:gd name="connsiteY3" fmla="*/ 0 h 1656678"/>
              <a:gd name="connsiteX4" fmla="*/ 2312895 w 2312895"/>
              <a:gd name="connsiteY4" fmla="*/ 376518 h 1656678"/>
              <a:gd name="connsiteX5" fmla="*/ 1602890 w 2312895"/>
              <a:gd name="connsiteY5" fmla="*/ 1656678 h 1656678"/>
              <a:gd name="connsiteX6" fmla="*/ 720763 w 2312895"/>
              <a:gd name="connsiteY6" fmla="*/ 1624405 h 1656678"/>
              <a:gd name="connsiteX0-1" fmla="*/ 720763 w 2332720"/>
              <a:gd name="connsiteY0-2" fmla="*/ 1624405 h 1656678"/>
              <a:gd name="connsiteX1-3" fmla="*/ 0 w 2332720"/>
              <a:gd name="connsiteY1-4" fmla="*/ 398033 h 1656678"/>
              <a:gd name="connsiteX2-5" fmla="*/ 268942 w 2332720"/>
              <a:gd name="connsiteY2-6" fmla="*/ 0 h 1656678"/>
              <a:gd name="connsiteX3-7" fmla="*/ 2000923 w 2332720"/>
              <a:gd name="connsiteY3-8" fmla="*/ 0 h 1656678"/>
              <a:gd name="connsiteX4-9" fmla="*/ 2312895 w 2332720"/>
              <a:gd name="connsiteY4-10" fmla="*/ 376518 h 1656678"/>
              <a:gd name="connsiteX5-11" fmla="*/ 1602890 w 2332720"/>
              <a:gd name="connsiteY5-12" fmla="*/ 1656678 h 1656678"/>
              <a:gd name="connsiteX6-13" fmla="*/ 720763 w 2332720"/>
              <a:gd name="connsiteY6-14" fmla="*/ 1624405 h 1656678"/>
              <a:gd name="connsiteX0-15" fmla="*/ 720763 w 2337099"/>
              <a:gd name="connsiteY0-16" fmla="*/ 1624457 h 1656730"/>
              <a:gd name="connsiteX1-17" fmla="*/ 0 w 2337099"/>
              <a:gd name="connsiteY1-18" fmla="*/ 398085 h 1656730"/>
              <a:gd name="connsiteX2-19" fmla="*/ 268942 w 2337099"/>
              <a:gd name="connsiteY2-20" fmla="*/ 52 h 1656730"/>
              <a:gd name="connsiteX3-21" fmla="*/ 2000923 w 2337099"/>
              <a:gd name="connsiteY3-22" fmla="*/ 52 h 1656730"/>
              <a:gd name="connsiteX4-23" fmla="*/ 2312895 w 2337099"/>
              <a:gd name="connsiteY4-24" fmla="*/ 376570 h 1656730"/>
              <a:gd name="connsiteX5-25" fmla="*/ 1602890 w 2337099"/>
              <a:gd name="connsiteY5-26" fmla="*/ 1656730 h 1656730"/>
              <a:gd name="connsiteX6-27" fmla="*/ 720763 w 2337099"/>
              <a:gd name="connsiteY6-28" fmla="*/ 1624457 h 1656730"/>
              <a:gd name="connsiteX0-29" fmla="*/ 720763 w 2345831"/>
              <a:gd name="connsiteY0-30" fmla="*/ 1625168 h 1657441"/>
              <a:gd name="connsiteX1-31" fmla="*/ 0 w 2345831"/>
              <a:gd name="connsiteY1-32" fmla="*/ 398796 h 1657441"/>
              <a:gd name="connsiteX2-33" fmla="*/ 268942 w 2345831"/>
              <a:gd name="connsiteY2-34" fmla="*/ 763 h 1657441"/>
              <a:gd name="connsiteX3-35" fmla="*/ 2000923 w 2345831"/>
              <a:gd name="connsiteY3-36" fmla="*/ 763 h 1657441"/>
              <a:gd name="connsiteX4-37" fmla="*/ 2312895 w 2345831"/>
              <a:gd name="connsiteY4-38" fmla="*/ 377281 h 1657441"/>
              <a:gd name="connsiteX5-39" fmla="*/ 1602890 w 2345831"/>
              <a:gd name="connsiteY5-40" fmla="*/ 1657441 h 1657441"/>
              <a:gd name="connsiteX6-41" fmla="*/ 720763 w 2345831"/>
              <a:gd name="connsiteY6-42" fmla="*/ 1625168 h 1657441"/>
              <a:gd name="connsiteX0-43" fmla="*/ 720763 w 2345831"/>
              <a:gd name="connsiteY0-44" fmla="*/ 1625168 h 1657441"/>
              <a:gd name="connsiteX1-45" fmla="*/ 0 w 2345831"/>
              <a:gd name="connsiteY1-46" fmla="*/ 398796 h 1657441"/>
              <a:gd name="connsiteX2-47" fmla="*/ 268942 w 2345831"/>
              <a:gd name="connsiteY2-48" fmla="*/ 763 h 1657441"/>
              <a:gd name="connsiteX3-49" fmla="*/ 2000923 w 2345831"/>
              <a:gd name="connsiteY3-50" fmla="*/ 763 h 1657441"/>
              <a:gd name="connsiteX4-51" fmla="*/ 2312895 w 2345831"/>
              <a:gd name="connsiteY4-52" fmla="*/ 377281 h 1657441"/>
              <a:gd name="connsiteX5-53" fmla="*/ 1602890 w 2345831"/>
              <a:gd name="connsiteY5-54" fmla="*/ 1657441 h 1657441"/>
              <a:gd name="connsiteX6-55" fmla="*/ 720763 w 2345831"/>
              <a:gd name="connsiteY6-56" fmla="*/ 1625168 h 1657441"/>
              <a:gd name="connsiteX0-57" fmla="*/ 766240 w 2391308"/>
              <a:gd name="connsiteY0-58" fmla="*/ 1625168 h 1657441"/>
              <a:gd name="connsiteX1-59" fmla="*/ 45477 w 2391308"/>
              <a:gd name="connsiteY1-60" fmla="*/ 398796 h 1657441"/>
              <a:gd name="connsiteX2-61" fmla="*/ 314419 w 2391308"/>
              <a:gd name="connsiteY2-62" fmla="*/ 763 h 1657441"/>
              <a:gd name="connsiteX3-63" fmla="*/ 2046400 w 2391308"/>
              <a:gd name="connsiteY3-64" fmla="*/ 763 h 1657441"/>
              <a:gd name="connsiteX4-65" fmla="*/ 2358372 w 2391308"/>
              <a:gd name="connsiteY4-66" fmla="*/ 377281 h 1657441"/>
              <a:gd name="connsiteX5-67" fmla="*/ 1648367 w 2391308"/>
              <a:gd name="connsiteY5-68" fmla="*/ 1657441 h 1657441"/>
              <a:gd name="connsiteX6-69" fmla="*/ 766240 w 2391308"/>
              <a:gd name="connsiteY6-70" fmla="*/ 1625168 h 1657441"/>
              <a:gd name="connsiteX0-71" fmla="*/ 766240 w 2391308"/>
              <a:gd name="connsiteY0-72" fmla="*/ 1625168 h 1657441"/>
              <a:gd name="connsiteX1-73" fmla="*/ 45477 w 2391308"/>
              <a:gd name="connsiteY1-74" fmla="*/ 398796 h 1657441"/>
              <a:gd name="connsiteX2-75" fmla="*/ 314419 w 2391308"/>
              <a:gd name="connsiteY2-76" fmla="*/ 763 h 1657441"/>
              <a:gd name="connsiteX3-77" fmla="*/ 2046400 w 2391308"/>
              <a:gd name="connsiteY3-78" fmla="*/ 763 h 1657441"/>
              <a:gd name="connsiteX4-79" fmla="*/ 2358372 w 2391308"/>
              <a:gd name="connsiteY4-80" fmla="*/ 377281 h 1657441"/>
              <a:gd name="connsiteX5-81" fmla="*/ 1648367 w 2391308"/>
              <a:gd name="connsiteY5-82" fmla="*/ 1657441 h 1657441"/>
              <a:gd name="connsiteX6-83" fmla="*/ 766240 w 2391308"/>
              <a:gd name="connsiteY6-84" fmla="*/ 1625168 h 1657441"/>
              <a:gd name="connsiteX0-85" fmla="*/ 766240 w 2391308"/>
              <a:gd name="connsiteY0-86" fmla="*/ 1625168 h 1657441"/>
              <a:gd name="connsiteX1-87" fmla="*/ 45477 w 2391308"/>
              <a:gd name="connsiteY1-88" fmla="*/ 398796 h 1657441"/>
              <a:gd name="connsiteX2-89" fmla="*/ 314419 w 2391308"/>
              <a:gd name="connsiteY2-90" fmla="*/ 763 h 1657441"/>
              <a:gd name="connsiteX3-91" fmla="*/ 2046400 w 2391308"/>
              <a:gd name="connsiteY3-92" fmla="*/ 763 h 1657441"/>
              <a:gd name="connsiteX4-93" fmla="*/ 2358372 w 2391308"/>
              <a:gd name="connsiteY4-94" fmla="*/ 377281 h 1657441"/>
              <a:gd name="connsiteX5-95" fmla="*/ 1648367 w 2391308"/>
              <a:gd name="connsiteY5-96" fmla="*/ 1657441 h 1657441"/>
              <a:gd name="connsiteX6-97" fmla="*/ 766240 w 2391308"/>
              <a:gd name="connsiteY6-98" fmla="*/ 1625168 h 1657441"/>
              <a:gd name="connsiteX0-99" fmla="*/ 755483 w 2391308"/>
              <a:gd name="connsiteY0-100" fmla="*/ 1625168 h 1657441"/>
              <a:gd name="connsiteX1-101" fmla="*/ 45477 w 2391308"/>
              <a:gd name="connsiteY1-102" fmla="*/ 398796 h 1657441"/>
              <a:gd name="connsiteX2-103" fmla="*/ 314419 w 2391308"/>
              <a:gd name="connsiteY2-104" fmla="*/ 763 h 1657441"/>
              <a:gd name="connsiteX3-105" fmla="*/ 2046400 w 2391308"/>
              <a:gd name="connsiteY3-106" fmla="*/ 763 h 1657441"/>
              <a:gd name="connsiteX4-107" fmla="*/ 2358372 w 2391308"/>
              <a:gd name="connsiteY4-108" fmla="*/ 377281 h 1657441"/>
              <a:gd name="connsiteX5-109" fmla="*/ 1648367 w 2391308"/>
              <a:gd name="connsiteY5-110" fmla="*/ 1657441 h 1657441"/>
              <a:gd name="connsiteX6-111" fmla="*/ 755483 w 2391308"/>
              <a:gd name="connsiteY6-112" fmla="*/ 1625168 h 16574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391308" h="1657441">
                <a:moveTo>
                  <a:pt x="755483" y="1625168"/>
                </a:moveTo>
                <a:lnTo>
                  <a:pt x="45477" y="398796"/>
                </a:lnTo>
                <a:cubicBezTo>
                  <a:pt x="-58513" y="201573"/>
                  <a:pt x="9619" y="-6408"/>
                  <a:pt x="314419" y="763"/>
                </a:cubicBezTo>
                <a:lnTo>
                  <a:pt x="2046400" y="763"/>
                </a:lnTo>
                <a:cubicBezTo>
                  <a:pt x="2322513" y="-13580"/>
                  <a:pt x="2458776" y="176472"/>
                  <a:pt x="2358372" y="377281"/>
                </a:cubicBezTo>
                <a:lnTo>
                  <a:pt x="1648367" y="1657441"/>
                </a:lnTo>
                <a:cubicBezTo>
                  <a:pt x="1472659" y="1496076"/>
                  <a:pt x="1092556" y="1366985"/>
                  <a:pt x="755483" y="1625168"/>
                </a:cubicBezTo>
                <a:close/>
              </a:path>
            </a:pathLst>
          </a:custGeom>
          <a:solidFill>
            <a:srgbClr val="FF5855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650303" y="711792"/>
            <a:ext cx="110799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</a:rPr>
              <a:t>情境一</a:t>
            </a:r>
          </a:p>
        </p:txBody>
      </p:sp>
      <p:sp>
        <p:nvSpPr>
          <p:cNvPr id="33" name="Rounded Rectangle 30">
            <a:extLst>
              <a:ext uri="{FF2B5EF4-FFF2-40B4-BE49-F238E27FC236}">
                <a16:creationId xmlns:a16="http://schemas.microsoft.com/office/drawing/2014/main" id="{4D0BBD50-590A-4C58-890C-A9A7961FEBDB}"/>
              </a:ext>
            </a:extLst>
          </p:cNvPr>
          <p:cNvSpPr/>
          <p:nvPr/>
        </p:nvSpPr>
        <p:spPr>
          <a:xfrm>
            <a:off x="419100" y="3598309"/>
            <a:ext cx="11506200" cy="3126395"/>
          </a:xfrm>
          <a:prstGeom prst="roundRect">
            <a:avLst>
              <a:gd name="adj" fmla="val 5228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r>
              <a:rPr lang="zh-TW" altLang="zh-MO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年前夕，父母因工作緣故需要出差，於是把一千元放在客廳飯桌上。這筆錢原本打算給你和妹妹購買新衣服，不過他們忘記附上留言紙條。你以為妹妹已經拿了她自己的那部分，所以你就把桌上的錢都拿去花光了。最終妹妹今年沒有買新衣服，感到很失落，覺得父母不疼愛她。父母出差回來，想看看你們的“戰利品”，結果你們都沒有……你會怎樣處理這件事？</a:t>
            </a:r>
            <a:endParaRPr kumimoji="0" lang="zh-TW" altLang="zh-MO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15002A1-9FDC-41E8-89C8-EA283C938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5725"/>
            <a:ext cx="66675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53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041" y="995892"/>
            <a:ext cx="807673" cy="918063"/>
          </a:xfrm>
          <a:prstGeom prst="rect">
            <a:avLst/>
          </a:prstGeom>
        </p:spPr>
      </p:pic>
      <p:sp>
        <p:nvSpPr>
          <p:cNvPr id="58" name="Freeform 8"/>
          <p:cNvSpPr/>
          <p:nvPr/>
        </p:nvSpPr>
        <p:spPr bwMode="gray">
          <a:xfrm rot="1448142">
            <a:off x="10840564" y="1705876"/>
            <a:ext cx="480192" cy="416158"/>
          </a:xfrm>
          <a:custGeom>
            <a:avLst/>
            <a:gdLst>
              <a:gd name="T0" fmla="*/ 0 w 463"/>
              <a:gd name="T1" fmla="*/ 2147483647 h 451"/>
              <a:gd name="T2" fmla="*/ 2147483647 w 463"/>
              <a:gd name="T3" fmla="*/ 2147483647 h 451"/>
              <a:gd name="T4" fmla="*/ 2147483647 w 463"/>
              <a:gd name="T5" fmla="*/ 2147483647 h 451"/>
              <a:gd name="T6" fmla="*/ 2147483647 w 463"/>
              <a:gd name="T7" fmla="*/ 0 h 451"/>
              <a:gd name="T8" fmla="*/ 0 w 463"/>
              <a:gd name="T9" fmla="*/ 2147483647 h 4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3"/>
              <a:gd name="T16" fmla="*/ 0 h 451"/>
              <a:gd name="T17" fmla="*/ 463 w 463"/>
              <a:gd name="T18" fmla="*/ 451 h 4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3" h="451">
                <a:moveTo>
                  <a:pt x="0" y="123"/>
                </a:moveTo>
                <a:lnTo>
                  <a:pt x="121" y="451"/>
                </a:lnTo>
                <a:lnTo>
                  <a:pt x="463" y="338"/>
                </a:lnTo>
                <a:lnTo>
                  <a:pt x="340" y="0"/>
                </a:lnTo>
                <a:lnTo>
                  <a:pt x="0" y="123"/>
                </a:lnTo>
                <a:close/>
              </a:path>
            </a:pathLst>
          </a:custGeom>
          <a:solidFill>
            <a:srgbClr val="6077B6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Freeform 3"/>
          <p:cNvSpPr/>
          <p:nvPr/>
        </p:nvSpPr>
        <p:spPr bwMode="gray">
          <a:xfrm rot="1448142">
            <a:off x="10550218" y="217635"/>
            <a:ext cx="1423745" cy="1389826"/>
          </a:xfrm>
          <a:custGeom>
            <a:avLst/>
            <a:gdLst>
              <a:gd name="T0" fmla="*/ 2147483647 w 580"/>
              <a:gd name="T1" fmla="*/ 2147483647 h 638"/>
              <a:gd name="T2" fmla="*/ 2147483647 w 580"/>
              <a:gd name="T3" fmla="*/ 2147483647 h 638"/>
              <a:gd name="T4" fmla="*/ 2147483647 w 580"/>
              <a:gd name="T5" fmla="*/ 2147483647 h 638"/>
              <a:gd name="T6" fmla="*/ 2147483647 w 580"/>
              <a:gd name="T7" fmla="*/ 2147483647 h 638"/>
              <a:gd name="T8" fmla="*/ 2147483647 w 580"/>
              <a:gd name="T9" fmla="*/ 2147483647 h 638"/>
              <a:gd name="T10" fmla="*/ 2147483647 w 580"/>
              <a:gd name="T11" fmla="*/ 2147483647 h 638"/>
              <a:gd name="T12" fmla="*/ 2147483647 w 580"/>
              <a:gd name="T13" fmla="*/ 2147483647 h 638"/>
              <a:gd name="T14" fmla="*/ 2147483647 w 580"/>
              <a:gd name="T15" fmla="*/ 2147483647 h 638"/>
              <a:gd name="T16" fmla="*/ 2147483647 w 580"/>
              <a:gd name="T17" fmla="*/ 2147483647 h 638"/>
              <a:gd name="T18" fmla="*/ 2147483647 w 580"/>
              <a:gd name="T19" fmla="*/ 2147483647 h 638"/>
              <a:gd name="T20" fmla="*/ 2147483647 w 580"/>
              <a:gd name="T21" fmla="*/ 2147483647 h 6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0"/>
              <a:gd name="T34" fmla="*/ 0 h 638"/>
              <a:gd name="T35" fmla="*/ 580 w 580"/>
              <a:gd name="T36" fmla="*/ 638 h 6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0" h="638">
                <a:moveTo>
                  <a:pt x="35" y="421"/>
                </a:moveTo>
                <a:cubicBezTo>
                  <a:pt x="175" y="365"/>
                  <a:pt x="175" y="365"/>
                  <a:pt x="175" y="365"/>
                </a:cubicBezTo>
                <a:cubicBezTo>
                  <a:pt x="175" y="365"/>
                  <a:pt x="128" y="237"/>
                  <a:pt x="252" y="214"/>
                </a:cubicBezTo>
                <a:cubicBezTo>
                  <a:pt x="376" y="192"/>
                  <a:pt x="386" y="297"/>
                  <a:pt x="378" y="344"/>
                </a:cubicBezTo>
                <a:cubicBezTo>
                  <a:pt x="370" y="390"/>
                  <a:pt x="242" y="488"/>
                  <a:pt x="320" y="638"/>
                </a:cubicBezTo>
                <a:cubicBezTo>
                  <a:pt x="451" y="590"/>
                  <a:pt x="451" y="590"/>
                  <a:pt x="451" y="590"/>
                </a:cubicBezTo>
                <a:cubicBezTo>
                  <a:pt x="451" y="590"/>
                  <a:pt x="411" y="521"/>
                  <a:pt x="476" y="442"/>
                </a:cubicBezTo>
                <a:cubicBezTo>
                  <a:pt x="542" y="364"/>
                  <a:pt x="580" y="224"/>
                  <a:pt x="463" y="126"/>
                </a:cubicBezTo>
                <a:cubicBezTo>
                  <a:pt x="463" y="126"/>
                  <a:pt x="320" y="0"/>
                  <a:pt x="107" y="144"/>
                </a:cubicBezTo>
                <a:cubicBezTo>
                  <a:pt x="107" y="144"/>
                  <a:pt x="72" y="161"/>
                  <a:pt x="43" y="212"/>
                </a:cubicBezTo>
                <a:cubicBezTo>
                  <a:pt x="14" y="262"/>
                  <a:pt x="0" y="341"/>
                  <a:pt x="35" y="421"/>
                </a:cubicBezTo>
                <a:close/>
              </a:path>
            </a:pathLst>
          </a:custGeom>
          <a:solidFill>
            <a:srgbClr val="6077B6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E380E6FF-3998-45A8-9CBD-30BFA065B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33295"/>
              </p:ext>
            </p:extLst>
          </p:nvPr>
        </p:nvGraphicFramePr>
        <p:xfrm>
          <a:off x="1651000" y="933936"/>
          <a:ext cx="8915400" cy="56604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28425">
                  <a:extLst>
                    <a:ext uri="{9D8B030D-6E8A-4147-A177-3AD203B41FA5}">
                      <a16:colId xmlns:a16="http://schemas.microsoft.com/office/drawing/2014/main" val="3140843092"/>
                    </a:ext>
                  </a:extLst>
                </a:gridCol>
                <a:gridCol w="2673775">
                  <a:extLst>
                    <a:ext uri="{9D8B030D-6E8A-4147-A177-3AD203B41FA5}">
                      <a16:colId xmlns:a16="http://schemas.microsoft.com/office/drawing/2014/main" val="4228925763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1512956438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324567125"/>
                    </a:ext>
                  </a:extLst>
                </a:gridCol>
              </a:tblGrid>
              <a:tr h="809668">
                <a:tc>
                  <a:txBody>
                    <a:bodyPr/>
                    <a:lstStyle/>
                    <a:p>
                      <a:r>
                        <a:rPr lang="zh-TW" sz="2600" kern="0">
                          <a:solidFill>
                            <a:schemeClr val="tx1"/>
                          </a:solidFill>
                          <a:effectLst/>
                        </a:rPr>
                        <a:t>自己的問題</a:t>
                      </a:r>
                      <a:endParaRPr lang="zh-TW" sz="2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sz="2600" kern="0">
                          <a:solidFill>
                            <a:schemeClr val="tx1"/>
                          </a:solidFill>
                          <a:effectLst/>
                        </a:rPr>
                        <a:t>處理事件的方法</a:t>
                      </a:r>
                      <a:endParaRPr lang="zh-TW" sz="2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sz="2600" kern="0">
                          <a:solidFill>
                            <a:schemeClr val="tx1"/>
                          </a:solidFill>
                          <a:effectLst/>
                        </a:rPr>
                        <a:t>誠信危機警號</a:t>
                      </a:r>
                      <a:endParaRPr lang="zh-TW" sz="2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sz="2600" kern="0">
                          <a:solidFill>
                            <a:schemeClr val="tx1"/>
                          </a:solidFill>
                          <a:effectLst/>
                        </a:rPr>
                        <a:t>後果</a:t>
                      </a:r>
                      <a:endParaRPr lang="zh-TW" sz="2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6945250"/>
                  </a:ext>
                </a:extLst>
              </a:tr>
              <a:tr h="1713979">
                <a:tc rowSpan="3">
                  <a:txBody>
                    <a:bodyPr/>
                    <a:lstStyle/>
                    <a:p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lvl="1" indent="0">
                        <a:buClr>
                          <a:srgbClr val="FF0000"/>
                        </a:buClr>
                        <a:buSzPts val="1200"/>
                        <a:buFont typeface="Wingdings" panose="05000000000000000000" pitchFamily="2" charset="2"/>
                        <a:buNone/>
                        <a:tabLst>
                          <a:tab pos="264160" algn="l"/>
                          <a:tab pos="306070" algn="l"/>
                        </a:tabLst>
                      </a:pPr>
                      <a:endParaRPr lang="en-US" altLang="zh-TW" sz="2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marL="914400" lvl="1" indent="-457200">
                        <a:buClr>
                          <a:srgbClr val="FF0000"/>
                        </a:buClr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264160" algn="l"/>
                          <a:tab pos="306070" algn="l"/>
                        </a:tabLst>
                      </a:pP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lvl="1" indent="-457200">
                        <a:buClr>
                          <a:srgbClr val="FF0000"/>
                        </a:buClr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6070" algn="l"/>
                        </a:tabLst>
                      </a:pP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lvl="1" indent="-457200">
                        <a:buClr>
                          <a:srgbClr val="FF0000"/>
                        </a:buClr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6070" algn="l"/>
                        </a:tabLst>
                      </a:pPr>
                      <a:endParaRPr lang="zh-TW" sz="2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7502983"/>
                  </a:ext>
                </a:extLst>
              </a:tr>
              <a:tr h="1903923"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0" lvl="1" indent="-457200">
                        <a:buClr>
                          <a:srgbClr val="FF0000"/>
                        </a:buClr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6070" algn="l"/>
                        </a:tabLst>
                      </a:pPr>
                      <a:endParaRPr lang="zh-TW" sz="2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lvl="1" indent="-457200">
                        <a:buClr>
                          <a:srgbClr val="FF0000"/>
                        </a:buClr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6070" algn="l"/>
                        </a:tabLst>
                      </a:pP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lvl="1" indent="-457200">
                        <a:buClr>
                          <a:srgbClr val="FF0000"/>
                        </a:buClr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6070" algn="l"/>
                        </a:tabLst>
                      </a:pP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6121251"/>
                  </a:ext>
                </a:extLst>
              </a:tr>
              <a:tr h="1232846"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0" lvl="1" indent="-457200">
                        <a:buClr>
                          <a:srgbClr val="FF0000"/>
                        </a:buClr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6070" algn="l"/>
                        </a:tabLst>
                      </a:pPr>
                      <a:endParaRPr lang="zh-TW" sz="2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lvl="1" indent="-457200">
                        <a:buClr>
                          <a:srgbClr val="FF0000"/>
                        </a:buClr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6070" algn="l"/>
                        </a:tabLst>
                      </a:pPr>
                      <a:endParaRPr lang="zh-TW" sz="2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lvl="1" indent="-457200">
                        <a:buClr>
                          <a:srgbClr val="FF0000"/>
                        </a:buClr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6070" algn="l"/>
                        </a:tabLst>
                      </a:pP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0506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50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椭圆 37"/>
          <p:cNvSpPr/>
          <p:nvPr/>
        </p:nvSpPr>
        <p:spPr>
          <a:xfrm rot="10800000">
            <a:off x="1143643" y="331823"/>
            <a:ext cx="1208697" cy="1208697"/>
          </a:xfrm>
          <a:prstGeom prst="ellips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344441" y="551450"/>
            <a:ext cx="807097" cy="7694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DC873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DC873"/>
              </a:solidFill>
              <a:effectLst/>
              <a:uLnTx/>
              <a:uFillTx/>
              <a:latin typeface="Agency FB" panose="020B0503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任意多边形 52"/>
          <p:cNvSpPr/>
          <p:nvPr/>
        </p:nvSpPr>
        <p:spPr>
          <a:xfrm rot="10800000">
            <a:off x="628491" y="1540520"/>
            <a:ext cx="2239000" cy="1551875"/>
          </a:xfrm>
          <a:custGeom>
            <a:avLst/>
            <a:gdLst>
              <a:gd name="connsiteX0" fmla="*/ 720763 w 2312895"/>
              <a:gd name="connsiteY0" fmla="*/ 1624405 h 1656678"/>
              <a:gd name="connsiteX1" fmla="*/ 0 w 2312895"/>
              <a:gd name="connsiteY1" fmla="*/ 398033 h 1656678"/>
              <a:gd name="connsiteX2" fmla="*/ 268942 w 2312895"/>
              <a:gd name="connsiteY2" fmla="*/ 0 h 1656678"/>
              <a:gd name="connsiteX3" fmla="*/ 2000923 w 2312895"/>
              <a:gd name="connsiteY3" fmla="*/ 0 h 1656678"/>
              <a:gd name="connsiteX4" fmla="*/ 2312895 w 2312895"/>
              <a:gd name="connsiteY4" fmla="*/ 376518 h 1656678"/>
              <a:gd name="connsiteX5" fmla="*/ 1602890 w 2312895"/>
              <a:gd name="connsiteY5" fmla="*/ 1656678 h 1656678"/>
              <a:gd name="connsiteX6" fmla="*/ 720763 w 2312895"/>
              <a:gd name="connsiteY6" fmla="*/ 1624405 h 1656678"/>
              <a:gd name="connsiteX0-1" fmla="*/ 720763 w 2332720"/>
              <a:gd name="connsiteY0-2" fmla="*/ 1624405 h 1656678"/>
              <a:gd name="connsiteX1-3" fmla="*/ 0 w 2332720"/>
              <a:gd name="connsiteY1-4" fmla="*/ 398033 h 1656678"/>
              <a:gd name="connsiteX2-5" fmla="*/ 268942 w 2332720"/>
              <a:gd name="connsiteY2-6" fmla="*/ 0 h 1656678"/>
              <a:gd name="connsiteX3-7" fmla="*/ 2000923 w 2332720"/>
              <a:gd name="connsiteY3-8" fmla="*/ 0 h 1656678"/>
              <a:gd name="connsiteX4-9" fmla="*/ 2312895 w 2332720"/>
              <a:gd name="connsiteY4-10" fmla="*/ 376518 h 1656678"/>
              <a:gd name="connsiteX5-11" fmla="*/ 1602890 w 2332720"/>
              <a:gd name="connsiteY5-12" fmla="*/ 1656678 h 1656678"/>
              <a:gd name="connsiteX6-13" fmla="*/ 720763 w 2332720"/>
              <a:gd name="connsiteY6-14" fmla="*/ 1624405 h 1656678"/>
              <a:gd name="connsiteX0-15" fmla="*/ 720763 w 2337099"/>
              <a:gd name="connsiteY0-16" fmla="*/ 1624457 h 1656730"/>
              <a:gd name="connsiteX1-17" fmla="*/ 0 w 2337099"/>
              <a:gd name="connsiteY1-18" fmla="*/ 398085 h 1656730"/>
              <a:gd name="connsiteX2-19" fmla="*/ 268942 w 2337099"/>
              <a:gd name="connsiteY2-20" fmla="*/ 52 h 1656730"/>
              <a:gd name="connsiteX3-21" fmla="*/ 2000923 w 2337099"/>
              <a:gd name="connsiteY3-22" fmla="*/ 52 h 1656730"/>
              <a:gd name="connsiteX4-23" fmla="*/ 2312895 w 2337099"/>
              <a:gd name="connsiteY4-24" fmla="*/ 376570 h 1656730"/>
              <a:gd name="connsiteX5-25" fmla="*/ 1602890 w 2337099"/>
              <a:gd name="connsiteY5-26" fmla="*/ 1656730 h 1656730"/>
              <a:gd name="connsiteX6-27" fmla="*/ 720763 w 2337099"/>
              <a:gd name="connsiteY6-28" fmla="*/ 1624457 h 1656730"/>
              <a:gd name="connsiteX0-29" fmla="*/ 720763 w 2345831"/>
              <a:gd name="connsiteY0-30" fmla="*/ 1625168 h 1657441"/>
              <a:gd name="connsiteX1-31" fmla="*/ 0 w 2345831"/>
              <a:gd name="connsiteY1-32" fmla="*/ 398796 h 1657441"/>
              <a:gd name="connsiteX2-33" fmla="*/ 268942 w 2345831"/>
              <a:gd name="connsiteY2-34" fmla="*/ 763 h 1657441"/>
              <a:gd name="connsiteX3-35" fmla="*/ 2000923 w 2345831"/>
              <a:gd name="connsiteY3-36" fmla="*/ 763 h 1657441"/>
              <a:gd name="connsiteX4-37" fmla="*/ 2312895 w 2345831"/>
              <a:gd name="connsiteY4-38" fmla="*/ 377281 h 1657441"/>
              <a:gd name="connsiteX5-39" fmla="*/ 1602890 w 2345831"/>
              <a:gd name="connsiteY5-40" fmla="*/ 1657441 h 1657441"/>
              <a:gd name="connsiteX6-41" fmla="*/ 720763 w 2345831"/>
              <a:gd name="connsiteY6-42" fmla="*/ 1625168 h 1657441"/>
              <a:gd name="connsiteX0-43" fmla="*/ 720763 w 2345831"/>
              <a:gd name="connsiteY0-44" fmla="*/ 1625168 h 1657441"/>
              <a:gd name="connsiteX1-45" fmla="*/ 0 w 2345831"/>
              <a:gd name="connsiteY1-46" fmla="*/ 398796 h 1657441"/>
              <a:gd name="connsiteX2-47" fmla="*/ 268942 w 2345831"/>
              <a:gd name="connsiteY2-48" fmla="*/ 763 h 1657441"/>
              <a:gd name="connsiteX3-49" fmla="*/ 2000923 w 2345831"/>
              <a:gd name="connsiteY3-50" fmla="*/ 763 h 1657441"/>
              <a:gd name="connsiteX4-51" fmla="*/ 2312895 w 2345831"/>
              <a:gd name="connsiteY4-52" fmla="*/ 377281 h 1657441"/>
              <a:gd name="connsiteX5-53" fmla="*/ 1602890 w 2345831"/>
              <a:gd name="connsiteY5-54" fmla="*/ 1657441 h 1657441"/>
              <a:gd name="connsiteX6-55" fmla="*/ 720763 w 2345831"/>
              <a:gd name="connsiteY6-56" fmla="*/ 1625168 h 1657441"/>
              <a:gd name="connsiteX0-57" fmla="*/ 766240 w 2391308"/>
              <a:gd name="connsiteY0-58" fmla="*/ 1625168 h 1657441"/>
              <a:gd name="connsiteX1-59" fmla="*/ 45477 w 2391308"/>
              <a:gd name="connsiteY1-60" fmla="*/ 398796 h 1657441"/>
              <a:gd name="connsiteX2-61" fmla="*/ 314419 w 2391308"/>
              <a:gd name="connsiteY2-62" fmla="*/ 763 h 1657441"/>
              <a:gd name="connsiteX3-63" fmla="*/ 2046400 w 2391308"/>
              <a:gd name="connsiteY3-64" fmla="*/ 763 h 1657441"/>
              <a:gd name="connsiteX4-65" fmla="*/ 2358372 w 2391308"/>
              <a:gd name="connsiteY4-66" fmla="*/ 377281 h 1657441"/>
              <a:gd name="connsiteX5-67" fmla="*/ 1648367 w 2391308"/>
              <a:gd name="connsiteY5-68" fmla="*/ 1657441 h 1657441"/>
              <a:gd name="connsiteX6-69" fmla="*/ 766240 w 2391308"/>
              <a:gd name="connsiteY6-70" fmla="*/ 1625168 h 1657441"/>
              <a:gd name="connsiteX0-71" fmla="*/ 766240 w 2391308"/>
              <a:gd name="connsiteY0-72" fmla="*/ 1625168 h 1657441"/>
              <a:gd name="connsiteX1-73" fmla="*/ 45477 w 2391308"/>
              <a:gd name="connsiteY1-74" fmla="*/ 398796 h 1657441"/>
              <a:gd name="connsiteX2-75" fmla="*/ 314419 w 2391308"/>
              <a:gd name="connsiteY2-76" fmla="*/ 763 h 1657441"/>
              <a:gd name="connsiteX3-77" fmla="*/ 2046400 w 2391308"/>
              <a:gd name="connsiteY3-78" fmla="*/ 763 h 1657441"/>
              <a:gd name="connsiteX4-79" fmla="*/ 2358372 w 2391308"/>
              <a:gd name="connsiteY4-80" fmla="*/ 377281 h 1657441"/>
              <a:gd name="connsiteX5-81" fmla="*/ 1648367 w 2391308"/>
              <a:gd name="connsiteY5-82" fmla="*/ 1657441 h 1657441"/>
              <a:gd name="connsiteX6-83" fmla="*/ 766240 w 2391308"/>
              <a:gd name="connsiteY6-84" fmla="*/ 1625168 h 1657441"/>
              <a:gd name="connsiteX0-85" fmla="*/ 766240 w 2391308"/>
              <a:gd name="connsiteY0-86" fmla="*/ 1625168 h 1657441"/>
              <a:gd name="connsiteX1-87" fmla="*/ 45477 w 2391308"/>
              <a:gd name="connsiteY1-88" fmla="*/ 398796 h 1657441"/>
              <a:gd name="connsiteX2-89" fmla="*/ 314419 w 2391308"/>
              <a:gd name="connsiteY2-90" fmla="*/ 763 h 1657441"/>
              <a:gd name="connsiteX3-91" fmla="*/ 2046400 w 2391308"/>
              <a:gd name="connsiteY3-92" fmla="*/ 763 h 1657441"/>
              <a:gd name="connsiteX4-93" fmla="*/ 2358372 w 2391308"/>
              <a:gd name="connsiteY4-94" fmla="*/ 377281 h 1657441"/>
              <a:gd name="connsiteX5-95" fmla="*/ 1648367 w 2391308"/>
              <a:gd name="connsiteY5-96" fmla="*/ 1657441 h 1657441"/>
              <a:gd name="connsiteX6-97" fmla="*/ 766240 w 2391308"/>
              <a:gd name="connsiteY6-98" fmla="*/ 1625168 h 1657441"/>
              <a:gd name="connsiteX0-99" fmla="*/ 755483 w 2391308"/>
              <a:gd name="connsiteY0-100" fmla="*/ 1625168 h 1657441"/>
              <a:gd name="connsiteX1-101" fmla="*/ 45477 w 2391308"/>
              <a:gd name="connsiteY1-102" fmla="*/ 398796 h 1657441"/>
              <a:gd name="connsiteX2-103" fmla="*/ 314419 w 2391308"/>
              <a:gd name="connsiteY2-104" fmla="*/ 763 h 1657441"/>
              <a:gd name="connsiteX3-105" fmla="*/ 2046400 w 2391308"/>
              <a:gd name="connsiteY3-106" fmla="*/ 763 h 1657441"/>
              <a:gd name="connsiteX4-107" fmla="*/ 2358372 w 2391308"/>
              <a:gd name="connsiteY4-108" fmla="*/ 377281 h 1657441"/>
              <a:gd name="connsiteX5-109" fmla="*/ 1648367 w 2391308"/>
              <a:gd name="connsiteY5-110" fmla="*/ 1657441 h 1657441"/>
              <a:gd name="connsiteX6-111" fmla="*/ 755483 w 2391308"/>
              <a:gd name="connsiteY6-112" fmla="*/ 1625168 h 16574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391308" h="1657441">
                <a:moveTo>
                  <a:pt x="755483" y="1625168"/>
                </a:moveTo>
                <a:lnTo>
                  <a:pt x="45477" y="398796"/>
                </a:lnTo>
                <a:cubicBezTo>
                  <a:pt x="-58513" y="201573"/>
                  <a:pt x="9619" y="-6408"/>
                  <a:pt x="314419" y="763"/>
                </a:cubicBezTo>
                <a:lnTo>
                  <a:pt x="2046400" y="763"/>
                </a:lnTo>
                <a:cubicBezTo>
                  <a:pt x="2322513" y="-13580"/>
                  <a:pt x="2458776" y="176472"/>
                  <a:pt x="2358372" y="377281"/>
                </a:cubicBezTo>
                <a:lnTo>
                  <a:pt x="1648367" y="1657441"/>
                </a:lnTo>
                <a:cubicBezTo>
                  <a:pt x="1472659" y="1496076"/>
                  <a:pt x="1092556" y="1366985"/>
                  <a:pt x="755483" y="1625168"/>
                </a:cubicBezTo>
                <a:close/>
              </a:path>
            </a:pathLst>
          </a:custGeom>
          <a:solidFill>
            <a:srgbClr val="FDC873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157582" y="2203494"/>
            <a:ext cx="1107996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</a:rPr>
              <a:t>情境二</a:t>
            </a:r>
          </a:p>
        </p:txBody>
      </p:sp>
      <p:sp>
        <p:nvSpPr>
          <p:cNvPr id="29" name="Rounded Rectangle 30">
            <a:extLst>
              <a:ext uri="{FF2B5EF4-FFF2-40B4-BE49-F238E27FC236}">
                <a16:creationId xmlns:a16="http://schemas.microsoft.com/office/drawing/2014/main" id="{265A02ED-5338-4A1D-B355-06AD92AF3867}"/>
              </a:ext>
            </a:extLst>
          </p:cNvPr>
          <p:cNvSpPr/>
          <p:nvPr/>
        </p:nvSpPr>
        <p:spPr>
          <a:xfrm>
            <a:off x="3213100" y="823160"/>
            <a:ext cx="8750300" cy="1551876"/>
          </a:xfrm>
          <a:prstGeom prst="roundRect">
            <a:avLst>
              <a:gd name="adj" fmla="val 5228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zh-MO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學段考試時，你看到鄰座的好友作弊。試後，班主任向你查詢事件，你會怎樣處理這件事情？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F121E38-D50C-4DA4-9D70-52ADD9254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825726"/>
            <a:ext cx="5816600" cy="389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51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041" y="995892"/>
            <a:ext cx="807673" cy="918063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E380E6FF-3998-45A8-9CBD-30BFA065B828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33936"/>
          <a:ext cx="8915400" cy="56604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28425">
                  <a:extLst>
                    <a:ext uri="{9D8B030D-6E8A-4147-A177-3AD203B41FA5}">
                      <a16:colId xmlns:a16="http://schemas.microsoft.com/office/drawing/2014/main" val="3140843092"/>
                    </a:ext>
                  </a:extLst>
                </a:gridCol>
                <a:gridCol w="2673775">
                  <a:extLst>
                    <a:ext uri="{9D8B030D-6E8A-4147-A177-3AD203B41FA5}">
                      <a16:colId xmlns:a16="http://schemas.microsoft.com/office/drawing/2014/main" val="4228925763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1512956438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324567125"/>
                    </a:ext>
                  </a:extLst>
                </a:gridCol>
              </a:tblGrid>
              <a:tr h="809668">
                <a:tc>
                  <a:txBody>
                    <a:bodyPr/>
                    <a:lstStyle/>
                    <a:p>
                      <a:r>
                        <a:rPr lang="zh-TW" sz="2600" kern="0">
                          <a:solidFill>
                            <a:schemeClr val="tx1"/>
                          </a:solidFill>
                          <a:effectLst/>
                        </a:rPr>
                        <a:t>自己的問題</a:t>
                      </a:r>
                      <a:endParaRPr lang="zh-TW" sz="2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sz="2600" kern="0">
                          <a:solidFill>
                            <a:schemeClr val="tx1"/>
                          </a:solidFill>
                          <a:effectLst/>
                        </a:rPr>
                        <a:t>處理事件的方法</a:t>
                      </a:r>
                      <a:endParaRPr lang="zh-TW" sz="2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sz="2600" kern="0">
                          <a:solidFill>
                            <a:schemeClr val="tx1"/>
                          </a:solidFill>
                          <a:effectLst/>
                        </a:rPr>
                        <a:t>誠信危機警號</a:t>
                      </a:r>
                      <a:endParaRPr lang="zh-TW" sz="2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sz="2600" kern="0">
                          <a:solidFill>
                            <a:schemeClr val="tx1"/>
                          </a:solidFill>
                          <a:effectLst/>
                        </a:rPr>
                        <a:t>後果</a:t>
                      </a:r>
                      <a:endParaRPr lang="zh-TW" sz="2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6945250"/>
                  </a:ext>
                </a:extLst>
              </a:tr>
              <a:tr h="1713979">
                <a:tc rowSpan="3">
                  <a:txBody>
                    <a:bodyPr/>
                    <a:lstStyle/>
                    <a:p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lvl="1" indent="0">
                        <a:buClr>
                          <a:srgbClr val="FF0000"/>
                        </a:buClr>
                        <a:buSzPts val="1200"/>
                        <a:buFont typeface="Wingdings" panose="05000000000000000000" pitchFamily="2" charset="2"/>
                        <a:buNone/>
                        <a:tabLst>
                          <a:tab pos="264160" algn="l"/>
                          <a:tab pos="306070" algn="l"/>
                        </a:tabLst>
                      </a:pPr>
                      <a:endParaRPr lang="en-US" altLang="zh-TW" sz="2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marL="914400" lvl="1" indent="-457200">
                        <a:buClr>
                          <a:srgbClr val="FF0000"/>
                        </a:buClr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264160" algn="l"/>
                          <a:tab pos="306070" algn="l"/>
                        </a:tabLst>
                      </a:pP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lvl="1" indent="-457200">
                        <a:buClr>
                          <a:srgbClr val="FF0000"/>
                        </a:buClr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6070" algn="l"/>
                        </a:tabLst>
                      </a:pP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lvl="1" indent="-457200">
                        <a:buClr>
                          <a:srgbClr val="FF0000"/>
                        </a:buClr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6070" algn="l"/>
                        </a:tabLst>
                      </a:pPr>
                      <a:endParaRPr lang="zh-TW" sz="2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7502983"/>
                  </a:ext>
                </a:extLst>
              </a:tr>
              <a:tr h="1903923"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0" lvl="1" indent="-457200">
                        <a:buClr>
                          <a:srgbClr val="FF0000"/>
                        </a:buClr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6070" algn="l"/>
                        </a:tabLst>
                      </a:pPr>
                      <a:endParaRPr lang="zh-TW" sz="2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lvl="1" indent="-457200">
                        <a:buClr>
                          <a:srgbClr val="FF0000"/>
                        </a:buClr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6070" algn="l"/>
                        </a:tabLst>
                      </a:pP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lvl="1" indent="-457200">
                        <a:buClr>
                          <a:srgbClr val="FF0000"/>
                        </a:buClr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6070" algn="l"/>
                        </a:tabLst>
                      </a:pP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6121251"/>
                  </a:ext>
                </a:extLst>
              </a:tr>
              <a:tr h="1232846"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0" lvl="1" indent="-457200">
                        <a:buClr>
                          <a:srgbClr val="FF0000"/>
                        </a:buClr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6070" algn="l"/>
                        </a:tabLst>
                      </a:pPr>
                      <a:endParaRPr lang="zh-TW" sz="2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lvl="1" indent="-457200">
                        <a:buClr>
                          <a:srgbClr val="FF0000"/>
                        </a:buClr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6070" algn="l"/>
                        </a:tabLst>
                      </a:pPr>
                      <a:endParaRPr lang="zh-TW" sz="2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lvl="1" indent="-457200">
                        <a:buClr>
                          <a:srgbClr val="FF0000"/>
                        </a:buClr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6070" algn="l"/>
                        </a:tabLst>
                      </a:pP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0506443"/>
                  </a:ext>
                </a:extLst>
              </a:tr>
            </a:tbl>
          </a:graphicData>
        </a:graphic>
      </p:graphicFrame>
      <p:sp>
        <p:nvSpPr>
          <p:cNvPr id="6" name="Freeform 8">
            <a:extLst>
              <a:ext uri="{FF2B5EF4-FFF2-40B4-BE49-F238E27FC236}">
                <a16:creationId xmlns:a16="http://schemas.microsoft.com/office/drawing/2014/main" id="{B85AEB26-6B46-441A-BAA4-65802C4E056F}"/>
              </a:ext>
            </a:extLst>
          </p:cNvPr>
          <p:cNvSpPr/>
          <p:nvPr/>
        </p:nvSpPr>
        <p:spPr bwMode="gray">
          <a:xfrm rot="328192">
            <a:off x="11346983" y="1746501"/>
            <a:ext cx="533043" cy="522053"/>
          </a:xfrm>
          <a:custGeom>
            <a:avLst/>
            <a:gdLst>
              <a:gd name="T0" fmla="*/ 0 w 463"/>
              <a:gd name="T1" fmla="*/ 2147483647 h 451"/>
              <a:gd name="T2" fmla="*/ 2147483647 w 463"/>
              <a:gd name="T3" fmla="*/ 2147483647 h 451"/>
              <a:gd name="T4" fmla="*/ 2147483647 w 463"/>
              <a:gd name="T5" fmla="*/ 2147483647 h 451"/>
              <a:gd name="T6" fmla="*/ 2147483647 w 463"/>
              <a:gd name="T7" fmla="*/ 0 h 451"/>
              <a:gd name="T8" fmla="*/ 0 w 463"/>
              <a:gd name="T9" fmla="*/ 2147483647 h 4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3"/>
              <a:gd name="T16" fmla="*/ 0 h 451"/>
              <a:gd name="T17" fmla="*/ 463 w 463"/>
              <a:gd name="T18" fmla="*/ 451 h 4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3" h="451">
                <a:moveTo>
                  <a:pt x="0" y="123"/>
                </a:moveTo>
                <a:lnTo>
                  <a:pt x="121" y="451"/>
                </a:lnTo>
                <a:lnTo>
                  <a:pt x="463" y="338"/>
                </a:lnTo>
                <a:lnTo>
                  <a:pt x="340" y="0"/>
                </a:lnTo>
                <a:lnTo>
                  <a:pt x="0" y="123"/>
                </a:lnTo>
                <a:close/>
              </a:path>
            </a:pathLst>
          </a:custGeom>
          <a:solidFill>
            <a:srgbClr val="FF5855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1D10C6E9-B63C-4D04-A979-6448516389A5}"/>
              </a:ext>
            </a:extLst>
          </p:cNvPr>
          <p:cNvSpPr/>
          <p:nvPr/>
        </p:nvSpPr>
        <p:spPr bwMode="gray">
          <a:xfrm rot="328192">
            <a:off x="10531849" y="-70607"/>
            <a:ext cx="1580811" cy="1740174"/>
          </a:xfrm>
          <a:custGeom>
            <a:avLst/>
            <a:gdLst>
              <a:gd name="T0" fmla="*/ 2147483647 w 580"/>
              <a:gd name="T1" fmla="*/ 2147483647 h 638"/>
              <a:gd name="T2" fmla="*/ 2147483647 w 580"/>
              <a:gd name="T3" fmla="*/ 2147483647 h 638"/>
              <a:gd name="T4" fmla="*/ 2147483647 w 580"/>
              <a:gd name="T5" fmla="*/ 2147483647 h 638"/>
              <a:gd name="T6" fmla="*/ 2147483647 w 580"/>
              <a:gd name="T7" fmla="*/ 2147483647 h 638"/>
              <a:gd name="T8" fmla="*/ 2147483647 w 580"/>
              <a:gd name="T9" fmla="*/ 2147483647 h 638"/>
              <a:gd name="T10" fmla="*/ 2147483647 w 580"/>
              <a:gd name="T11" fmla="*/ 2147483647 h 638"/>
              <a:gd name="T12" fmla="*/ 2147483647 w 580"/>
              <a:gd name="T13" fmla="*/ 2147483647 h 638"/>
              <a:gd name="T14" fmla="*/ 2147483647 w 580"/>
              <a:gd name="T15" fmla="*/ 2147483647 h 638"/>
              <a:gd name="T16" fmla="*/ 2147483647 w 580"/>
              <a:gd name="T17" fmla="*/ 2147483647 h 638"/>
              <a:gd name="T18" fmla="*/ 2147483647 w 580"/>
              <a:gd name="T19" fmla="*/ 2147483647 h 638"/>
              <a:gd name="T20" fmla="*/ 2147483647 w 580"/>
              <a:gd name="T21" fmla="*/ 2147483647 h 6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0"/>
              <a:gd name="T34" fmla="*/ 0 h 638"/>
              <a:gd name="T35" fmla="*/ 580 w 580"/>
              <a:gd name="T36" fmla="*/ 638 h 6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0" h="638">
                <a:moveTo>
                  <a:pt x="35" y="421"/>
                </a:moveTo>
                <a:cubicBezTo>
                  <a:pt x="175" y="365"/>
                  <a:pt x="175" y="365"/>
                  <a:pt x="175" y="365"/>
                </a:cubicBezTo>
                <a:cubicBezTo>
                  <a:pt x="175" y="365"/>
                  <a:pt x="128" y="237"/>
                  <a:pt x="252" y="214"/>
                </a:cubicBezTo>
                <a:cubicBezTo>
                  <a:pt x="376" y="192"/>
                  <a:pt x="386" y="297"/>
                  <a:pt x="378" y="344"/>
                </a:cubicBezTo>
                <a:cubicBezTo>
                  <a:pt x="370" y="390"/>
                  <a:pt x="242" y="488"/>
                  <a:pt x="320" y="638"/>
                </a:cubicBezTo>
                <a:cubicBezTo>
                  <a:pt x="451" y="590"/>
                  <a:pt x="451" y="590"/>
                  <a:pt x="451" y="590"/>
                </a:cubicBezTo>
                <a:cubicBezTo>
                  <a:pt x="451" y="590"/>
                  <a:pt x="411" y="521"/>
                  <a:pt x="476" y="442"/>
                </a:cubicBezTo>
                <a:cubicBezTo>
                  <a:pt x="542" y="364"/>
                  <a:pt x="580" y="224"/>
                  <a:pt x="463" y="126"/>
                </a:cubicBezTo>
                <a:cubicBezTo>
                  <a:pt x="463" y="126"/>
                  <a:pt x="320" y="0"/>
                  <a:pt x="107" y="144"/>
                </a:cubicBezTo>
                <a:cubicBezTo>
                  <a:pt x="107" y="144"/>
                  <a:pt x="72" y="161"/>
                  <a:pt x="43" y="212"/>
                </a:cubicBezTo>
                <a:cubicBezTo>
                  <a:pt x="14" y="262"/>
                  <a:pt x="0" y="341"/>
                  <a:pt x="35" y="421"/>
                </a:cubicBezTo>
                <a:close/>
              </a:path>
            </a:pathLst>
          </a:custGeom>
          <a:solidFill>
            <a:srgbClr val="FF5855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0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椭圆 40"/>
          <p:cNvSpPr/>
          <p:nvPr/>
        </p:nvSpPr>
        <p:spPr>
          <a:xfrm>
            <a:off x="994095" y="2089095"/>
            <a:ext cx="1208697" cy="1208697"/>
          </a:xfrm>
          <a:prstGeom prst="ellips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194894" y="2308723"/>
            <a:ext cx="807097" cy="7694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6077B6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6077B6"/>
              </a:solidFill>
              <a:effectLst/>
              <a:uLnTx/>
              <a:uFillTx/>
              <a:latin typeface="Agency FB" panose="020B0503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6" name="任意多边形 55"/>
          <p:cNvSpPr/>
          <p:nvPr/>
        </p:nvSpPr>
        <p:spPr>
          <a:xfrm>
            <a:off x="478944" y="537220"/>
            <a:ext cx="2239000" cy="1551875"/>
          </a:xfrm>
          <a:custGeom>
            <a:avLst/>
            <a:gdLst>
              <a:gd name="connsiteX0" fmla="*/ 720763 w 2312895"/>
              <a:gd name="connsiteY0" fmla="*/ 1624405 h 1656678"/>
              <a:gd name="connsiteX1" fmla="*/ 0 w 2312895"/>
              <a:gd name="connsiteY1" fmla="*/ 398033 h 1656678"/>
              <a:gd name="connsiteX2" fmla="*/ 268942 w 2312895"/>
              <a:gd name="connsiteY2" fmla="*/ 0 h 1656678"/>
              <a:gd name="connsiteX3" fmla="*/ 2000923 w 2312895"/>
              <a:gd name="connsiteY3" fmla="*/ 0 h 1656678"/>
              <a:gd name="connsiteX4" fmla="*/ 2312895 w 2312895"/>
              <a:gd name="connsiteY4" fmla="*/ 376518 h 1656678"/>
              <a:gd name="connsiteX5" fmla="*/ 1602890 w 2312895"/>
              <a:gd name="connsiteY5" fmla="*/ 1656678 h 1656678"/>
              <a:gd name="connsiteX6" fmla="*/ 720763 w 2312895"/>
              <a:gd name="connsiteY6" fmla="*/ 1624405 h 1656678"/>
              <a:gd name="connsiteX0-1" fmla="*/ 720763 w 2332720"/>
              <a:gd name="connsiteY0-2" fmla="*/ 1624405 h 1656678"/>
              <a:gd name="connsiteX1-3" fmla="*/ 0 w 2332720"/>
              <a:gd name="connsiteY1-4" fmla="*/ 398033 h 1656678"/>
              <a:gd name="connsiteX2-5" fmla="*/ 268942 w 2332720"/>
              <a:gd name="connsiteY2-6" fmla="*/ 0 h 1656678"/>
              <a:gd name="connsiteX3-7" fmla="*/ 2000923 w 2332720"/>
              <a:gd name="connsiteY3-8" fmla="*/ 0 h 1656678"/>
              <a:gd name="connsiteX4-9" fmla="*/ 2312895 w 2332720"/>
              <a:gd name="connsiteY4-10" fmla="*/ 376518 h 1656678"/>
              <a:gd name="connsiteX5-11" fmla="*/ 1602890 w 2332720"/>
              <a:gd name="connsiteY5-12" fmla="*/ 1656678 h 1656678"/>
              <a:gd name="connsiteX6-13" fmla="*/ 720763 w 2332720"/>
              <a:gd name="connsiteY6-14" fmla="*/ 1624405 h 1656678"/>
              <a:gd name="connsiteX0-15" fmla="*/ 720763 w 2337099"/>
              <a:gd name="connsiteY0-16" fmla="*/ 1624457 h 1656730"/>
              <a:gd name="connsiteX1-17" fmla="*/ 0 w 2337099"/>
              <a:gd name="connsiteY1-18" fmla="*/ 398085 h 1656730"/>
              <a:gd name="connsiteX2-19" fmla="*/ 268942 w 2337099"/>
              <a:gd name="connsiteY2-20" fmla="*/ 52 h 1656730"/>
              <a:gd name="connsiteX3-21" fmla="*/ 2000923 w 2337099"/>
              <a:gd name="connsiteY3-22" fmla="*/ 52 h 1656730"/>
              <a:gd name="connsiteX4-23" fmla="*/ 2312895 w 2337099"/>
              <a:gd name="connsiteY4-24" fmla="*/ 376570 h 1656730"/>
              <a:gd name="connsiteX5-25" fmla="*/ 1602890 w 2337099"/>
              <a:gd name="connsiteY5-26" fmla="*/ 1656730 h 1656730"/>
              <a:gd name="connsiteX6-27" fmla="*/ 720763 w 2337099"/>
              <a:gd name="connsiteY6-28" fmla="*/ 1624457 h 1656730"/>
              <a:gd name="connsiteX0-29" fmla="*/ 720763 w 2345831"/>
              <a:gd name="connsiteY0-30" fmla="*/ 1625168 h 1657441"/>
              <a:gd name="connsiteX1-31" fmla="*/ 0 w 2345831"/>
              <a:gd name="connsiteY1-32" fmla="*/ 398796 h 1657441"/>
              <a:gd name="connsiteX2-33" fmla="*/ 268942 w 2345831"/>
              <a:gd name="connsiteY2-34" fmla="*/ 763 h 1657441"/>
              <a:gd name="connsiteX3-35" fmla="*/ 2000923 w 2345831"/>
              <a:gd name="connsiteY3-36" fmla="*/ 763 h 1657441"/>
              <a:gd name="connsiteX4-37" fmla="*/ 2312895 w 2345831"/>
              <a:gd name="connsiteY4-38" fmla="*/ 377281 h 1657441"/>
              <a:gd name="connsiteX5-39" fmla="*/ 1602890 w 2345831"/>
              <a:gd name="connsiteY5-40" fmla="*/ 1657441 h 1657441"/>
              <a:gd name="connsiteX6-41" fmla="*/ 720763 w 2345831"/>
              <a:gd name="connsiteY6-42" fmla="*/ 1625168 h 1657441"/>
              <a:gd name="connsiteX0-43" fmla="*/ 720763 w 2345831"/>
              <a:gd name="connsiteY0-44" fmla="*/ 1625168 h 1657441"/>
              <a:gd name="connsiteX1-45" fmla="*/ 0 w 2345831"/>
              <a:gd name="connsiteY1-46" fmla="*/ 398796 h 1657441"/>
              <a:gd name="connsiteX2-47" fmla="*/ 268942 w 2345831"/>
              <a:gd name="connsiteY2-48" fmla="*/ 763 h 1657441"/>
              <a:gd name="connsiteX3-49" fmla="*/ 2000923 w 2345831"/>
              <a:gd name="connsiteY3-50" fmla="*/ 763 h 1657441"/>
              <a:gd name="connsiteX4-51" fmla="*/ 2312895 w 2345831"/>
              <a:gd name="connsiteY4-52" fmla="*/ 377281 h 1657441"/>
              <a:gd name="connsiteX5-53" fmla="*/ 1602890 w 2345831"/>
              <a:gd name="connsiteY5-54" fmla="*/ 1657441 h 1657441"/>
              <a:gd name="connsiteX6-55" fmla="*/ 720763 w 2345831"/>
              <a:gd name="connsiteY6-56" fmla="*/ 1625168 h 1657441"/>
              <a:gd name="connsiteX0-57" fmla="*/ 766240 w 2391308"/>
              <a:gd name="connsiteY0-58" fmla="*/ 1625168 h 1657441"/>
              <a:gd name="connsiteX1-59" fmla="*/ 45477 w 2391308"/>
              <a:gd name="connsiteY1-60" fmla="*/ 398796 h 1657441"/>
              <a:gd name="connsiteX2-61" fmla="*/ 314419 w 2391308"/>
              <a:gd name="connsiteY2-62" fmla="*/ 763 h 1657441"/>
              <a:gd name="connsiteX3-63" fmla="*/ 2046400 w 2391308"/>
              <a:gd name="connsiteY3-64" fmla="*/ 763 h 1657441"/>
              <a:gd name="connsiteX4-65" fmla="*/ 2358372 w 2391308"/>
              <a:gd name="connsiteY4-66" fmla="*/ 377281 h 1657441"/>
              <a:gd name="connsiteX5-67" fmla="*/ 1648367 w 2391308"/>
              <a:gd name="connsiteY5-68" fmla="*/ 1657441 h 1657441"/>
              <a:gd name="connsiteX6-69" fmla="*/ 766240 w 2391308"/>
              <a:gd name="connsiteY6-70" fmla="*/ 1625168 h 1657441"/>
              <a:gd name="connsiteX0-71" fmla="*/ 766240 w 2391308"/>
              <a:gd name="connsiteY0-72" fmla="*/ 1625168 h 1657441"/>
              <a:gd name="connsiteX1-73" fmla="*/ 45477 w 2391308"/>
              <a:gd name="connsiteY1-74" fmla="*/ 398796 h 1657441"/>
              <a:gd name="connsiteX2-75" fmla="*/ 314419 w 2391308"/>
              <a:gd name="connsiteY2-76" fmla="*/ 763 h 1657441"/>
              <a:gd name="connsiteX3-77" fmla="*/ 2046400 w 2391308"/>
              <a:gd name="connsiteY3-78" fmla="*/ 763 h 1657441"/>
              <a:gd name="connsiteX4-79" fmla="*/ 2358372 w 2391308"/>
              <a:gd name="connsiteY4-80" fmla="*/ 377281 h 1657441"/>
              <a:gd name="connsiteX5-81" fmla="*/ 1648367 w 2391308"/>
              <a:gd name="connsiteY5-82" fmla="*/ 1657441 h 1657441"/>
              <a:gd name="connsiteX6-83" fmla="*/ 766240 w 2391308"/>
              <a:gd name="connsiteY6-84" fmla="*/ 1625168 h 1657441"/>
              <a:gd name="connsiteX0-85" fmla="*/ 766240 w 2391308"/>
              <a:gd name="connsiteY0-86" fmla="*/ 1625168 h 1657441"/>
              <a:gd name="connsiteX1-87" fmla="*/ 45477 w 2391308"/>
              <a:gd name="connsiteY1-88" fmla="*/ 398796 h 1657441"/>
              <a:gd name="connsiteX2-89" fmla="*/ 314419 w 2391308"/>
              <a:gd name="connsiteY2-90" fmla="*/ 763 h 1657441"/>
              <a:gd name="connsiteX3-91" fmla="*/ 2046400 w 2391308"/>
              <a:gd name="connsiteY3-92" fmla="*/ 763 h 1657441"/>
              <a:gd name="connsiteX4-93" fmla="*/ 2358372 w 2391308"/>
              <a:gd name="connsiteY4-94" fmla="*/ 377281 h 1657441"/>
              <a:gd name="connsiteX5-95" fmla="*/ 1648367 w 2391308"/>
              <a:gd name="connsiteY5-96" fmla="*/ 1657441 h 1657441"/>
              <a:gd name="connsiteX6-97" fmla="*/ 766240 w 2391308"/>
              <a:gd name="connsiteY6-98" fmla="*/ 1625168 h 1657441"/>
              <a:gd name="connsiteX0-99" fmla="*/ 755483 w 2391308"/>
              <a:gd name="connsiteY0-100" fmla="*/ 1625168 h 1657441"/>
              <a:gd name="connsiteX1-101" fmla="*/ 45477 w 2391308"/>
              <a:gd name="connsiteY1-102" fmla="*/ 398796 h 1657441"/>
              <a:gd name="connsiteX2-103" fmla="*/ 314419 w 2391308"/>
              <a:gd name="connsiteY2-104" fmla="*/ 763 h 1657441"/>
              <a:gd name="connsiteX3-105" fmla="*/ 2046400 w 2391308"/>
              <a:gd name="connsiteY3-106" fmla="*/ 763 h 1657441"/>
              <a:gd name="connsiteX4-107" fmla="*/ 2358372 w 2391308"/>
              <a:gd name="connsiteY4-108" fmla="*/ 377281 h 1657441"/>
              <a:gd name="connsiteX5-109" fmla="*/ 1648367 w 2391308"/>
              <a:gd name="connsiteY5-110" fmla="*/ 1657441 h 1657441"/>
              <a:gd name="connsiteX6-111" fmla="*/ 755483 w 2391308"/>
              <a:gd name="connsiteY6-112" fmla="*/ 1625168 h 16574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391308" h="1657441">
                <a:moveTo>
                  <a:pt x="755483" y="1625168"/>
                </a:moveTo>
                <a:lnTo>
                  <a:pt x="45477" y="398796"/>
                </a:lnTo>
                <a:cubicBezTo>
                  <a:pt x="-58513" y="201573"/>
                  <a:pt x="9619" y="-6408"/>
                  <a:pt x="314419" y="763"/>
                </a:cubicBezTo>
                <a:lnTo>
                  <a:pt x="2046400" y="763"/>
                </a:lnTo>
                <a:cubicBezTo>
                  <a:pt x="2322513" y="-13580"/>
                  <a:pt x="2458776" y="176472"/>
                  <a:pt x="2358372" y="377281"/>
                </a:cubicBezTo>
                <a:lnTo>
                  <a:pt x="1648367" y="1657441"/>
                </a:lnTo>
                <a:cubicBezTo>
                  <a:pt x="1472659" y="1496076"/>
                  <a:pt x="1092556" y="1366985"/>
                  <a:pt x="755483" y="1625168"/>
                </a:cubicBezTo>
                <a:close/>
              </a:path>
            </a:pathLst>
          </a:custGeom>
          <a:solidFill>
            <a:srgbClr val="6077B6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044444" y="851492"/>
            <a:ext cx="1107996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</a:rPr>
              <a:t>情境三</a:t>
            </a:r>
          </a:p>
        </p:txBody>
      </p:sp>
      <p:sp>
        <p:nvSpPr>
          <p:cNvPr id="29" name="Rounded Rectangle 30">
            <a:extLst>
              <a:ext uri="{FF2B5EF4-FFF2-40B4-BE49-F238E27FC236}">
                <a16:creationId xmlns:a16="http://schemas.microsoft.com/office/drawing/2014/main" id="{A9696934-23E6-4508-B05A-6D413FC5FBAA}"/>
              </a:ext>
            </a:extLst>
          </p:cNvPr>
          <p:cNvSpPr/>
          <p:nvPr/>
        </p:nvSpPr>
        <p:spPr>
          <a:xfrm>
            <a:off x="478944" y="3542228"/>
            <a:ext cx="6159500" cy="2839842"/>
          </a:xfrm>
          <a:prstGeom prst="roundRect">
            <a:avLst>
              <a:gd name="adj" fmla="val 5228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zh-MO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為了得到大學取錄的機會，於是你製作個人履歷時偽造了不少活動、比賽的經歷，並在面試過程中編造一些虛假的故事讓對方優先考慮你的申請！</a:t>
            </a:r>
            <a:endParaRPr lang="zh-TW" altLang="zh-MO" sz="4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8F39E40-A14A-4250-8D64-9E9C965FB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595" y="795655"/>
            <a:ext cx="4800600" cy="549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38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041" y="995892"/>
            <a:ext cx="807673" cy="918063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E380E6FF-3998-45A8-9CBD-30BFA065B828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33936"/>
          <a:ext cx="8915400" cy="56604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28425">
                  <a:extLst>
                    <a:ext uri="{9D8B030D-6E8A-4147-A177-3AD203B41FA5}">
                      <a16:colId xmlns:a16="http://schemas.microsoft.com/office/drawing/2014/main" val="3140843092"/>
                    </a:ext>
                  </a:extLst>
                </a:gridCol>
                <a:gridCol w="2673775">
                  <a:extLst>
                    <a:ext uri="{9D8B030D-6E8A-4147-A177-3AD203B41FA5}">
                      <a16:colId xmlns:a16="http://schemas.microsoft.com/office/drawing/2014/main" val="4228925763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1512956438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324567125"/>
                    </a:ext>
                  </a:extLst>
                </a:gridCol>
              </a:tblGrid>
              <a:tr h="809668">
                <a:tc>
                  <a:txBody>
                    <a:bodyPr/>
                    <a:lstStyle/>
                    <a:p>
                      <a:r>
                        <a:rPr lang="zh-TW" sz="2600" kern="0">
                          <a:solidFill>
                            <a:schemeClr val="tx1"/>
                          </a:solidFill>
                          <a:effectLst/>
                        </a:rPr>
                        <a:t>自己的問題</a:t>
                      </a:r>
                      <a:endParaRPr lang="zh-TW" sz="2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sz="2600" kern="0">
                          <a:solidFill>
                            <a:schemeClr val="tx1"/>
                          </a:solidFill>
                          <a:effectLst/>
                        </a:rPr>
                        <a:t>處理事件的方法</a:t>
                      </a:r>
                      <a:endParaRPr lang="zh-TW" sz="2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sz="2600" kern="0">
                          <a:solidFill>
                            <a:schemeClr val="tx1"/>
                          </a:solidFill>
                          <a:effectLst/>
                        </a:rPr>
                        <a:t>誠信危機警號</a:t>
                      </a:r>
                      <a:endParaRPr lang="zh-TW" sz="2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sz="2600" kern="0">
                          <a:solidFill>
                            <a:schemeClr val="tx1"/>
                          </a:solidFill>
                          <a:effectLst/>
                        </a:rPr>
                        <a:t>後果</a:t>
                      </a:r>
                      <a:endParaRPr lang="zh-TW" sz="2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6945250"/>
                  </a:ext>
                </a:extLst>
              </a:tr>
              <a:tr h="1713979">
                <a:tc rowSpan="3">
                  <a:txBody>
                    <a:bodyPr/>
                    <a:lstStyle/>
                    <a:p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lvl="1" indent="0">
                        <a:buClr>
                          <a:srgbClr val="FF0000"/>
                        </a:buClr>
                        <a:buSzPts val="1200"/>
                        <a:buFont typeface="Wingdings" panose="05000000000000000000" pitchFamily="2" charset="2"/>
                        <a:buNone/>
                        <a:tabLst>
                          <a:tab pos="264160" algn="l"/>
                          <a:tab pos="306070" algn="l"/>
                        </a:tabLst>
                      </a:pPr>
                      <a:endParaRPr lang="en-US" altLang="zh-TW" sz="2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marL="914400" lvl="1" indent="-457200">
                        <a:buClr>
                          <a:srgbClr val="FF0000"/>
                        </a:buClr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264160" algn="l"/>
                          <a:tab pos="306070" algn="l"/>
                        </a:tabLst>
                      </a:pP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lvl="1" indent="-457200">
                        <a:buClr>
                          <a:srgbClr val="FF0000"/>
                        </a:buClr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6070" algn="l"/>
                        </a:tabLst>
                      </a:pP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lvl="1" indent="-457200">
                        <a:buClr>
                          <a:srgbClr val="FF0000"/>
                        </a:buClr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6070" algn="l"/>
                        </a:tabLst>
                      </a:pPr>
                      <a:endParaRPr lang="zh-TW" sz="2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7502983"/>
                  </a:ext>
                </a:extLst>
              </a:tr>
              <a:tr h="1903923"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0" lvl="1" indent="-457200">
                        <a:buClr>
                          <a:srgbClr val="FF0000"/>
                        </a:buClr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6070" algn="l"/>
                        </a:tabLst>
                      </a:pPr>
                      <a:endParaRPr lang="zh-TW" sz="2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lvl="1" indent="-457200">
                        <a:buClr>
                          <a:srgbClr val="FF0000"/>
                        </a:buClr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6070" algn="l"/>
                        </a:tabLst>
                      </a:pP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lvl="1" indent="-457200">
                        <a:buClr>
                          <a:srgbClr val="FF0000"/>
                        </a:buClr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6070" algn="l"/>
                        </a:tabLst>
                      </a:pP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6121251"/>
                  </a:ext>
                </a:extLst>
              </a:tr>
              <a:tr h="1232846">
                <a:tc vMerge="1">
                  <a:txBody>
                    <a:bodyPr/>
                    <a:lstStyle/>
                    <a:p>
                      <a:endParaRPr lang="zh-MO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0" lvl="1" indent="-457200">
                        <a:buClr>
                          <a:srgbClr val="FF0000"/>
                        </a:buClr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6070" algn="l"/>
                        </a:tabLst>
                      </a:pPr>
                      <a:endParaRPr lang="zh-TW" sz="2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lvl="1" indent="-457200">
                        <a:buClr>
                          <a:srgbClr val="FF0000"/>
                        </a:buClr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6070" algn="l"/>
                        </a:tabLst>
                      </a:pPr>
                      <a:endParaRPr lang="zh-TW" sz="2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lvl="1" indent="-457200">
                        <a:buClr>
                          <a:srgbClr val="FF0000"/>
                        </a:buClr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6070" algn="l"/>
                        </a:tabLst>
                      </a:pP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0506443"/>
                  </a:ext>
                </a:extLst>
              </a:tr>
            </a:tbl>
          </a:graphicData>
        </a:graphic>
      </p:graphicFrame>
      <p:sp>
        <p:nvSpPr>
          <p:cNvPr id="8" name="Freeform 3">
            <a:extLst>
              <a:ext uri="{FF2B5EF4-FFF2-40B4-BE49-F238E27FC236}">
                <a16:creationId xmlns:a16="http://schemas.microsoft.com/office/drawing/2014/main" id="{3FE5C896-5631-4121-BECE-377FDDFCAE9E}"/>
              </a:ext>
            </a:extLst>
          </p:cNvPr>
          <p:cNvSpPr/>
          <p:nvPr/>
        </p:nvSpPr>
        <p:spPr bwMode="gray">
          <a:xfrm rot="1960988">
            <a:off x="10485885" y="63849"/>
            <a:ext cx="1580810" cy="1740174"/>
          </a:xfrm>
          <a:custGeom>
            <a:avLst/>
            <a:gdLst>
              <a:gd name="T0" fmla="*/ 2147483647 w 580"/>
              <a:gd name="T1" fmla="*/ 2147483647 h 638"/>
              <a:gd name="T2" fmla="*/ 2147483647 w 580"/>
              <a:gd name="T3" fmla="*/ 2147483647 h 638"/>
              <a:gd name="T4" fmla="*/ 2147483647 w 580"/>
              <a:gd name="T5" fmla="*/ 2147483647 h 638"/>
              <a:gd name="T6" fmla="*/ 2147483647 w 580"/>
              <a:gd name="T7" fmla="*/ 2147483647 h 638"/>
              <a:gd name="T8" fmla="*/ 2147483647 w 580"/>
              <a:gd name="T9" fmla="*/ 2147483647 h 638"/>
              <a:gd name="T10" fmla="*/ 2147483647 w 580"/>
              <a:gd name="T11" fmla="*/ 2147483647 h 638"/>
              <a:gd name="T12" fmla="*/ 2147483647 w 580"/>
              <a:gd name="T13" fmla="*/ 2147483647 h 638"/>
              <a:gd name="T14" fmla="*/ 2147483647 w 580"/>
              <a:gd name="T15" fmla="*/ 2147483647 h 638"/>
              <a:gd name="T16" fmla="*/ 2147483647 w 580"/>
              <a:gd name="T17" fmla="*/ 2147483647 h 638"/>
              <a:gd name="T18" fmla="*/ 2147483647 w 580"/>
              <a:gd name="T19" fmla="*/ 2147483647 h 638"/>
              <a:gd name="T20" fmla="*/ 2147483647 w 580"/>
              <a:gd name="T21" fmla="*/ 2147483647 h 6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0"/>
              <a:gd name="T34" fmla="*/ 0 h 638"/>
              <a:gd name="T35" fmla="*/ 580 w 580"/>
              <a:gd name="T36" fmla="*/ 638 h 6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0" h="638">
                <a:moveTo>
                  <a:pt x="35" y="421"/>
                </a:moveTo>
                <a:cubicBezTo>
                  <a:pt x="175" y="365"/>
                  <a:pt x="175" y="365"/>
                  <a:pt x="175" y="365"/>
                </a:cubicBezTo>
                <a:cubicBezTo>
                  <a:pt x="175" y="365"/>
                  <a:pt x="128" y="237"/>
                  <a:pt x="252" y="214"/>
                </a:cubicBezTo>
                <a:cubicBezTo>
                  <a:pt x="376" y="192"/>
                  <a:pt x="386" y="297"/>
                  <a:pt x="378" y="344"/>
                </a:cubicBezTo>
                <a:cubicBezTo>
                  <a:pt x="370" y="390"/>
                  <a:pt x="242" y="488"/>
                  <a:pt x="320" y="638"/>
                </a:cubicBezTo>
                <a:cubicBezTo>
                  <a:pt x="451" y="590"/>
                  <a:pt x="451" y="590"/>
                  <a:pt x="451" y="590"/>
                </a:cubicBezTo>
                <a:cubicBezTo>
                  <a:pt x="451" y="590"/>
                  <a:pt x="411" y="521"/>
                  <a:pt x="476" y="442"/>
                </a:cubicBezTo>
                <a:cubicBezTo>
                  <a:pt x="542" y="364"/>
                  <a:pt x="580" y="224"/>
                  <a:pt x="463" y="126"/>
                </a:cubicBezTo>
                <a:cubicBezTo>
                  <a:pt x="463" y="126"/>
                  <a:pt x="320" y="0"/>
                  <a:pt x="107" y="144"/>
                </a:cubicBezTo>
                <a:cubicBezTo>
                  <a:pt x="107" y="144"/>
                  <a:pt x="72" y="161"/>
                  <a:pt x="43" y="212"/>
                </a:cubicBezTo>
                <a:cubicBezTo>
                  <a:pt x="14" y="262"/>
                  <a:pt x="0" y="341"/>
                  <a:pt x="35" y="421"/>
                </a:cubicBezTo>
                <a:close/>
              </a:path>
            </a:pathLst>
          </a:custGeom>
          <a:solidFill>
            <a:srgbClr val="FDC873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B7C0967-BFE5-47E3-83D1-FE9F6B6B9B7E}"/>
              </a:ext>
            </a:extLst>
          </p:cNvPr>
          <p:cNvSpPr/>
          <p:nvPr/>
        </p:nvSpPr>
        <p:spPr bwMode="gray">
          <a:xfrm rot="1960988">
            <a:off x="10716687" y="1882789"/>
            <a:ext cx="533042" cy="520220"/>
          </a:xfrm>
          <a:custGeom>
            <a:avLst/>
            <a:gdLst>
              <a:gd name="T0" fmla="*/ 0 w 463"/>
              <a:gd name="T1" fmla="*/ 2147483647 h 451"/>
              <a:gd name="T2" fmla="*/ 2147483647 w 463"/>
              <a:gd name="T3" fmla="*/ 2147483647 h 451"/>
              <a:gd name="T4" fmla="*/ 2147483647 w 463"/>
              <a:gd name="T5" fmla="*/ 2147483647 h 451"/>
              <a:gd name="T6" fmla="*/ 2147483647 w 463"/>
              <a:gd name="T7" fmla="*/ 0 h 451"/>
              <a:gd name="T8" fmla="*/ 0 w 463"/>
              <a:gd name="T9" fmla="*/ 2147483647 h 4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3"/>
              <a:gd name="T16" fmla="*/ 0 h 451"/>
              <a:gd name="T17" fmla="*/ 463 w 463"/>
              <a:gd name="T18" fmla="*/ 451 h 4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3" h="451">
                <a:moveTo>
                  <a:pt x="0" y="123"/>
                </a:moveTo>
                <a:lnTo>
                  <a:pt x="121" y="451"/>
                </a:lnTo>
                <a:lnTo>
                  <a:pt x="463" y="338"/>
                </a:lnTo>
                <a:lnTo>
                  <a:pt x="340" y="0"/>
                </a:lnTo>
                <a:lnTo>
                  <a:pt x="0" y="123"/>
                </a:lnTo>
                <a:close/>
              </a:path>
            </a:pathLst>
          </a:custGeom>
          <a:solidFill>
            <a:srgbClr val="FDC873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9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021" y="244307"/>
            <a:ext cx="807673" cy="918063"/>
          </a:xfrm>
          <a:prstGeom prst="rect">
            <a:avLst/>
          </a:prstGeom>
        </p:spPr>
      </p:pic>
      <p:sp>
        <p:nvSpPr>
          <p:cNvPr id="44" name="Oval 8"/>
          <p:cNvSpPr>
            <a:spLocks noChangeArrowheads="1"/>
          </p:cNvSpPr>
          <p:nvPr/>
        </p:nvSpPr>
        <p:spPr bwMode="auto">
          <a:xfrm rot="20700000">
            <a:off x="4982497" y="179868"/>
            <a:ext cx="1792288" cy="1792287"/>
          </a:xfrm>
          <a:prstGeom prst="ellipse">
            <a:avLst/>
          </a:prstGeom>
          <a:solidFill>
            <a:srgbClr val="6077B6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5" name="Freeform 22"/>
          <p:cNvSpPr>
            <a:spLocks noEditPoints="1"/>
          </p:cNvSpPr>
          <p:nvPr/>
        </p:nvSpPr>
        <p:spPr bwMode="auto">
          <a:xfrm>
            <a:off x="5578501" y="672784"/>
            <a:ext cx="608790" cy="714928"/>
          </a:xfrm>
          <a:custGeom>
            <a:avLst/>
            <a:gdLst>
              <a:gd name="T0" fmla="*/ 90 w 641"/>
              <a:gd name="T1" fmla="*/ 424 h 748"/>
              <a:gd name="T2" fmla="*/ 158 w 641"/>
              <a:gd name="T3" fmla="*/ 424 h 748"/>
              <a:gd name="T4" fmla="*/ 205 w 641"/>
              <a:gd name="T5" fmla="*/ 408 h 748"/>
              <a:gd name="T6" fmla="*/ 291 w 641"/>
              <a:gd name="T7" fmla="*/ 588 h 748"/>
              <a:gd name="T8" fmla="*/ 312 w 641"/>
              <a:gd name="T9" fmla="*/ 475 h 748"/>
              <a:gd name="T10" fmla="*/ 297 w 641"/>
              <a:gd name="T11" fmla="*/ 468 h 748"/>
              <a:gd name="T12" fmla="*/ 298 w 641"/>
              <a:gd name="T13" fmla="*/ 452 h 748"/>
              <a:gd name="T14" fmla="*/ 360 w 641"/>
              <a:gd name="T15" fmla="*/ 452 h 748"/>
              <a:gd name="T16" fmla="*/ 360 w 641"/>
              <a:gd name="T17" fmla="*/ 468 h 748"/>
              <a:gd name="T18" fmla="*/ 346 w 641"/>
              <a:gd name="T19" fmla="*/ 475 h 748"/>
              <a:gd name="T20" fmla="*/ 365 w 641"/>
              <a:gd name="T21" fmla="*/ 583 h 748"/>
              <a:gd name="T22" fmla="*/ 439 w 641"/>
              <a:gd name="T23" fmla="*/ 415 h 748"/>
              <a:gd name="T24" fmla="*/ 482 w 641"/>
              <a:gd name="T25" fmla="*/ 420 h 748"/>
              <a:gd name="T26" fmla="*/ 545 w 641"/>
              <a:gd name="T27" fmla="*/ 420 h 748"/>
              <a:gd name="T28" fmla="*/ 632 w 641"/>
              <a:gd name="T29" fmla="*/ 691 h 748"/>
              <a:gd name="T30" fmla="*/ 544 w 641"/>
              <a:gd name="T31" fmla="*/ 722 h 748"/>
              <a:gd name="T32" fmla="*/ 532 w 641"/>
              <a:gd name="T33" fmla="*/ 681 h 748"/>
              <a:gd name="T34" fmla="*/ 504 w 641"/>
              <a:gd name="T35" fmla="*/ 729 h 748"/>
              <a:gd name="T36" fmla="*/ 123 w 641"/>
              <a:gd name="T37" fmla="*/ 731 h 748"/>
              <a:gd name="T38" fmla="*/ 94 w 641"/>
              <a:gd name="T39" fmla="*/ 681 h 748"/>
              <a:gd name="T40" fmla="*/ 81 w 641"/>
              <a:gd name="T41" fmla="*/ 724 h 748"/>
              <a:gd name="T42" fmla="*/ 0 w 641"/>
              <a:gd name="T43" fmla="*/ 691 h 748"/>
              <a:gd name="T44" fmla="*/ 90 w 641"/>
              <a:gd name="T45" fmla="*/ 424 h 748"/>
              <a:gd name="T46" fmla="*/ 185 w 641"/>
              <a:gd name="T47" fmla="*/ 289 h 748"/>
              <a:gd name="T48" fmla="*/ 185 w 641"/>
              <a:gd name="T49" fmla="*/ 289 h 748"/>
              <a:gd name="T50" fmla="*/ 163 w 641"/>
              <a:gd name="T51" fmla="*/ 264 h 748"/>
              <a:gd name="T52" fmla="*/ 155 w 641"/>
              <a:gd name="T53" fmla="*/ 214 h 748"/>
              <a:gd name="T54" fmla="*/ 155 w 641"/>
              <a:gd name="T55" fmla="*/ 207 h 748"/>
              <a:gd name="T56" fmla="*/ 160 w 641"/>
              <a:gd name="T57" fmla="*/ 204 h 748"/>
              <a:gd name="T58" fmla="*/ 164 w 641"/>
              <a:gd name="T59" fmla="*/ 202 h 748"/>
              <a:gd name="T60" fmla="*/ 199 w 641"/>
              <a:gd name="T61" fmla="*/ 47 h 748"/>
              <a:gd name="T62" fmla="*/ 423 w 641"/>
              <a:gd name="T63" fmla="*/ 43 h 748"/>
              <a:gd name="T64" fmla="*/ 466 w 641"/>
              <a:gd name="T65" fmla="*/ 200 h 748"/>
              <a:gd name="T66" fmla="*/ 472 w 641"/>
              <a:gd name="T67" fmla="*/ 204 h 748"/>
              <a:gd name="T68" fmla="*/ 478 w 641"/>
              <a:gd name="T69" fmla="*/ 207 h 748"/>
              <a:gd name="T70" fmla="*/ 478 w 641"/>
              <a:gd name="T71" fmla="*/ 214 h 748"/>
              <a:gd name="T72" fmla="*/ 471 w 641"/>
              <a:gd name="T73" fmla="*/ 263 h 748"/>
              <a:gd name="T74" fmla="*/ 449 w 641"/>
              <a:gd name="T75" fmla="*/ 288 h 748"/>
              <a:gd name="T76" fmla="*/ 328 w 641"/>
              <a:gd name="T77" fmla="*/ 397 h 748"/>
              <a:gd name="T78" fmla="*/ 299 w 641"/>
              <a:gd name="T79" fmla="*/ 395 h 748"/>
              <a:gd name="T80" fmla="*/ 185 w 641"/>
              <a:gd name="T81" fmla="*/ 289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1" h="748">
                <a:moveTo>
                  <a:pt x="90" y="424"/>
                </a:moveTo>
                <a:cubicBezTo>
                  <a:pt x="114" y="424"/>
                  <a:pt x="137" y="424"/>
                  <a:pt x="158" y="424"/>
                </a:cubicBezTo>
                <a:cubicBezTo>
                  <a:pt x="178" y="425"/>
                  <a:pt x="194" y="421"/>
                  <a:pt x="205" y="408"/>
                </a:cubicBezTo>
                <a:lnTo>
                  <a:pt x="291" y="588"/>
                </a:lnTo>
                <a:lnTo>
                  <a:pt x="312" y="475"/>
                </a:lnTo>
                <a:lnTo>
                  <a:pt x="297" y="468"/>
                </a:lnTo>
                <a:lnTo>
                  <a:pt x="298" y="452"/>
                </a:lnTo>
                <a:lnTo>
                  <a:pt x="360" y="452"/>
                </a:lnTo>
                <a:lnTo>
                  <a:pt x="360" y="468"/>
                </a:lnTo>
                <a:lnTo>
                  <a:pt x="346" y="475"/>
                </a:lnTo>
                <a:lnTo>
                  <a:pt x="365" y="583"/>
                </a:lnTo>
                <a:lnTo>
                  <a:pt x="439" y="415"/>
                </a:lnTo>
                <a:cubicBezTo>
                  <a:pt x="450" y="420"/>
                  <a:pt x="464" y="422"/>
                  <a:pt x="482" y="420"/>
                </a:cubicBezTo>
                <a:cubicBezTo>
                  <a:pt x="502" y="420"/>
                  <a:pt x="523" y="420"/>
                  <a:pt x="545" y="420"/>
                </a:cubicBezTo>
                <a:cubicBezTo>
                  <a:pt x="604" y="475"/>
                  <a:pt x="641" y="606"/>
                  <a:pt x="632" y="691"/>
                </a:cubicBezTo>
                <a:cubicBezTo>
                  <a:pt x="614" y="704"/>
                  <a:pt x="583" y="714"/>
                  <a:pt x="544" y="722"/>
                </a:cubicBezTo>
                <a:lnTo>
                  <a:pt x="532" y="681"/>
                </a:lnTo>
                <a:lnTo>
                  <a:pt x="504" y="729"/>
                </a:lnTo>
                <a:cubicBezTo>
                  <a:pt x="390" y="746"/>
                  <a:pt x="233" y="748"/>
                  <a:pt x="123" y="731"/>
                </a:cubicBezTo>
                <a:lnTo>
                  <a:pt x="94" y="681"/>
                </a:lnTo>
                <a:lnTo>
                  <a:pt x="81" y="724"/>
                </a:lnTo>
                <a:cubicBezTo>
                  <a:pt x="43" y="716"/>
                  <a:pt x="14" y="705"/>
                  <a:pt x="0" y="691"/>
                </a:cubicBezTo>
                <a:cubicBezTo>
                  <a:pt x="1" y="616"/>
                  <a:pt x="15" y="489"/>
                  <a:pt x="90" y="424"/>
                </a:cubicBezTo>
                <a:close/>
                <a:moveTo>
                  <a:pt x="185" y="289"/>
                </a:moveTo>
                <a:lnTo>
                  <a:pt x="185" y="289"/>
                </a:lnTo>
                <a:cubicBezTo>
                  <a:pt x="175" y="284"/>
                  <a:pt x="168" y="275"/>
                  <a:pt x="163" y="264"/>
                </a:cubicBezTo>
                <a:cubicBezTo>
                  <a:pt x="157" y="251"/>
                  <a:pt x="155" y="234"/>
                  <a:pt x="155" y="214"/>
                </a:cubicBezTo>
                <a:lnTo>
                  <a:pt x="155" y="207"/>
                </a:lnTo>
                <a:lnTo>
                  <a:pt x="160" y="204"/>
                </a:lnTo>
                <a:cubicBezTo>
                  <a:pt x="162" y="203"/>
                  <a:pt x="163" y="202"/>
                  <a:pt x="164" y="202"/>
                </a:cubicBezTo>
                <a:cubicBezTo>
                  <a:pt x="152" y="117"/>
                  <a:pt x="162" y="78"/>
                  <a:pt x="199" y="47"/>
                </a:cubicBezTo>
                <a:cubicBezTo>
                  <a:pt x="256" y="0"/>
                  <a:pt x="365" y="0"/>
                  <a:pt x="423" y="43"/>
                </a:cubicBezTo>
                <a:cubicBezTo>
                  <a:pt x="463" y="72"/>
                  <a:pt x="477" y="123"/>
                  <a:pt x="466" y="200"/>
                </a:cubicBezTo>
                <a:cubicBezTo>
                  <a:pt x="468" y="201"/>
                  <a:pt x="470" y="202"/>
                  <a:pt x="472" y="204"/>
                </a:cubicBezTo>
                <a:lnTo>
                  <a:pt x="478" y="207"/>
                </a:lnTo>
                <a:lnTo>
                  <a:pt x="478" y="214"/>
                </a:lnTo>
                <a:cubicBezTo>
                  <a:pt x="478" y="233"/>
                  <a:pt x="476" y="250"/>
                  <a:pt x="471" y="263"/>
                </a:cubicBezTo>
                <a:cubicBezTo>
                  <a:pt x="466" y="275"/>
                  <a:pt x="459" y="283"/>
                  <a:pt x="449" y="288"/>
                </a:cubicBezTo>
                <a:cubicBezTo>
                  <a:pt x="434" y="338"/>
                  <a:pt x="381" y="392"/>
                  <a:pt x="328" y="397"/>
                </a:cubicBezTo>
                <a:cubicBezTo>
                  <a:pt x="319" y="398"/>
                  <a:pt x="308" y="398"/>
                  <a:pt x="299" y="395"/>
                </a:cubicBezTo>
                <a:cubicBezTo>
                  <a:pt x="241" y="374"/>
                  <a:pt x="203" y="350"/>
                  <a:pt x="185" y="2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8E5DADA-60FB-4C16-B771-25E776A6D54A}"/>
              </a:ext>
            </a:extLst>
          </p:cNvPr>
          <p:cNvSpPr/>
          <p:nvPr/>
        </p:nvSpPr>
        <p:spPr>
          <a:xfrm>
            <a:off x="1494374" y="244307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6BF4CD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情境總結</a:t>
            </a:r>
            <a:endParaRPr kumimoji="0" lang="zh-TW" altLang="en-US" sz="54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6BF4CD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3" name="Rounded Rectangle 30">
            <a:extLst>
              <a:ext uri="{FF2B5EF4-FFF2-40B4-BE49-F238E27FC236}">
                <a16:creationId xmlns:a16="http://schemas.microsoft.com/office/drawing/2014/main" id="{B2BDDE4F-1092-4AA8-AED4-D502ECE80397}"/>
              </a:ext>
            </a:extLst>
          </p:cNvPr>
          <p:cNvSpPr/>
          <p:nvPr/>
        </p:nvSpPr>
        <p:spPr>
          <a:xfrm>
            <a:off x="622572" y="2206414"/>
            <a:ext cx="11264628" cy="4407279"/>
          </a:xfrm>
          <a:prstGeom prst="roundRect">
            <a:avLst>
              <a:gd name="adj" fmla="val 5228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zh-MO" sz="3200" dirty="0">
                <a:solidFill>
                  <a:schemeClr val="tx1"/>
                </a:solidFill>
              </a:rPr>
              <a:t>通過學習，我們都明白誠信的重要，但在現實生活中，當我們遇到抉擇時，誠信可能會與其他價值觀產生衝突，這便是“兩難情境”。這讓我們不得不從道德良知、法律法規、社會交際等方面進行考量。希望同學們進行抉擇及作出決定時，能多角度、多維度思考，權衡各方面利弊，作出情理兼備的誠信決定。</a:t>
            </a:r>
          </a:p>
        </p:txBody>
      </p:sp>
    </p:spTree>
    <p:extLst>
      <p:ext uri="{BB962C8B-B14F-4D97-AF65-F5344CB8AC3E}">
        <p14:creationId xmlns:p14="http://schemas.microsoft.com/office/powerpoint/2010/main" val="403161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966" y="678149"/>
            <a:ext cx="605127" cy="9144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56666" y="2133600"/>
            <a:ext cx="10511434" cy="4317230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TW" altLang="zh-MO" sz="3600" b="1" dirty="0">
                <a:solidFill>
                  <a:schemeClr val="tx1"/>
                </a:solidFill>
              </a:rPr>
              <a:t>本節課主要通過新聞時事探究的方式，進一步了解失信的影響與危害，繼而通過“兩難情境”討論，在矛盾衝突中堅守誠信，培養能作出情理兼備誠信決定的決斷力。同時，深刻認識誠信對於立身，立業，立國的重要性。</a:t>
            </a:r>
            <a:endParaRPr kumimoji="0" lang="zh-TW" altLang="zh-MO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924005" y="863539"/>
            <a:ext cx="2646878" cy="677945"/>
          </a:xfrm>
          <a:prstGeom prst="roundRect">
            <a:avLst>
              <a:gd name="adj" fmla="val 50000"/>
            </a:avLst>
          </a:prstGeom>
          <a:solidFill>
            <a:srgbClr val="FF5855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90000">
                    <a:srgbClr val="C00000"/>
                  </a:gs>
                  <a:gs pos="30000">
                    <a:srgbClr val="FF3300"/>
                  </a:gs>
                </a:gsLst>
                <a:lin ang="5400000" scaled="1"/>
              </a:gra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文本框 14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>
            <a:extLst>
              <a:ext uri="{FF2B5EF4-FFF2-40B4-BE49-F238E27FC236}">
                <a16:creationId xmlns:a16="http://schemas.microsoft.com/office/drawing/2014/main" id="{BFF01AC1-7724-4995-906F-6FE6318F2C64}"/>
              </a:ext>
            </a:extLst>
          </p:cNvPr>
          <p:cNvSpPr txBox="1"/>
          <p:nvPr/>
        </p:nvSpPr>
        <p:spPr>
          <a:xfrm>
            <a:off x="4924005" y="787014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課堂總結</a:t>
            </a:r>
          </a:p>
        </p:txBody>
      </p:sp>
    </p:spTree>
    <p:extLst>
      <p:ext uri="{BB962C8B-B14F-4D97-AF65-F5344CB8AC3E}">
        <p14:creationId xmlns:p14="http://schemas.microsoft.com/office/powerpoint/2010/main" val="377492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4898605" y="211165"/>
            <a:ext cx="2646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課堂導入</a:t>
            </a:r>
          </a:p>
        </p:txBody>
      </p:sp>
      <p:sp>
        <p:nvSpPr>
          <p:cNvPr id="2" name="椭圆 1"/>
          <p:cNvSpPr>
            <a:spLocks noChangeAspect="1"/>
          </p:cNvSpPr>
          <p:nvPr/>
        </p:nvSpPr>
        <p:spPr>
          <a:xfrm>
            <a:off x="556815" y="913455"/>
            <a:ext cx="1116000" cy="1116000"/>
          </a:xfrm>
          <a:prstGeom prst="ellipse">
            <a:avLst/>
          </a:prstGeom>
          <a:solidFill>
            <a:srgbClr val="FFF5E9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4484" y="1088932"/>
            <a:ext cx="504646" cy="827039"/>
          </a:xfrm>
          <a:prstGeom prst="rect">
            <a:avLst/>
          </a:prstGeom>
        </p:spPr>
      </p:pic>
      <p:sp>
        <p:nvSpPr>
          <p:cNvPr id="29" name="Rounded Rectangle 30">
            <a:extLst>
              <a:ext uri="{FF2B5EF4-FFF2-40B4-BE49-F238E27FC236}">
                <a16:creationId xmlns:a16="http://schemas.microsoft.com/office/drawing/2014/main" id="{5FFED633-F0CC-4753-8AF6-2396AB77D205}"/>
              </a:ext>
            </a:extLst>
          </p:cNvPr>
          <p:cNvSpPr/>
          <p:nvPr/>
        </p:nvSpPr>
        <p:spPr>
          <a:xfrm>
            <a:off x="203200" y="2281948"/>
            <a:ext cx="11671300" cy="4436352"/>
          </a:xfrm>
          <a:prstGeom prst="roundRect">
            <a:avLst>
              <a:gd name="adj" fmla="val 5228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MO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乘船者，這是一個功成名就、自命不凡的年輕人。</a:t>
            </a:r>
          </a:p>
          <a:p>
            <a:r>
              <a:rPr lang="zh-TW" altLang="zh-MO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　老船夫，一位鬚眉皆白，頭戴草帽，手拿煙斗，神情悠閒的長者。</a:t>
            </a:r>
          </a:p>
          <a:p>
            <a:r>
              <a:rPr lang="zh-TW" altLang="zh-MO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【旁白】：當我經過漫長的人生跋涉，走到這個渡口的時候，我可以非常自豪地說我這一生是成功的！我肩上的七個行囊裝滿了“健康”、“美貌”、“機敏”、“誠信”、“才學”、“金錢”、“榮譽”。</a:t>
            </a:r>
          </a:p>
          <a:p>
            <a:r>
              <a:rPr lang="zh-TW" altLang="zh-MO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　乘船者：勞駕船家，擺渡過江多少錢？</a:t>
            </a:r>
          </a:p>
          <a:p>
            <a:r>
              <a:rPr lang="zh-TW" altLang="zh-MO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　老船夫：一口價，三個銅錢，包你安全到岸！</a:t>
            </a:r>
          </a:p>
          <a:p>
            <a:r>
              <a:rPr lang="zh-TW" altLang="zh-MO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　（開船不久，江面上開始起風浪）</a:t>
            </a:r>
          </a:p>
          <a:p>
            <a:r>
              <a:rPr lang="zh-TW" altLang="zh-MO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　老船夫：（歎了口氣）唉，船小負重，客官要丟棄一個行囊。</a:t>
            </a:r>
          </a:p>
          <a:p>
            <a:r>
              <a:rPr lang="zh-TW" altLang="zh-MO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　乘船者：（面露難色）這……哪一個不是我辛勞所得？我怎捨得？老船夫：有棄有取。</a:t>
            </a:r>
          </a:p>
          <a:p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MO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827B60B-2922-4DB5-99F9-974F8278E635}"/>
              </a:ext>
            </a:extLst>
          </p:cNvPr>
          <p:cNvSpPr/>
          <p:nvPr/>
        </p:nvSpPr>
        <p:spPr>
          <a:xfrm>
            <a:off x="1799815" y="1017096"/>
            <a:ext cx="7109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6BF4CD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小品文</a:t>
            </a:r>
            <a:r>
              <a:rPr lang="en-US" altLang="zh-CN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6BF4CD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CN" alt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6BF4CD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擺渡人</a:t>
            </a:r>
            <a:r>
              <a:rPr lang="en-US" altLang="zh-CN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6BF4CD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r>
              <a:rPr lang="zh-CN" alt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6BF4CD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鑒賞</a:t>
            </a:r>
            <a:endParaRPr lang="zh-TW" alt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6BF4CD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083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390" y="1675993"/>
            <a:ext cx="581785" cy="95345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479506" y="1051503"/>
            <a:ext cx="2899693" cy="1730961"/>
            <a:chOff x="2441450" y="2271285"/>
            <a:chExt cx="2899693" cy="1730961"/>
          </a:xfrm>
          <a:solidFill>
            <a:schemeClr val="bg1">
              <a:lumMod val="85000"/>
            </a:schemeClr>
          </a:solidFill>
        </p:grpSpPr>
        <p:sp>
          <p:nvSpPr>
            <p:cNvPr id="14" name="Freeform 71"/>
            <p:cNvSpPr/>
            <p:nvPr/>
          </p:nvSpPr>
          <p:spPr bwMode="auto">
            <a:xfrm flipH="1">
              <a:off x="2946129" y="2731694"/>
              <a:ext cx="436061" cy="332026"/>
            </a:xfrm>
            <a:custGeom>
              <a:avLst/>
              <a:gdLst>
                <a:gd name="T0" fmla="*/ 79 w 83"/>
                <a:gd name="T1" fmla="*/ 25 h 63"/>
                <a:gd name="T2" fmla="*/ 59 w 83"/>
                <a:gd name="T3" fmla="*/ 14 h 63"/>
                <a:gd name="T4" fmla="*/ 3 w 83"/>
                <a:gd name="T5" fmla="*/ 28 h 63"/>
                <a:gd name="T6" fmla="*/ 0 w 83"/>
                <a:gd name="T7" fmla="*/ 31 h 63"/>
                <a:gd name="T8" fmla="*/ 1 w 83"/>
                <a:gd name="T9" fmla="*/ 33 h 63"/>
                <a:gd name="T10" fmla="*/ 37 w 83"/>
                <a:gd name="T11" fmla="*/ 57 h 63"/>
                <a:gd name="T12" fmla="*/ 54 w 83"/>
                <a:gd name="T13" fmla="*/ 44 h 63"/>
                <a:gd name="T14" fmla="*/ 83 w 83"/>
                <a:gd name="T15" fmla="*/ 28 h 63"/>
                <a:gd name="T16" fmla="*/ 79 w 83"/>
                <a:gd name="T17" fmla="*/ 2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63">
                  <a:moveTo>
                    <a:pt x="79" y="25"/>
                  </a:moveTo>
                  <a:cubicBezTo>
                    <a:pt x="74" y="21"/>
                    <a:pt x="65" y="17"/>
                    <a:pt x="59" y="14"/>
                  </a:cubicBezTo>
                  <a:cubicBezTo>
                    <a:pt x="35" y="0"/>
                    <a:pt x="23" y="14"/>
                    <a:pt x="3" y="28"/>
                  </a:cubicBezTo>
                  <a:cubicBezTo>
                    <a:pt x="1" y="29"/>
                    <a:pt x="1" y="30"/>
                    <a:pt x="0" y="31"/>
                  </a:cubicBezTo>
                  <a:cubicBezTo>
                    <a:pt x="0" y="32"/>
                    <a:pt x="1" y="32"/>
                    <a:pt x="1" y="33"/>
                  </a:cubicBezTo>
                  <a:cubicBezTo>
                    <a:pt x="1" y="33"/>
                    <a:pt x="37" y="57"/>
                    <a:pt x="37" y="57"/>
                  </a:cubicBezTo>
                  <a:cubicBezTo>
                    <a:pt x="45" y="63"/>
                    <a:pt x="51" y="47"/>
                    <a:pt x="54" y="44"/>
                  </a:cubicBezTo>
                  <a:cubicBezTo>
                    <a:pt x="61" y="36"/>
                    <a:pt x="71" y="28"/>
                    <a:pt x="83" y="28"/>
                  </a:cubicBezTo>
                  <a:cubicBezTo>
                    <a:pt x="82" y="27"/>
                    <a:pt x="81" y="26"/>
                    <a:pt x="7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72"/>
            <p:cNvSpPr/>
            <p:nvPr/>
          </p:nvSpPr>
          <p:spPr bwMode="auto">
            <a:xfrm flipH="1">
              <a:off x="2441450" y="3006169"/>
              <a:ext cx="298824" cy="247913"/>
            </a:xfrm>
            <a:custGeom>
              <a:avLst/>
              <a:gdLst>
                <a:gd name="T0" fmla="*/ 48 w 57"/>
                <a:gd name="T1" fmla="*/ 46 h 47"/>
                <a:gd name="T2" fmla="*/ 53 w 57"/>
                <a:gd name="T3" fmla="*/ 47 h 47"/>
                <a:gd name="T4" fmla="*/ 54 w 57"/>
                <a:gd name="T5" fmla="*/ 42 h 47"/>
                <a:gd name="T6" fmla="*/ 55 w 57"/>
                <a:gd name="T7" fmla="*/ 36 h 47"/>
                <a:gd name="T8" fmla="*/ 57 w 57"/>
                <a:gd name="T9" fmla="*/ 19 h 47"/>
                <a:gd name="T10" fmla="*/ 57 w 57"/>
                <a:gd name="T11" fmla="*/ 18 h 47"/>
                <a:gd name="T12" fmla="*/ 46 w 57"/>
                <a:gd name="T13" fmla="*/ 15 h 47"/>
                <a:gd name="T14" fmla="*/ 16 w 57"/>
                <a:gd name="T15" fmla="*/ 1 h 47"/>
                <a:gd name="T16" fmla="*/ 13 w 57"/>
                <a:gd name="T17" fmla="*/ 1 h 47"/>
                <a:gd name="T18" fmla="*/ 11 w 57"/>
                <a:gd name="T19" fmla="*/ 2 h 47"/>
                <a:gd name="T20" fmla="*/ 0 w 57"/>
                <a:gd name="T21" fmla="*/ 25 h 47"/>
                <a:gd name="T22" fmla="*/ 0 w 57"/>
                <a:gd name="T23" fmla="*/ 27 h 47"/>
                <a:gd name="T24" fmla="*/ 2 w 57"/>
                <a:gd name="T25" fmla="*/ 29 h 47"/>
                <a:gd name="T26" fmla="*/ 28 w 57"/>
                <a:gd name="T27" fmla="*/ 41 h 47"/>
                <a:gd name="T28" fmla="*/ 48 w 57"/>
                <a:gd name="T29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47">
                  <a:moveTo>
                    <a:pt x="48" y="46"/>
                  </a:moveTo>
                  <a:cubicBezTo>
                    <a:pt x="49" y="46"/>
                    <a:pt x="51" y="47"/>
                    <a:pt x="53" y="47"/>
                  </a:cubicBezTo>
                  <a:cubicBezTo>
                    <a:pt x="53" y="47"/>
                    <a:pt x="54" y="43"/>
                    <a:pt x="54" y="42"/>
                  </a:cubicBezTo>
                  <a:cubicBezTo>
                    <a:pt x="54" y="40"/>
                    <a:pt x="54" y="38"/>
                    <a:pt x="55" y="36"/>
                  </a:cubicBezTo>
                  <a:cubicBezTo>
                    <a:pt x="55" y="31"/>
                    <a:pt x="57" y="25"/>
                    <a:pt x="57" y="19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4" y="16"/>
                    <a:pt x="49" y="17"/>
                    <a:pt x="46" y="15"/>
                  </a:cubicBezTo>
                  <a:cubicBezTo>
                    <a:pt x="35" y="11"/>
                    <a:pt x="26" y="6"/>
                    <a:pt x="16" y="1"/>
                  </a:cubicBezTo>
                  <a:cubicBezTo>
                    <a:pt x="15" y="1"/>
                    <a:pt x="14" y="0"/>
                    <a:pt x="13" y="1"/>
                  </a:cubicBezTo>
                  <a:cubicBezTo>
                    <a:pt x="12" y="1"/>
                    <a:pt x="11" y="1"/>
                    <a:pt x="11" y="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0" y="27"/>
                  </a:cubicBezTo>
                  <a:cubicBezTo>
                    <a:pt x="1" y="28"/>
                    <a:pt x="1" y="28"/>
                    <a:pt x="2" y="29"/>
                  </a:cubicBezTo>
                  <a:cubicBezTo>
                    <a:pt x="11" y="33"/>
                    <a:pt x="19" y="38"/>
                    <a:pt x="28" y="41"/>
                  </a:cubicBezTo>
                  <a:cubicBezTo>
                    <a:pt x="34" y="44"/>
                    <a:pt x="41" y="45"/>
                    <a:pt x="4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Oval 73"/>
            <p:cNvSpPr>
              <a:spLocks noChangeArrowheads="1"/>
            </p:cNvSpPr>
            <p:nvPr/>
          </p:nvSpPr>
          <p:spPr bwMode="auto">
            <a:xfrm flipH="1">
              <a:off x="4648314" y="2271285"/>
              <a:ext cx="405072" cy="4072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74"/>
            <p:cNvSpPr/>
            <p:nvPr/>
          </p:nvSpPr>
          <p:spPr bwMode="auto">
            <a:xfrm flipH="1">
              <a:off x="4353918" y="2621019"/>
              <a:ext cx="734884" cy="1381227"/>
            </a:xfrm>
            <a:custGeom>
              <a:avLst/>
              <a:gdLst>
                <a:gd name="T0" fmla="*/ 138 w 140"/>
                <a:gd name="T1" fmla="*/ 112 h 262"/>
                <a:gd name="T2" fmla="*/ 113 w 140"/>
                <a:gd name="T3" fmla="*/ 16 h 262"/>
                <a:gd name="T4" fmla="*/ 78 w 140"/>
                <a:gd name="T5" fmla="*/ 3 h 262"/>
                <a:gd name="T6" fmla="*/ 61 w 140"/>
                <a:gd name="T7" fmla="*/ 15 h 262"/>
                <a:gd name="T8" fmla="*/ 16 w 140"/>
                <a:gd name="T9" fmla="*/ 59 h 262"/>
                <a:gd name="T10" fmla="*/ 16 w 140"/>
                <a:gd name="T11" fmla="*/ 79 h 262"/>
                <a:gd name="T12" fmla="*/ 26 w 140"/>
                <a:gd name="T13" fmla="*/ 84 h 262"/>
                <a:gd name="T14" fmla="*/ 36 w 140"/>
                <a:gd name="T15" fmla="*/ 80 h 262"/>
                <a:gd name="T16" fmla="*/ 68 w 140"/>
                <a:gd name="T17" fmla="*/ 50 h 262"/>
                <a:gd name="T18" fmla="*/ 83 w 140"/>
                <a:gd name="T19" fmla="*/ 107 h 262"/>
                <a:gd name="T20" fmla="*/ 12 w 140"/>
                <a:gd name="T21" fmla="*/ 141 h 262"/>
                <a:gd name="T22" fmla="*/ 3 w 140"/>
                <a:gd name="T23" fmla="*/ 163 h 262"/>
                <a:gd name="T24" fmla="*/ 3 w 140"/>
                <a:gd name="T25" fmla="*/ 164 h 262"/>
                <a:gd name="T26" fmla="*/ 25 w 140"/>
                <a:gd name="T27" fmla="*/ 250 h 262"/>
                <a:gd name="T28" fmla="*/ 36 w 140"/>
                <a:gd name="T29" fmla="*/ 260 h 262"/>
                <a:gd name="T30" fmla="*/ 58 w 140"/>
                <a:gd name="T31" fmla="*/ 244 h 262"/>
                <a:gd name="T32" fmla="*/ 53 w 140"/>
                <a:gd name="T33" fmla="*/ 216 h 262"/>
                <a:gd name="T34" fmla="*/ 41 w 140"/>
                <a:gd name="T35" fmla="*/ 167 h 262"/>
                <a:gd name="T36" fmla="*/ 92 w 140"/>
                <a:gd name="T37" fmla="*/ 148 h 262"/>
                <a:gd name="T38" fmla="*/ 129 w 140"/>
                <a:gd name="T39" fmla="*/ 132 h 262"/>
                <a:gd name="T40" fmla="*/ 138 w 140"/>
                <a:gd name="T41" fmla="*/ 11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262">
                  <a:moveTo>
                    <a:pt x="138" y="112"/>
                  </a:moveTo>
                  <a:cubicBezTo>
                    <a:pt x="113" y="16"/>
                    <a:pt x="113" y="16"/>
                    <a:pt x="113" y="16"/>
                  </a:cubicBezTo>
                  <a:cubicBezTo>
                    <a:pt x="110" y="5"/>
                    <a:pt x="90" y="0"/>
                    <a:pt x="78" y="3"/>
                  </a:cubicBezTo>
                  <a:cubicBezTo>
                    <a:pt x="72" y="5"/>
                    <a:pt x="67" y="9"/>
                    <a:pt x="61" y="15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0" y="65"/>
                    <a:pt x="10" y="74"/>
                    <a:pt x="16" y="79"/>
                  </a:cubicBezTo>
                  <a:cubicBezTo>
                    <a:pt x="18" y="82"/>
                    <a:pt x="22" y="84"/>
                    <a:pt x="26" y="84"/>
                  </a:cubicBezTo>
                  <a:cubicBezTo>
                    <a:pt x="30" y="84"/>
                    <a:pt x="33" y="83"/>
                    <a:pt x="36" y="8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4" y="145"/>
                    <a:pt x="0" y="155"/>
                    <a:pt x="3" y="163"/>
                  </a:cubicBezTo>
                  <a:cubicBezTo>
                    <a:pt x="3" y="163"/>
                    <a:pt x="3" y="164"/>
                    <a:pt x="3" y="164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6" y="254"/>
                    <a:pt x="30" y="259"/>
                    <a:pt x="36" y="260"/>
                  </a:cubicBezTo>
                  <a:cubicBezTo>
                    <a:pt x="48" y="262"/>
                    <a:pt x="55" y="259"/>
                    <a:pt x="58" y="244"/>
                  </a:cubicBezTo>
                  <a:cubicBezTo>
                    <a:pt x="59" y="235"/>
                    <a:pt x="53" y="216"/>
                    <a:pt x="53" y="216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41" y="167"/>
                    <a:pt x="83" y="151"/>
                    <a:pt x="92" y="148"/>
                  </a:cubicBezTo>
                  <a:cubicBezTo>
                    <a:pt x="100" y="145"/>
                    <a:pt x="121" y="137"/>
                    <a:pt x="129" y="132"/>
                  </a:cubicBezTo>
                  <a:cubicBezTo>
                    <a:pt x="135" y="127"/>
                    <a:pt x="140" y="120"/>
                    <a:pt x="13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75"/>
            <p:cNvSpPr/>
            <p:nvPr/>
          </p:nvSpPr>
          <p:spPr bwMode="auto">
            <a:xfrm flipH="1">
              <a:off x="4874093" y="2747189"/>
              <a:ext cx="467050" cy="327599"/>
            </a:xfrm>
            <a:custGeom>
              <a:avLst/>
              <a:gdLst>
                <a:gd name="T0" fmla="*/ 8 w 89"/>
                <a:gd name="T1" fmla="*/ 27 h 62"/>
                <a:gd name="T2" fmla="*/ 4 w 89"/>
                <a:gd name="T3" fmla="*/ 8 h 62"/>
                <a:gd name="T4" fmla="*/ 4 w 89"/>
                <a:gd name="T5" fmla="*/ 8 h 62"/>
                <a:gd name="T6" fmla="*/ 23 w 89"/>
                <a:gd name="T7" fmla="*/ 4 h 62"/>
                <a:gd name="T8" fmla="*/ 81 w 89"/>
                <a:gd name="T9" fmla="*/ 35 h 62"/>
                <a:gd name="T10" fmla="*/ 85 w 89"/>
                <a:gd name="T11" fmla="*/ 54 h 62"/>
                <a:gd name="T12" fmla="*/ 85 w 89"/>
                <a:gd name="T13" fmla="*/ 54 h 62"/>
                <a:gd name="T14" fmla="*/ 66 w 89"/>
                <a:gd name="T15" fmla="*/ 58 h 62"/>
                <a:gd name="T16" fmla="*/ 8 w 89"/>
                <a:gd name="T17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62">
                  <a:moveTo>
                    <a:pt x="8" y="27"/>
                  </a:moveTo>
                  <a:cubicBezTo>
                    <a:pt x="2" y="23"/>
                    <a:pt x="0" y="14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8" y="2"/>
                    <a:pt x="17" y="0"/>
                    <a:pt x="23" y="4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7" y="39"/>
                    <a:pt x="89" y="48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1" y="60"/>
                    <a:pt x="72" y="62"/>
                    <a:pt x="66" y="58"/>
                  </a:cubicBezTo>
                  <a:lnTo>
                    <a:pt x="8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76"/>
            <p:cNvSpPr/>
            <p:nvPr/>
          </p:nvSpPr>
          <p:spPr bwMode="auto">
            <a:xfrm flipH="1">
              <a:off x="3953275" y="2625446"/>
              <a:ext cx="752592" cy="332026"/>
            </a:xfrm>
            <a:custGeom>
              <a:avLst/>
              <a:gdLst>
                <a:gd name="T0" fmla="*/ 11 w 143"/>
                <a:gd name="T1" fmla="*/ 28 h 63"/>
                <a:gd name="T2" fmla="*/ 3 w 143"/>
                <a:gd name="T3" fmla="*/ 10 h 63"/>
                <a:gd name="T4" fmla="*/ 3 w 143"/>
                <a:gd name="T5" fmla="*/ 10 h 63"/>
                <a:gd name="T6" fmla="*/ 21 w 143"/>
                <a:gd name="T7" fmla="*/ 3 h 63"/>
                <a:gd name="T8" fmla="*/ 132 w 143"/>
                <a:gd name="T9" fmla="*/ 34 h 63"/>
                <a:gd name="T10" fmla="*/ 140 w 143"/>
                <a:gd name="T11" fmla="*/ 52 h 63"/>
                <a:gd name="T12" fmla="*/ 140 w 143"/>
                <a:gd name="T13" fmla="*/ 52 h 63"/>
                <a:gd name="T14" fmla="*/ 122 w 143"/>
                <a:gd name="T15" fmla="*/ 60 h 63"/>
                <a:gd name="T16" fmla="*/ 11 w 143"/>
                <a:gd name="T17" fmla="*/ 2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63">
                  <a:moveTo>
                    <a:pt x="11" y="28"/>
                  </a:moveTo>
                  <a:cubicBezTo>
                    <a:pt x="4" y="25"/>
                    <a:pt x="0" y="17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6" y="3"/>
                    <a:pt x="14" y="0"/>
                    <a:pt x="21" y="3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9" y="37"/>
                    <a:pt x="143" y="45"/>
                    <a:pt x="140" y="52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37" y="59"/>
                    <a:pt x="129" y="63"/>
                    <a:pt x="122" y="60"/>
                  </a:cubicBezTo>
                  <a:lnTo>
                    <a:pt x="11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77"/>
            <p:cNvSpPr/>
            <p:nvPr/>
          </p:nvSpPr>
          <p:spPr bwMode="auto">
            <a:xfrm flipH="1">
              <a:off x="4075017" y="3094709"/>
              <a:ext cx="531241" cy="628635"/>
            </a:xfrm>
            <a:custGeom>
              <a:avLst/>
              <a:gdLst>
                <a:gd name="T0" fmla="*/ 95 w 101"/>
                <a:gd name="T1" fmla="*/ 85 h 119"/>
                <a:gd name="T2" fmla="*/ 92 w 101"/>
                <a:gd name="T3" fmla="*/ 112 h 119"/>
                <a:gd name="T4" fmla="*/ 92 w 101"/>
                <a:gd name="T5" fmla="*/ 112 h 119"/>
                <a:gd name="T6" fmla="*/ 65 w 101"/>
                <a:gd name="T7" fmla="*/ 109 h 119"/>
                <a:gd name="T8" fmla="*/ 7 w 101"/>
                <a:gd name="T9" fmla="*/ 33 h 119"/>
                <a:gd name="T10" fmla="*/ 10 w 101"/>
                <a:gd name="T11" fmla="*/ 6 h 119"/>
                <a:gd name="T12" fmla="*/ 10 w 101"/>
                <a:gd name="T13" fmla="*/ 6 h 119"/>
                <a:gd name="T14" fmla="*/ 37 w 101"/>
                <a:gd name="T15" fmla="*/ 10 h 119"/>
                <a:gd name="T16" fmla="*/ 95 w 101"/>
                <a:gd name="T17" fmla="*/ 8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19">
                  <a:moveTo>
                    <a:pt x="95" y="85"/>
                  </a:moveTo>
                  <a:cubicBezTo>
                    <a:pt x="101" y="94"/>
                    <a:pt x="100" y="106"/>
                    <a:pt x="92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83" y="119"/>
                    <a:pt x="71" y="117"/>
                    <a:pt x="65" y="109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25"/>
                    <a:pt x="2" y="13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9" y="0"/>
                    <a:pt x="30" y="1"/>
                    <a:pt x="37" y="10"/>
                  </a:cubicBezTo>
                  <a:lnTo>
                    <a:pt x="95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78"/>
            <p:cNvSpPr/>
            <p:nvPr/>
          </p:nvSpPr>
          <p:spPr bwMode="auto">
            <a:xfrm flipH="1">
              <a:off x="3681013" y="3532983"/>
              <a:ext cx="599861" cy="236846"/>
            </a:xfrm>
            <a:custGeom>
              <a:avLst/>
              <a:gdLst>
                <a:gd name="T0" fmla="*/ 99 w 114"/>
                <a:gd name="T1" fmla="*/ 12 h 45"/>
                <a:gd name="T2" fmla="*/ 113 w 114"/>
                <a:gd name="T3" fmla="*/ 30 h 45"/>
                <a:gd name="T4" fmla="*/ 113 w 114"/>
                <a:gd name="T5" fmla="*/ 30 h 45"/>
                <a:gd name="T6" fmla="*/ 95 w 114"/>
                <a:gd name="T7" fmla="*/ 44 h 45"/>
                <a:gd name="T8" fmla="*/ 15 w 114"/>
                <a:gd name="T9" fmla="*/ 33 h 45"/>
                <a:gd name="T10" fmla="*/ 2 w 114"/>
                <a:gd name="T11" fmla="*/ 15 h 45"/>
                <a:gd name="T12" fmla="*/ 2 w 114"/>
                <a:gd name="T13" fmla="*/ 15 h 45"/>
                <a:gd name="T14" fmla="*/ 20 w 114"/>
                <a:gd name="T15" fmla="*/ 1 h 45"/>
                <a:gd name="T16" fmla="*/ 99 w 114"/>
                <a:gd name="T17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45">
                  <a:moveTo>
                    <a:pt x="99" y="12"/>
                  </a:moveTo>
                  <a:cubicBezTo>
                    <a:pt x="108" y="13"/>
                    <a:pt x="114" y="21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9"/>
                    <a:pt x="104" y="45"/>
                    <a:pt x="95" y="4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7" y="32"/>
                    <a:pt x="0" y="2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6"/>
                    <a:pt x="11" y="0"/>
                    <a:pt x="20" y="1"/>
                  </a:cubicBezTo>
                  <a:lnTo>
                    <a:pt x="9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79"/>
            <p:cNvSpPr>
              <a:spLocks noEditPoints="1"/>
            </p:cNvSpPr>
            <p:nvPr/>
          </p:nvSpPr>
          <p:spPr bwMode="auto">
            <a:xfrm flipH="1">
              <a:off x="3393257" y="2731694"/>
              <a:ext cx="712749" cy="752592"/>
            </a:xfrm>
            <a:custGeom>
              <a:avLst/>
              <a:gdLst>
                <a:gd name="T0" fmla="*/ 133 w 136"/>
                <a:gd name="T1" fmla="*/ 55 h 143"/>
                <a:gd name="T2" fmla="*/ 132 w 136"/>
                <a:gd name="T3" fmla="*/ 45 h 143"/>
                <a:gd name="T4" fmla="*/ 78 w 136"/>
                <a:gd name="T5" fmla="*/ 3 h 143"/>
                <a:gd name="T6" fmla="*/ 69 w 136"/>
                <a:gd name="T7" fmla="*/ 4 h 143"/>
                <a:gd name="T8" fmla="*/ 47 w 136"/>
                <a:gd name="T9" fmla="*/ 31 h 143"/>
                <a:gd name="T10" fmla="*/ 37 w 136"/>
                <a:gd name="T11" fmla="*/ 23 h 143"/>
                <a:gd name="T12" fmla="*/ 15 w 136"/>
                <a:gd name="T13" fmla="*/ 26 h 143"/>
                <a:gd name="T14" fmla="*/ 11 w 136"/>
                <a:gd name="T15" fmla="*/ 31 h 143"/>
                <a:gd name="T16" fmla="*/ 13 w 136"/>
                <a:gd name="T17" fmla="*/ 53 h 143"/>
                <a:gd name="T18" fmla="*/ 24 w 136"/>
                <a:gd name="T19" fmla="*/ 61 h 143"/>
                <a:gd name="T20" fmla="*/ 2 w 136"/>
                <a:gd name="T21" fmla="*/ 89 h 143"/>
                <a:gd name="T22" fmla="*/ 3 w 136"/>
                <a:gd name="T23" fmla="*/ 98 h 143"/>
                <a:gd name="T24" fmla="*/ 58 w 136"/>
                <a:gd name="T25" fmla="*/ 140 h 143"/>
                <a:gd name="T26" fmla="*/ 67 w 136"/>
                <a:gd name="T27" fmla="*/ 139 h 143"/>
                <a:gd name="T28" fmla="*/ 133 w 136"/>
                <a:gd name="T29" fmla="*/ 55 h 143"/>
                <a:gd name="T30" fmla="*/ 19 w 136"/>
                <a:gd name="T31" fmla="*/ 46 h 143"/>
                <a:gd name="T32" fmla="*/ 18 w 136"/>
                <a:gd name="T33" fmla="*/ 36 h 143"/>
                <a:gd name="T34" fmla="*/ 22 w 136"/>
                <a:gd name="T35" fmla="*/ 32 h 143"/>
                <a:gd name="T36" fmla="*/ 32 w 136"/>
                <a:gd name="T37" fmla="*/ 31 h 143"/>
                <a:gd name="T38" fmla="*/ 41 w 136"/>
                <a:gd name="T39" fmla="*/ 39 h 143"/>
                <a:gd name="T40" fmla="*/ 29 w 136"/>
                <a:gd name="T41" fmla="*/ 54 h 143"/>
                <a:gd name="T42" fmla="*/ 19 w 136"/>
                <a:gd name="T43" fmla="*/ 4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143">
                  <a:moveTo>
                    <a:pt x="133" y="55"/>
                  </a:moveTo>
                  <a:cubicBezTo>
                    <a:pt x="136" y="52"/>
                    <a:pt x="135" y="48"/>
                    <a:pt x="132" y="4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5" y="0"/>
                    <a:pt x="71" y="1"/>
                    <a:pt x="69" y="4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0" y="18"/>
                    <a:pt x="20" y="19"/>
                    <a:pt x="15" y="26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5" y="38"/>
                    <a:pt x="7" y="48"/>
                    <a:pt x="13" y="53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0" y="91"/>
                    <a:pt x="1" y="96"/>
                    <a:pt x="3" y="98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60" y="143"/>
                    <a:pt x="65" y="142"/>
                    <a:pt x="67" y="139"/>
                  </a:cubicBezTo>
                  <a:lnTo>
                    <a:pt x="133" y="55"/>
                  </a:lnTo>
                  <a:close/>
                  <a:moveTo>
                    <a:pt x="19" y="46"/>
                  </a:moveTo>
                  <a:cubicBezTo>
                    <a:pt x="16" y="44"/>
                    <a:pt x="16" y="39"/>
                    <a:pt x="18" y="3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4" y="29"/>
                    <a:pt x="29" y="28"/>
                    <a:pt x="32" y="3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29" y="54"/>
                    <a:pt x="29" y="54"/>
                    <a:pt x="29" y="54"/>
                  </a:cubicBezTo>
                  <a:lnTo>
                    <a:pt x="1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80"/>
            <p:cNvSpPr/>
            <p:nvPr/>
          </p:nvSpPr>
          <p:spPr bwMode="auto">
            <a:xfrm flipH="1">
              <a:off x="2552125" y="2751616"/>
              <a:ext cx="309891" cy="194788"/>
            </a:xfrm>
            <a:custGeom>
              <a:avLst/>
              <a:gdLst>
                <a:gd name="T0" fmla="*/ 38 w 59"/>
                <a:gd name="T1" fmla="*/ 2 h 37"/>
                <a:gd name="T2" fmla="*/ 36 w 59"/>
                <a:gd name="T3" fmla="*/ 3 h 37"/>
                <a:gd name="T4" fmla="*/ 27 w 59"/>
                <a:gd name="T5" fmla="*/ 6 h 37"/>
                <a:gd name="T6" fmla="*/ 15 w 59"/>
                <a:gd name="T7" fmla="*/ 5 h 37"/>
                <a:gd name="T8" fmla="*/ 9 w 59"/>
                <a:gd name="T9" fmla="*/ 0 h 37"/>
                <a:gd name="T10" fmla="*/ 0 w 59"/>
                <a:gd name="T11" fmla="*/ 2 h 37"/>
                <a:gd name="T12" fmla="*/ 0 w 59"/>
                <a:gd name="T13" fmla="*/ 7 h 37"/>
                <a:gd name="T14" fmla="*/ 32 w 59"/>
                <a:gd name="T15" fmla="*/ 35 h 37"/>
                <a:gd name="T16" fmla="*/ 54 w 59"/>
                <a:gd name="T17" fmla="*/ 33 h 37"/>
                <a:gd name="T18" fmla="*/ 59 w 59"/>
                <a:gd name="T19" fmla="*/ 32 h 37"/>
                <a:gd name="T20" fmla="*/ 38 w 59"/>
                <a:gd name="T2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37">
                  <a:moveTo>
                    <a:pt x="38" y="2"/>
                  </a:moveTo>
                  <a:cubicBezTo>
                    <a:pt x="37" y="3"/>
                    <a:pt x="36" y="3"/>
                    <a:pt x="36" y="3"/>
                  </a:cubicBezTo>
                  <a:cubicBezTo>
                    <a:pt x="33" y="4"/>
                    <a:pt x="30" y="5"/>
                    <a:pt x="27" y="6"/>
                  </a:cubicBezTo>
                  <a:cubicBezTo>
                    <a:pt x="23" y="6"/>
                    <a:pt x="18" y="6"/>
                    <a:pt x="15" y="5"/>
                  </a:cubicBezTo>
                  <a:cubicBezTo>
                    <a:pt x="12" y="4"/>
                    <a:pt x="10" y="2"/>
                    <a:pt x="9" y="0"/>
                  </a:cubicBezTo>
                  <a:cubicBezTo>
                    <a:pt x="6" y="1"/>
                    <a:pt x="3" y="2"/>
                    <a:pt x="0" y="2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3" y="21"/>
                    <a:pt x="19" y="33"/>
                    <a:pt x="32" y="35"/>
                  </a:cubicBezTo>
                  <a:cubicBezTo>
                    <a:pt x="39" y="37"/>
                    <a:pt x="47" y="36"/>
                    <a:pt x="54" y="33"/>
                  </a:cubicBezTo>
                  <a:cubicBezTo>
                    <a:pt x="56" y="33"/>
                    <a:pt x="57" y="32"/>
                    <a:pt x="59" y="32"/>
                  </a:cubicBezTo>
                  <a:cubicBezTo>
                    <a:pt x="51" y="23"/>
                    <a:pt x="44" y="12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81"/>
            <p:cNvSpPr/>
            <p:nvPr/>
          </p:nvSpPr>
          <p:spPr bwMode="auto">
            <a:xfrm flipH="1">
              <a:off x="4048455" y="2472715"/>
              <a:ext cx="626423" cy="190361"/>
            </a:xfrm>
            <a:custGeom>
              <a:avLst/>
              <a:gdLst>
                <a:gd name="T0" fmla="*/ 63 w 119"/>
                <a:gd name="T1" fmla="*/ 17 h 36"/>
                <a:gd name="T2" fmla="*/ 6 w 119"/>
                <a:gd name="T3" fmla="*/ 28 h 36"/>
                <a:gd name="T4" fmla="*/ 0 w 119"/>
                <a:gd name="T5" fmla="*/ 26 h 36"/>
                <a:gd name="T6" fmla="*/ 91 w 119"/>
                <a:gd name="T7" fmla="*/ 6 h 36"/>
                <a:gd name="T8" fmla="*/ 116 w 119"/>
                <a:gd name="T9" fmla="*/ 11 h 36"/>
                <a:gd name="T10" fmla="*/ 119 w 119"/>
                <a:gd name="T11" fmla="*/ 30 h 36"/>
                <a:gd name="T12" fmla="*/ 103 w 119"/>
                <a:gd name="T13" fmla="*/ 36 h 36"/>
                <a:gd name="T14" fmla="*/ 63 w 119"/>
                <a:gd name="T15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36">
                  <a:moveTo>
                    <a:pt x="63" y="17"/>
                  </a:moveTo>
                  <a:cubicBezTo>
                    <a:pt x="47" y="15"/>
                    <a:pt x="20" y="18"/>
                    <a:pt x="6" y="28"/>
                  </a:cubicBezTo>
                  <a:cubicBezTo>
                    <a:pt x="4" y="27"/>
                    <a:pt x="2" y="27"/>
                    <a:pt x="0" y="26"/>
                  </a:cubicBezTo>
                  <a:cubicBezTo>
                    <a:pt x="26" y="8"/>
                    <a:pt x="60" y="0"/>
                    <a:pt x="91" y="6"/>
                  </a:cubicBezTo>
                  <a:cubicBezTo>
                    <a:pt x="98" y="7"/>
                    <a:pt x="115" y="10"/>
                    <a:pt x="116" y="11"/>
                  </a:cubicBezTo>
                  <a:cubicBezTo>
                    <a:pt x="116" y="12"/>
                    <a:pt x="118" y="25"/>
                    <a:pt x="119" y="30"/>
                  </a:cubicBezTo>
                  <a:cubicBezTo>
                    <a:pt x="114" y="32"/>
                    <a:pt x="108" y="33"/>
                    <a:pt x="103" y="36"/>
                  </a:cubicBezTo>
                  <a:cubicBezTo>
                    <a:pt x="95" y="24"/>
                    <a:pt x="76" y="19"/>
                    <a:pt x="6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5" name="Rounded Rectangle 30">
            <a:extLst>
              <a:ext uri="{FF2B5EF4-FFF2-40B4-BE49-F238E27FC236}">
                <a16:creationId xmlns:a16="http://schemas.microsoft.com/office/drawing/2014/main" id="{5E643641-10DC-4C4A-8588-AFE77D8EEDB5}"/>
              </a:ext>
            </a:extLst>
          </p:cNvPr>
          <p:cNvSpPr/>
          <p:nvPr/>
        </p:nvSpPr>
        <p:spPr>
          <a:xfrm>
            <a:off x="493212" y="2935477"/>
            <a:ext cx="10885987" cy="1783908"/>
          </a:xfrm>
          <a:prstGeom prst="roundRect">
            <a:avLst>
              <a:gd name="adj" fmla="val 5228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zh-MO" sz="3600" dirty="0">
                <a:solidFill>
                  <a:srgbClr val="0000FF"/>
                </a:solidFill>
              </a:rPr>
              <a:t>請同學根據上節課佈置的誠信隨筆功課，上台分享個人對誠信的看法。</a:t>
            </a:r>
            <a:endParaRPr kumimoji="0" lang="zh-TW" altLang="zh-MO" sz="36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27" name="圆角矩形 14">
            <a:extLst>
              <a:ext uri="{FF2B5EF4-FFF2-40B4-BE49-F238E27FC236}">
                <a16:creationId xmlns:a16="http://schemas.microsoft.com/office/drawing/2014/main" id="{35C95575-DC24-41D3-A1F4-A98B17615833}"/>
              </a:ext>
            </a:extLst>
          </p:cNvPr>
          <p:cNvSpPr/>
          <p:nvPr/>
        </p:nvSpPr>
        <p:spPr>
          <a:xfrm>
            <a:off x="5076405" y="1015939"/>
            <a:ext cx="2646878" cy="677945"/>
          </a:xfrm>
          <a:prstGeom prst="roundRect">
            <a:avLst>
              <a:gd name="adj" fmla="val 50000"/>
            </a:avLst>
          </a:prstGeom>
          <a:solidFill>
            <a:srgbClr val="FF5855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90000">
                    <a:srgbClr val="C00000"/>
                  </a:gs>
                  <a:gs pos="30000">
                    <a:srgbClr val="FF3300"/>
                  </a:gs>
                </a:gsLst>
                <a:lin ang="5400000" scaled="1"/>
              </a:gra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文本框 14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>
            <a:extLst>
              <a:ext uri="{FF2B5EF4-FFF2-40B4-BE49-F238E27FC236}">
                <a16:creationId xmlns:a16="http://schemas.microsoft.com/office/drawing/2014/main" id="{4342C938-934C-4B0D-A67C-22E33708D934}"/>
              </a:ext>
            </a:extLst>
          </p:cNvPr>
          <p:cNvSpPr txBox="1"/>
          <p:nvPr/>
        </p:nvSpPr>
        <p:spPr>
          <a:xfrm>
            <a:off x="5076405" y="939414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延伸活動</a:t>
            </a:r>
          </a:p>
        </p:txBody>
      </p:sp>
    </p:spTree>
    <p:extLst>
      <p:ext uri="{BB962C8B-B14F-4D97-AF65-F5344CB8AC3E}">
        <p14:creationId xmlns:p14="http://schemas.microsoft.com/office/powerpoint/2010/main" val="272465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3469" y="1518198"/>
            <a:ext cx="2864612" cy="24666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977520" y="3984868"/>
            <a:ext cx="223651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謝謝觀賞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611864" y="718037"/>
            <a:ext cx="9212778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思考：</a:t>
            </a:r>
            <a:r>
              <a:rPr lang="zh-TW" altLang="zh-MO" sz="3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如果你是乘船者，你會如何選擇？為甚麼？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042" y="551392"/>
            <a:ext cx="807673" cy="918063"/>
          </a:xfrm>
          <a:prstGeom prst="rect">
            <a:avLst/>
          </a:prstGeom>
        </p:spPr>
      </p:pic>
      <p:sp>
        <p:nvSpPr>
          <p:cNvPr id="58" name="Freeform 8"/>
          <p:cNvSpPr/>
          <p:nvPr/>
        </p:nvSpPr>
        <p:spPr bwMode="gray">
          <a:xfrm rot="1448142">
            <a:off x="5589959" y="4730662"/>
            <a:ext cx="888405" cy="868255"/>
          </a:xfrm>
          <a:custGeom>
            <a:avLst/>
            <a:gdLst>
              <a:gd name="T0" fmla="*/ 0 w 463"/>
              <a:gd name="T1" fmla="*/ 2147483647 h 451"/>
              <a:gd name="T2" fmla="*/ 2147483647 w 463"/>
              <a:gd name="T3" fmla="*/ 2147483647 h 451"/>
              <a:gd name="T4" fmla="*/ 2147483647 w 463"/>
              <a:gd name="T5" fmla="*/ 2147483647 h 451"/>
              <a:gd name="T6" fmla="*/ 2147483647 w 463"/>
              <a:gd name="T7" fmla="*/ 0 h 451"/>
              <a:gd name="T8" fmla="*/ 0 w 463"/>
              <a:gd name="T9" fmla="*/ 2147483647 h 4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3"/>
              <a:gd name="T16" fmla="*/ 0 h 451"/>
              <a:gd name="T17" fmla="*/ 463 w 463"/>
              <a:gd name="T18" fmla="*/ 451 h 4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3" h="451">
                <a:moveTo>
                  <a:pt x="0" y="123"/>
                </a:moveTo>
                <a:lnTo>
                  <a:pt x="121" y="451"/>
                </a:lnTo>
                <a:lnTo>
                  <a:pt x="463" y="338"/>
                </a:lnTo>
                <a:lnTo>
                  <a:pt x="340" y="0"/>
                </a:lnTo>
                <a:lnTo>
                  <a:pt x="0" y="123"/>
                </a:lnTo>
                <a:close/>
              </a:path>
            </a:pathLst>
          </a:custGeom>
          <a:solidFill>
            <a:srgbClr val="6077B6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Freeform 3"/>
          <p:cNvSpPr/>
          <p:nvPr/>
        </p:nvSpPr>
        <p:spPr bwMode="gray">
          <a:xfrm rot="1448142">
            <a:off x="4901217" y="1653302"/>
            <a:ext cx="2634073" cy="2899679"/>
          </a:xfrm>
          <a:custGeom>
            <a:avLst/>
            <a:gdLst>
              <a:gd name="T0" fmla="*/ 2147483647 w 580"/>
              <a:gd name="T1" fmla="*/ 2147483647 h 638"/>
              <a:gd name="T2" fmla="*/ 2147483647 w 580"/>
              <a:gd name="T3" fmla="*/ 2147483647 h 638"/>
              <a:gd name="T4" fmla="*/ 2147483647 w 580"/>
              <a:gd name="T5" fmla="*/ 2147483647 h 638"/>
              <a:gd name="T6" fmla="*/ 2147483647 w 580"/>
              <a:gd name="T7" fmla="*/ 2147483647 h 638"/>
              <a:gd name="T8" fmla="*/ 2147483647 w 580"/>
              <a:gd name="T9" fmla="*/ 2147483647 h 638"/>
              <a:gd name="T10" fmla="*/ 2147483647 w 580"/>
              <a:gd name="T11" fmla="*/ 2147483647 h 638"/>
              <a:gd name="T12" fmla="*/ 2147483647 w 580"/>
              <a:gd name="T13" fmla="*/ 2147483647 h 638"/>
              <a:gd name="T14" fmla="*/ 2147483647 w 580"/>
              <a:gd name="T15" fmla="*/ 2147483647 h 638"/>
              <a:gd name="T16" fmla="*/ 2147483647 w 580"/>
              <a:gd name="T17" fmla="*/ 2147483647 h 638"/>
              <a:gd name="T18" fmla="*/ 2147483647 w 580"/>
              <a:gd name="T19" fmla="*/ 2147483647 h 638"/>
              <a:gd name="T20" fmla="*/ 2147483647 w 580"/>
              <a:gd name="T21" fmla="*/ 2147483647 h 6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0"/>
              <a:gd name="T34" fmla="*/ 0 h 638"/>
              <a:gd name="T35" fmla="*/ 580 w 580"/>
              <a:gd name="T36" fmla="*/ 638 h 6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0" h="638">
                <a:moveTo>
                  <a:pt x="35" y="421"/>
                </a:moveTo>
                <a:cubicBezTo>
                  <a:pt x="175" y="365"/>
                  <a:pt x="175" y="365"/>
                  <a:pt x="175" y="365"/>
                </a:cubicBezTo>
                <a:cubicBezTo>
                  <a:pt x="175" y="365"/>
                  <a:pt x="128" y="237"/>
                  <a:pt x="252" y="214"/>
                </a:cubicBezTo>
                <a:cubicBezTo>
                  <a:pt x="376" y="192"/>
                  <a:pt x="386" y="297"/>
                  <a:pt x="378" y="344"/>
                </a:cubicBezTo>
                <a:cubicBezTo>
                  <a:pt x="370" y="390"/>
                  <a:pt x="242" y="488"/>
                  <a:pt x="320" y="638"/>
                </a:cubicBezTo>
                <a:cubicBezTo>
                  <a:pt x="451" y="590"/>
                  <a:pt x="451" y="590"/>
                  <a:pt x="451" y="590"/>
                </a:cubicBezTo>
                <a:cubicBezTo>
                  <a:pt x="451" y="590"/>
                  <a:pt x="411" y="521"/>
                  <a:pt x="476" y="442"/>
                </a:cubicBezTo>
                <a:cubicBezTo>
                  <a:pt x="542" y="364"/>
                  <a:pt x="580" y="224"/>
                  <a:pt x="463" y="126"/>
                </a:cubicBezTo>
                <a:cubicBezTo>
                  <a:pt x="463" y="126"/>
                  <a:pt x="320" y="0"/>
                  <a:pt x="107" y="144"/>
                </a:cubicBezTo>
                <a:cubicBezTo>
                  <a:pt x="107" y="144"/>
                  <a:pt x="72" y="161"/>
                  <a:pt x="43" y="212"/>
                </a:cubicBezTo>
                <a:cubicBezTo>
                  <a:pt x="14" y="262"/>
                  <a:pt x="0" y="341"/>
                  <a:pt x="35" y="421"/>
                </a:cubicBezTo>
                <a:close/>
              </a:path>
            </a:pathLst>
          </a:custGeom>
          <a:solidFill>
            <a:srgbClr val="6077B6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2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513" y="228442"/>
            <a:ext cx="581785" cy="95345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119132" y="1155819"/>
            <a:ext cx="2899693" cy="1730961"/>
            <a:chOff x="2441450" y="2271285"/>
            <a:chExt cx="2899693" cy="1730961"/>
          </a:xfrm>
          <a:solidFill>
            <a:schemeClr val="bg1">
              <a:lumMod val="85000"/>
            </a:schemeClr>
          </a:solidFill>
        </p:grpSpPr>
        <p:sp>
          <p:nvSpPr>
            <p:cNvPr id="14" name="Freeform 71"/>
            <p:cNvSpPr/>
            <p:nvPr/>
          </p:nvSpPr>
          <p:spPr bwMode="auto">
            <a:xfrm flipH="1">
              <a:off x="2946129" y="2731694"/>
              <a:ext cx="436061" cy="332026"/>
            </a:xfrm>
            <a:custGeom>
              <a:avLst/>
              <a:gdLst>
                <a:gd name="T0" fmla="*/ 79 w 83"/>
                <a:gd name="T1" fmla="*/ 25 h 63"/>
                <a:gd name="T2" fmla="*/ 59 w 83"/>
                <a:gd name="T3" fmla="*/ 14 h 63"/>
                <a:gd name="T4" fmla="*/ 3 w 83"/>
                <a:gd name="T5" fmla="*/ 28 h 63"/>
                <a:gd name="T6" fmla="*/ 0 w 83"/>
                <a:gd name="T7" fmla="*/ 31 h 63"/>
                <a:gd name="T8" fmla="*/ 1 w 83"/>
                <a:gd name="T9" fmla="*/ 33 h 63"/>
                <a:gd name="T10" fmla="*/ 37 w 83"/>
                <a:gd name="T11" fmla="*/ 57 h 63"/>
                <a:gd name="T12" fmla="*/ 54 w 83"/>
                <a:gd name="T13" fmla="*/ 44 h 63"/>
                <a:gd name="T14" fmla="*/ 83 w 83"/>
                <a:gd name="T15" fmla="*/ 28 h 63"/>
                <a:gd name="T16" fmla="*/ 79 w 83"/>
                <a:gd name="T17" fmla="*/ 2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63">
                  <a:moveTo>
                    <a:pt x="79" y="25"/>
                  </a:moveTo>
                  <a:cubicBezTo>
                    <a:pt x="74" y="21"/>
                    <a:pt x="65" y="17"/>
                    <a:pt x="59" y="14"/>
                  </a:cubicBezTo>
                  <a:cubicBezTo>
                    <a:pt x="35" y="0"/>
                    <a:pt x="23" y="14"/>
                    <a:pt x="3" y="28"/>
                  </a:cubicBezTo>
                  <a:cubicBezTo>
                    <a:pt x="1" y="29"/>
                    <a:pt x="1" y="30"/>
                    <a:pt x="0" y="31"/>
                  </a:cubicBezTo>
                  <a:cubicBezTo>
                    <a:pt x="0" y="32"/>
                    <a:pt x="1" y="32"/>
                    <a:pt x="1" y="33"/>
                  </a:cubicBezTo>
                  <a:cubicBezTo>
                    <a:pt x="1" y="33"/>
                    <a:pt x="37" y="57"/>
                    <a:pt x="37" y="57"/>
                  </a:cubicBezTo>
                  <a:cubicBezTo>
                    <a:pt x="45" y="63"/>
                    <a:pt x="51" y="47"/>
                    <a:pt x="54" y="44"/>
                  </a:cubicBezTo>
                  <a:cubicBezTo>
                    <a:pt x="61" y="36"/>
                    <a:pt x="71" y="28"/>
                    <a:pt x="83" y="28"/>
                  </a:cubicBezTo>
                  <a:cubicBezTo>
                    <a:pt x="82" y="27"/>
                    <a:pt x="81" y="26"/>
                    <a:pt x="7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72"/>
            <p:cNvSpPr/>
            <p:nvPr/>
          </p:nvSpPr>
          <p:spPr bwMode="auto">
            <a:xfrm flipH="1">
              <a:off x="2441450" y="3006169"/>
              <a:ext cx="298824" cy="247913"/>
            </a:xfrm>
            <a:custGeom>
              <a:avLst/>
              <a:gdLst>
                <a:gd name="T0" fmla="*/ 48 w 57"/>
                <a:gd name="T1" fmla="*/ 46 h 47"/>
                <a:gd name="T2" fmla="*/ 53 w 57"/>
                <a:gd name="T3" fmla="*/ 47 h 47"/>
                <a:gd name="T4" fmla="*/ 54 w 57"/>
                <a:gd name="T5" fmla="*/ 42 h 47"/>
                <a:gd name="T6" fmla="*/ 55 w 57"/>
                <a:gd name="T7" fmla="*/ 36 h 47"/>
                <a:gd name="T8" fmla="*/ 57 w 57"/>
                <a:gd name="T9" fmla="*/ 19 h 47"/>
                <a:gd name="T10" fmla="*/ 57 w 57"/>
                <a:gd name="T11" fmla="*/ 18 h 47"/>
                <a:gd name="T12" fmla="*/ 46 w 57"/>
                <a:gd name="T13" fmla="*/ 15 h 47"/>
                <a:gd name="T14" fmla="*/ 16 w 57"/>
                <a:gd name="T15" fmla="*/ 1 h 47"/>
                <a:gd name="T16" fmla="*/ 13 w 57"/>
                <a:gd name="T17" fmla="*/ 1 h 47"/>
                <a:gd name="T18" fmla="*/ 11 w 57"/>
                <a:gd name="T19" fmla="*/ 2 h 47"/>
                <a:gd name="T20" fmla="*/ 0 w 57"/>
                <a:gd name="T21" fmla="*/ 25 h 47"/>
                <a:gd name="T22" fmla="*/ 0 w 57"/>
                <a:gd name="T23" fmla="*/ 27 h 47"/>
                <a:gd name="T24" fmla="*/ 2 w 57"/>
                <a:gd name="T25" fmla="*/ 29 h 47"/>
                <a:gd name="T26" fmla="*/ 28 w 57"/>
                <a:gd name="T27" fmla="*/ 41 h 47"/>
                <a:gd name="T28" fmla="*/ 48 w 57"/>
                <a:gd name="T29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47">
                  <a:moveTo>
                    <a:pt x="48" y="46"/>
                  </a:moveTo>
                  <a:cubicBezTo>
                    <a:pt x="49" y="46"/>
                    <a:pt x="51" y="47"/>
                    <a:pt x="53" y="47"/>
                  </a:cubicBezTo>
                  <a:cubicBezTo>
                    <a:pt x="53" y="47"/>
                    <a:pt x="54" y="43"/>
                    <a:pt x="54" y="42"/>
                  </a:cubicBezTo>
                  <a:cubicBezTo>
                    <a:pt x="54" y="40"/>
                    <a:pt x="54" y="38"/>
                    <a:pt x="55" y="36"/>
                  </a:cubicBezTo>
                  <a:cubicBezTo>
                    <a:pt x="55" y="31"/>
                    <a:pt x="57" y="25"/>
                    <a:pt x="57" y="19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4" y="16"/>
                    <a:pt x="49" y="17"/>
                    <a:pt x="46" y="15"/>
                  </a:cubicBezTo>
                  <a:cubicBezTo>
                    <a:pt x="35" y="11"/>
                    <a:pt x="26" y="6"/>
                    <a:pt x="16" y="1"/>
                  </a:cubicBezTo>
                  <a:cubicBezTo>
                    <a:pt x="15" y="1"/>
                    <a:pt x="14" y="0"/>
                    <a:pt x="13" y="1"/>
                  </a:cubicBezTo>
                  <a:cubicBezTo>
                    <a:pt x="12" y="1"/>
                    <a:pt x="11" y="1"/>
                    <a:pt x="11" y="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0" y="27"/>
                  </a:cubicBezTo>
                  <a:cubicBezTo>
                    <a:pt x="1" y="28"/>
                    <a:pt x="1" y="28"/>
                    <a:pt x="2" y="29"/>
                  </a:cubicBezTo>
                  <a:cubicBezTo>
                    <a:pt x="11" y="33"/>
                    <a:pt x="19" y="38"/>
                    <a:pt x="28" y="41"/>
                  </a:cubicBezTo>
                  <a:cubicBezTo>
                    <a:pt x="34" y="44"/>
                    <a:pt x="41" y="45"/>
                    <a:pt x="4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Oval 73"/>
            <p:cNvSpPr>
              <a:spLocks noChangeArrowheads="1"/>
            </p:cNvSpPr>
            <p:nvPr/>
          </p:nvSpPr>
          <p:spPr bwMode="auto">
            <a:xfrm flipH="1">
              <a:off x="4648314" y="2271285"/>
              <a:ext cx="405072" cy="4072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74"/>
            <p:cNvSpPr/>
            <p:nvPr/>
          </p:nvSpPr>
          <p:spPr bwMode="auto">
            <a:xfrm flipH="1">
              <a:off x="4353918" y="2621019"/>
              <a:ext cx="734884" cy="1381227"/>
            </a:xfrm>
            <a:custGeom>
              <a:avLst/>
              <a:gdLst>
                <a:gd name="T0" fmla="*/ 138 w 140"/>
                <a:gd name="T1" fmla="*/ 112 h 262"/>
                <a:gd name="T2" fmla="*/ 113 w 140"/>
                <a:gd name="T3" fmla="*/ 16 h 262"/>
                <a:gd name="T4" fmla="*/ 78 w 140"/>
                <a:gd name="T5" fmla="*/ 3 h 262"/>
                <a:gd name="T6" fmla="*/ 61 w 140"/>
                <a:gd name="T7" fmla="*/ 15 h 262"/>
                <a:gd name="T8" fmla="*/ 16 w 140"/>
                <a:gd name="T9" fmla="*/ 59 h 262"/>
                <a:gd name="T10" fmla="*/ 16 w 140"/>
                <a:gd name="T11" fmla="*/ 79 h 262"/>
                <a:gd name="T12" fmla="*/ 26 w 140"/>
                <a:gd name="T13" fmla="*/ 84 h 262"/>
                <a:gd name="T14" fmla="*/ 36 w 140"/>
                <a:gd name="T15" fmla="*/ 80 h 262"/>
                <a:gd name="T16" fmla="*/ 68 w 140"/>
                <a:gd name="T17" fmla="*/ 50 h 262"/>
                <a:gd name="T18" fmla="*/ 83 w 140"/>
                <a:gd name="T19" fmla="*/ 107 h 262"/>
                <a:gd name="T20" fmla="*/ 12 w 140"/>
                <a:gd name="T21" fmla="*/ 141 h 262"/>
                <a:gd name="T22" fmla="*/ 3 w 140"/>
                <a:gd name="T23" fmla="*/ 163 h 262"/>
                <a:gd name="T24" fmla="*/ 3 w 140"/>
                <a:gd name="T25" fmla="*/ 164 h 262"/>
                <a:gd name="T26" fmla="*/ 25 w 140"/>
                <a:gd name="T27" fmla="*/ 250 h 262"/>
                <a:gd name="T28" fmla="*/ 36 w 140"/>
                <a:gd name="T29" fmla="*/ 260 h 262"/>
                <a:gd name="T30" fmla="*/ 58 w 140"/>
                <a:gd name="T31" fmla="*/ 244 h 262"/>
                <a:gd name="T32" fmla="*/ 53 w 140"/>
                <a:gd name="T33" fmla="*/ 216 h 262"/>
                <a:gd name="T34" fmla="*/ 41 w 140"/>
                <a:gd name="T35" fmla="*/ 167 h 262"/>
                <a:gd name="T36" fmla="*/ 92 w 140"/>
                <a:gd name="T37" fmla="*/ 148 h 262"/>
                <a:gd name="T38" fmla="*/ 129 w 140"/>
                <a:gd name="T39" fmla="*/ 132 h 262"/>
                <a:gd name="T40" fmla="*/ 138 w 140"/>
                <a:gd name="T41" fmla="*/ 11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262">
                  <a:moveTo>
                    <a:pt x="138" y="112"/>
                  </a:moveTo>
                  <a:cubicBezTo>
                    <a:pt x="113" y="16"/>
                    <a:pt x="113" y="16"/>
                    <a:pt x="113" y="16"/>
                  </a:cubicBezTo>
                  <a:cubicBezTo>
                    <a:pt x="110" y="5"/>
                    <a:pt x="90" y="0"/>
                    <a:pt x="78" y="3"/>
                  </a:cubicBezTo>
                  <a:cubicBezTo>
                    <a:pt x="72" y="5"/>
                    <a:pt x="67" y="9"/>
                    <a:pt x="61" y="15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0" y="65"/>
                    <a:pt x="10" y="74"/>
                    <a:pt x="16" y="79"/>
                  </a:cubicBezTo>
                  <a:cubicBezTo>
                    <a:pt x="18" y="82"/>
                    <a:pt x="22" y="84"/>
                    <a:pt x="26" y="84"/>
                  </a:cubicBezTo>
                  <a:cubicBezTo>
                    <a:pt x="30" y="84"/>
                    <a:pt x="33" y="83"/>
                    <a:pt x="36" y="8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4" y="145"/>
                    <a:pt x="0" y="155"/>
                    <a:pt x="3" y="163"/>
                  </a:cubicBezTo>
                  <a:cubicBezTo>
                    <a:pt x="3" y="163"/>
                    <a:pt x="3" y="164"/>
                    <a:pt x="3" y="164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6" y="254"/>
                    <a:pt x="30" y="259"/>
                    <a:pt x="36" y="260"/>
                  </a:cubicBezTo>
                  <a:cubicBezTo>
                    <a:pt x="48" y="262"/>
                    <a:pt x="55" y="259"/>
                    <a:pt x="58" y="244"/>
                  </a:cubicBezTo>
                  <a:cubicBezTo>
                    <a:pt x="59" y="235"/>
                    <a:pt x="53" y="216"/>
                    <a:pt x="53" y="216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41" y="167"/>
                    <a:pt x="83" y="151"/>
                    <a:pt x="92" y="148"/>
                  </a:cubicBezTo>
                  <a:cubicBezTo>
                    <a:pt x="100" y="145"/>
                    <a:pt x="121" y="137"/>
                    <a:pt x="129" y="132"/>
                  </a:cubicBezTo>
                  <a:cubicBezTo>
                    <a:pt x="135" y="127"/>
                    <a:pt x="140" y="120"/>
                    <a:pt x="13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75"/>
            <p:cNvSpPr/>
            <p:nvPr/>
          </p:nvSpPr>
          <p:spPr bwMode="auto">
            <a:xfrm flipH="1">
              <a:off x="4874093" y="2747189"/>
              <a:ext cx="467050" cy="327599"/>
            </a:xfrm>
            <a:custGeom>
              <a:avLst/>
              <a:gdLst>
                <a:gd name="T0" fmla="*/ 8 w 89"/>
                <a:gd name="T1" fmla="*/ 27 h 62"/>
                <a:gd name="T2" fmla="*/ 4 w 89"/>
                <a:gd name="T3" fmla="*/ 8 h 62"/>
                <a:gd name="T4" fmla="*/ 4 w 89"/>
                <a:gd name="T5" fmla="*/ 8 h 62"/>
                <a:gd name="T6" fmla="*/ 23 w 89"/>
                <a:gd name="T7" fmla="*/ 4 h 62"/>
                <a:gd name="T8" fmla="*/ 81 w 89"/>
                <a:gd name="T9" fmla="*/ 35 h 62"/>
                <a:gd name="T10" fmla="*/ 85 w 89"/>
                <a:gd name="T11" fmla="*/ 54 h 62"/>
                <a:gd name="T12" fmla="*/ 85 w 89"/>
                <a:gd name="T13" fmla="*/ 54 h 62"/>
                <a:gd name="T14" fmla="*/ 66 w 89"/>
                <a:gd name="T15" fmla="*/ 58 h 62"/>
                <a:gd name="T16" fmla="*/ 8 w 89"/>
                <a:gd name="T17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62">
                  <a:moveTo>
                    <a:pt x="8" y="27"/>
                  </a:moveTo>
                  <a:cubicBezTo>
                    <a:pt x="2" y="23"/>
                    <a:pt x="0" y="14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8" y="2"/>
                    <a:pt x="17" y="0"/>
                    <a:pt x="23" y="4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7" y="39"/>
                    <a:pt x="89" y="48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1" y="60"/>
                    <a:pt x="72" y="62"/>
                    <a:pt x="66" y="58"/>
                  </a:cubicBezTo>
                  <a:lnTo>
                    <a:pt x="8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76"/>
            <p:cNvSpPr/>
            <p:nvPr/>
          </p:nvSpPr>
          <p:spPr bwMode="auto">
            <a:xfrm flipH="1">
              <a:off x="3953275" y="2625446"/>
              <a:ext cx="752592" cy="332026"/>
            </a:xfrm>
            <a:custGeom>
              <a:avLst/>
              <a:gdLst>
                <a:gd name="T0" fmla="*/ 11 w 143"/>
                <a:gd name="T1" fmla="*/ 28 h 63"/>
                <a:gd name="T2" fmla="*/ 3 w 143"/>
                <a:gd name="T3" fmla="*/ 10 h 63"/>
                <a:gd name="T4" fmla="*/ 3 w 143"/>
                <a:gd name="T5" fmla="*/ 10 h 63"/>
                <a:gd name="T6" fmla="*/ 21 w 143"/>
                <a:gd name="T7" fmla="*/ 3 h 63"/>
                <a:gd name="T8" fmla="*/ 132 w 143"/>
                <a:gd name="T9" fmla="*/ 34 h 63"/>
                <a:gd name="T10" fmla="*/ 140 w 143"/>
                <a:gd name="T11" fmla="*/ 52 h 63"/>
                <a:gd name="T12" fmla="*/ 140 w 143"/>
                <a:gd name="T13" fmla="*/ 52 h 63"/>
                <a:gd name="T14" fmla="*/ 122 w 143"/>
                <a:gd name="T15" fmla="*/ 60 h 63"/>
                <a:gd name="T16" fmla="*/ 11 w 143"/>
                <a:gd name="T17" fmla="*/ 2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63">
                  <a:moveTo>
                    <a:pt x="11" y="28"/>
                  </a:moveTo>
                  <a:cubicBezTo>
                    <a:pt x="4" y="25"/>
                    <a:pt x="0" y="17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6" y="3"/>
                    <a:pt x="14" y="0"/>
                    <a:pt x="21" y="3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9" y="37"/>
                    <a:pt x="143" y="45"/>
                    <a:pt x="140" y="52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37" y="59"/>
                    <a:pt x="129" y="63"/>
                    <a:pt x="122" y="60"/>
                  </a:cubicBezTo>
                  <a:lnTo>
                    <a:pt x="11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77"/>
            <p:cNvSpPr/>
            <p:nvPr/>
          </p:nvSpPr>
          <p:spPr bwMode="auto">
            <a:xfrm flipH="1">
              <a:off x="4075017" y="3094709"/>
              <a:ext cx="531241" cy="628635"/>
            </a:xfrm>
            <a:custGeom>
              <a:avLst/>
              <a:gdLst>
                <a:gd name="T0" fmla="*/ 95 w 101"/>
                <a:gd name="T1" fmla="*/ 85 h 119"/>
                <a:gd name="T2" fmla="*/ 92 w 101"/>
                <a:gd name="T3" fmla="*/ 112 h 119"/>
                <a:gd name="T4" fmla="*/ 92 w 101"/>
                <a:gd name="T5" fmla="*/ 112 h 119"/>
                <a:gd name="T6" fmla="*/ 65 w 101"/>
                <a:gd name="T7" fmla="*/ 109 h 119"/>
                <a:gd name="T8" fmla="*/ 7 w 101"/>
                <a:gd name="T9" fmla="*/ 33 h 119"/>
                <a:gd name="T10" fmla="*/ 10 w 101"/>
                <a:gd name="T11" fmla="*/ 6 h 119"/>
                <a:gd name="T12" fmla="*/ 10 w 101"/>
                <a:gd name="T13" fmla="*/ 6 h 119"/>
                <a:gd name="T14" fmla="*/ 37 w 101"/>
                <a:gd name="T15" fmla="*/ 10 h 119"/>
                <a:gd name="T16" fmla="*/ 95 w 101"/>
                <a:gd name="T17" fmla="*/ 8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19">
                  <a:moveTo>
                    <a:pt x="95" y="85"/>
                  </a:moveTo>
                  <a:cubicBezTo>
                    <a:pt x="101" y="94"/>
                    <a:pt x="100" y="106"/>
                    <a:pt x="92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83" y="119"/>
                    <a:pt x="71" y="117"/>
                    <a:pt x="65" y="109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25"/>
                    <a:pt x="2" y="13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9" y="0"/>
                    <a:pt x="30" y="1"/>
                    <a:pt x="37" y="10"/>
                  </a:cubicBezTo>
                  <a:lnTo>
                    <a:pt x="95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78"/>
            <p:cNvSpPr/>
            <p:nvPr/>
          </p:nvSpPr>
          <p:spPr bwMode="auto">
            <a:xfrm flipH="1">
              <a:off x="3681013" y="3532983"/>
              <a:ext cx="599861" cy="236846"/>
            </a:xfrm>
            <a:custGeom>
              <a:avLst/>
              <a:gdLst>
                <a:gd name="T0" fmla="*/ 99 w 114"/>
                <a:gd name="T1" fmla="*/ 12 h 45"/>
                <a:gd name="T2" fmla="*/ 113 w 114"/>
                <a:gd name="T3" fmla="*/ 30 h 45"/>
                <a:gd name="T4" fmla="*/ 113 w 114"/>
                <a:gd name="T5" fmla="*/ 30 h 45"/>
                <a:gd name="T6" fmla="*/ 95 w 114"/>
                <a:gd name="T7" fmla="*/ 44 h 45"/>
                <a:gd name="T8" fmla="*/ 15 w 114"/>
                <a:gd name="T9" fmla="*/ 33 h 45"/>
                <a:gd name="T10" fmla="*/ 2 w 114"/>
                <a:gd name="T11" fmla="*/ 15 h 45"/>
                <a:gd name="T12" fmla="*/ 2 w 114"/>
                <a:gd name="T13" fmla="*/ 15 h 45"/>
                <a:gd name="T14" fmla="*/ 20 w 114"/>
                <a:gd name="T15" fmla="*/ 1 h 45"/>
                <a:gd name="T16" fmla="*/ 99 w 114"/>
                <a:gd name="T17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45">
                  <a:moveTo>
                    <a:pt x="99" y="12"/>
                  </a:moveTo>
                  <a:cubicBezTo>
                    <a:pt x="108" y="13"/>
                    <a:pt x="114" y="21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9"/>
                    <a:pt x="104" y="45"/>
                    <a:pt x="95" y="4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7" y="32"/>
                    <a:pt x="0" y="2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6"/>
                    <a:pt x="11" y="0"/>
                    <a:pt x="20" y="1"/>
                  </a:cubicBezTo>
                  <a:lnTo>
                    <a:pt x="9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79"/>
            <p:cNvSpPr>
              <a:spLocks noEditPoints="1"/>
            </p:cNvSpPr>
            <p:nvPr/>
          </p:nvSpPr>
          <p:spPr bwMode="auto">
            <a:xfrm flipH="1">
              <a:off x="3393257" y="2731694"/>
              <a:ext cx="712749" cy="752592"/>
            </a:xfrm>
            <a:custGeom>
              <a:avLst/>
              <a:gdLst>
                <a:gd name="T0" fmla="*/ 133 w 136"/>
                <a:gd name="T1" fmla="*/ 55 h 143"/>
                <a:gd name="T2" fmla="*/ 132 w 136"/>
                <a:gd name="T3" fmla="*/ 45 h 143"/>
                <a:gd name="T4" fmla="*/ 78 w 136"/>
                <a:gd name="T5" fmla="*/ 3 h 143"/>
                <a:gd name="T6" fmla="*/ 69 w 136"/>
                <a:gd name="T7" fmla="*/ 4 h 143"/>
                <a:gd name="T8" fmla="*/ 47 w 136"/>
                <a:gd name="T9" fmla="*/ 31 h 143"/>
                <a:gd name="T10" fmla="*/ 37 w 136"/>
                <a:gd name="T11" fmla="*/ 23 h 143"/>
                <a:gd name="T12" fmla="*/ 15 w 136"/>
                <a:gd name="T13" fmla="*/ 26 h 143"/>
                <a:gd name="T14" fmla="*/ 11 w 136"/>
                <a:gd name="T15" fmla="*/ 31 h 143"/>
                <a:gd name="T16" fmla="*/ 13 w 136"/>
                <a:gd name="T17" fmla="*/ 53 h 143"/>
                <a:gd name="T18" fmla="*/ 24 w 136"/>
                <a:gd name="T19" fmla="*/ 61 h 143"/>
                <a:gd name="T20" fmla="*/ 2 w 136"/>
                <a:gd name="T21" fmla="*/ 89 h 143"/>
                <a:gd name="T22" fmla="*/ 3 w 136"/>
                <a:gd name="T23" fmla="*/ 98 h 143"/>
                <a:gd name="T24" fmla="*/ 58 w 136"/>
                <a:gd name="T25" fmla="*/ 140 h 143"/>
                <a:gd name="T26" fmla="*/ 67 w 136"/>
                <a:gd name="T27" fmla="*/ 139 h 143"/>
                <a:gd name="T28" fmla="*/ 133 w 136"/>
                <a:gd name="T29" fmla="*/ 55 h 143"/>
                <a:gd name="T30" fmla="*/ 19 w 136"/>
                <a:gd name="T31" fmla="*/ 46 h 143"/>
                <a:gd name="T32" fmla="*/ 18 w 136"/>
                <a:gd name="T33" fmla="*/ 36 h 143"/>
                <a:gd name="T34" fmla="*/ 22 w 136"/>
                <a:gd name="T35" fmla="*/ 32 h 143"/>
                <a:gd name="T36" fmla="*/ 32 w 136"/>
                <a:gd name="T37" fmla="*/ 31 h 143"/>
                <a:gd name="T38" fmla="*/ 41 w 136"/>
                <a:gd name="T39" fmla="*/ 39 h 143"/>
                <a:gd name="T40" fmla="*/ 29 w 136"/>
                <a:gd name="T41" fmla="*/ 54 h 143"/>
                <a:gd name="T42" fmla="*/ 19 w 136"/>
                <a:gd name="T43" fmla="*/ 4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143">
                  <a:moveTo>
                    <a:pt x="133" y="55"/>
                  </a:moveTo>
                  <a:cubicBezTo>
                    <a:pt x="136" y="52"/>
                    <a:pt x="135" y="48"/>
                    <a:pt x="132" y="4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5" y="0"/>
                    <a:pt x="71" y="1"/>
                    <a:pt x="69" y="4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0" y="18"/>
                    <a:pt x="20" y="19"/>
                    <a:pt x="15" y="26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5" y="38"/>
                    <a:pt x="7" y="48"/>
                    <a:pt x="13" y="53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0" y="91"/>
                    <a:pt x="1" y="96"/>
                    <a:pt x="3" y="98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60" y="143"/>
                    <a:pt x="65" y="142"/>
                    <a:pt x="67" y="139"/>
                  </a:cubicBezTo>
                  <a:lnTo>
                    <a:pt x="133" y="55"/>
                  </a:lnTo>
                  <a:close/>
                  <a:moveTo>
                    <a:pt x="19" y="46"/>
                  </a:moveTo>
                  <a:cubicBezTo>
                    <a:pt x="16" y="44"/>
                    <a:pt x="16" y="39"/>
                    <a:pt x="18" y="3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4" y="29"/>
                    <a:pt x="29" y="28"/>
                    <a:pt x="32" y="3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29" y="54"/>
                    <a:pt x="29" y="54"/>
                    <a:pt x="29" y="54"/>
                  </a:cubicBezTo>
                  <a:lnTo>
                    <a:pt x="1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80"/>
            <p:cNvSpPr/>
            <p:nvPr/>
          </p:nvSpPr>
          <p:spPr bwMode="auto">
            <a:xfrm flipH="1">
              <a:off x="2552125" y="2751616"/>
              <a:ext cx="309891" cy="194788"/>
            </a:xfrm>
            <a:custGeom>
              <a:avLst/>
              <a:gdLst>
                <a:gd name="T0" fmla="*/ 38 w 59"/>
                <a:gd name="T1" fmla="*/ 2 h 37"/>
                <a:gd name="T2" fmla="*/ 36 w 59"/>
                <a:gd name="T3" fmla="*/ 3 h 37"/>
                <a:gd name="T4" fmla="*/ 27 w 59"/>
                <a:gd name="T5" fmla="*/ 6 h 37"/>
                <a:gd name="T6" fmla="*/ 15 w 59"/>
                <a:gd name="T7" fmla="*/ 5 h 37"/>
                <a:gd name="T8" fmla="*/ 9 w 59"/>
                <a:gd name="T9" fmla="*/ 0 h 37"/>
                <a:gd name="T10" fmla="*/ 0 w 59"/>
                <a:gd name="T11" fmla="*/ 2 h 37"/>
                <a:gd name="T12" fmla="*/ 0 w 59"/>
                <a:gd name="T13" fmla="*/ 7 h 37"/>
                <a:gd name="T14" fmla="*/ 32 w 59"/>
                <a:gd name="T15" fmla="*/ 35 h 37"/>
                <a:gd name="T16" fmla="*/ 54 w 59"/>
                <a:gd name="T17" fmla="*/ 33 h 37"/>
                <a:gd name="T18" fmla="*/ 59 w 59"/>
                <a:gd name="T19" fmla="*/ 32 h 37"/>
                <a:gd name="T20" fmla="*/ 38 w 59"/>
                <a:gd name="T2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37">
                  <a:moveTo>
                    <a:pt x="38" y="2"/>
                  </a:moveTo>
                  <a:cubicBezTo>
                    <a:pt x="37" y="3"/>
                    <a:pt x="36" y="3"/>
                    <a:pt x="36" y="3"/>
                  </a:cubicBezTo>
                  <a:cubicBezTo>
                    <a:pt x="33" y="4"/>
                    <a:pt x="30" y="5"/>
                    <a:pt x="27" y="6"/>
                  </a:cubicBezTo>
                  <a:cubicBezTo>
                    <a:pt x="23" y="6"/>
                    <a:pt x="18" y="6"/>
                    <a:pt x="15" y="5"/>
                  </a:cubicBezTo>
                  <a:cubicBezTo>
                    <a:pt x="12" y="4"/>
                    <a:pt x="10" y="2"/>
                    <a:pt x="9" y="0"/>
                  </a:cubicBezTo>
                  <a:cubicBezTo>
                    <a:pt x="6" y="1"/>
                    <a:pt x="3" y="2"/>
                    <a:pt x="0" y="2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3" y="21"/>
                    <a:pt x="19" y="33"/>
                    <a:pt x="32" y="35"/>
                  </a:cubicBezTo>
                  <a:cubicBezTo>
                    <a:pt x="39" y="37"/>
                    <a:pt x="47" y="36"/>
                    <a:pt x="54" y="33"/>
                  </a:cubicBezTo>
                  <a:cubicBezTo>
                    <a:pt x="56" y="33"/>
                    <a:pt x="57" y="32"/>
                    <a:pt x="59" y="32"/>
                  </a:cubicBezTo>
                  <a:cubicBezTo>
                    <a:pt x="51" y="23"/>
                    <a:pt x="44" y="12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81"/>
            <p:cNvSpPr/>
            <p:nvPr/>
          </p:nvSpPr>
          <p:spPr bwMode="auto">
            <a:xfrm flipH="1">
              <a:off x="4048455" y="2472715"/>
              <a:ext cx="626423" cy="190361"/>
            </a:xfrm>
            <a:custGeom>
              <a:avLst/>
              <a:gdLst>
                <a:gd name="T0" fmla="*/ 63 w 119"/>
                <a:gd name="T1" fmla="*/ 17 h 36"/>
                <a:gd name="T2" fmla="*/ 6 w 119"/>
                <a:gd name="T3" fmla="*/ 28 h 36"/>
                <a:gd name="T4" fmla="*/ 0 w 119"/>
                <a:gd name="T5" fmla="*/ 26 h 36"/>
                <a:gd name="T6" fmla="*/ 91 w 119"/>
                <a:gd name="T7" fmla="*/ 6 h 36"/>
                <a:gd name="T8" fmla="*/ 116 w 119"/>
                <a:gd name="T9" fmla="*/ 11 h 36"/>
                <a:gd name="T10" fmla="*/ 119 w 119"/>
                <a:gd name="T11" fmla="*/ 30 h 36"/>
                <a:gd name="T12" fmla="*/ 103 w 119"/>
                <a:gd name="T13" fmla="*/ 36 h 36"/>
                <a:gd name="T14" fmla="*/ 63 w 119"/>
                <a:gd name="T15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36">
                  <a:moveTo>
                    <a:pt x="63" y="17"/>
                  </a:moveTo>
                  <a:cubicBezTo>
                    <a:pt x="47" y="15"/>
                    <a:pt x="20" y="18"/>
                    <a:pt x="6" y="28"/>
                  </a:cubicBezTo>
                  <a:cubicBezTo>
                    <a:pt x="4" y="27"/>
                    <a:pt x="2" y="27"/>
                    <a:pt x="0" y="26"/>
                  </a:cubicBezTo>
                  <a:cubicBezTo>
                    <a:pt x="26" y="8"/>
                    <a:pt x="60" y="0"/>
                    <a:pt x="91" y="6"/>
                  </a:cubicBezTo>
                  <a:cubicBezTo>
                    <a:pt x="98" y="7"/>
                    <a:pt x="115" y="10"/>
                    <a:pt x="116" y="11"/>
                  </a:cubicBezTo>
                  <a:cubicBezTo>
                    <a:pt x="116" y="12"/>
                    <a:pt x="118" y="25"/>
                    <a:pt x="119" y="30"/>
                  </a:cubicBezTo>
                  <a:cubicBezTo>
                    <a:pt x="114" y="32"/>
                    <a:pt x="108" y="33"/>
                    <a:pt x="103" y="36"/>
                  </a:cubicBezTo>
                  <a:cubicBezTo>
                    <a:pt x="95" y="24"/>
                    <a:pt x="76" y="19"/>
                    <a:pt x="6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750EDC0E-B058-4F7E-9CCD-530EFEA96771}"/>
              </a:ext>
            </a:extLst>
          </p:cNvPr>
          <p:cNvSpPr/>
          <p:nvPr/>
        </p:nvSpPr>
        <p:spPr>
          <a:xfrm>
            <a:off x="1306682" y="232489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6BF4CD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課堂劇表演</a:t>
            </a:r>
            <a:endParaRPr lang="zh-TW" alt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6BF4CD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5" name="Rounded Rectangle 30">
            <a:extLst>
              <a:ext uri="{FF2B5EF4-FFF2-40B4-BE49-F238E27FC236}">
                <a16:creationId xmlns:a16="http://schemas.microsoft.com/office/drawing/2014/main" id="{5E643641-10DC-4C4A-8588-AFE77D8EEDB5}"/>
              </a:ext>
            </a:extLst>
          </p:cNvPr>
          <p:cNvSpPr/>
          <p:nvPr/>
        </p:nvSpPr>
        <p:spPr>
          <a:xfrm>
            <a:off x="167784" y="1768645"/>
            <a:ext cx="7207273" cy="4436352"/>
          </a:xfrm>
          <a:prstGeom prst="roundRect">
            <a:avLst>
              <a:gd name="adj" fmla="val 5228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ts val="4400"/>
              </a:lnSpc>
              <a:buFont typeface="Wingdings" panose="05000000000000000000" pitchFamily="2" charset="2"/>
              <a:buChar char="Ø"/>
            </a:pPr>
            <a:r>
              <a:rPr lang="zh-TW" altLang="zh-MO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本故事由十位同學參與角色扮演，其中需要一名同學扮演乘船者，一名同學扮演老船夫，一名同學宣讀旁白，以及七名同學扮演七個行囊。</a:t>
            </a:r>
            <a:endParaRPr lang="en-US" altLang="zh-TW" sz="28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342900" indent="-342900">
              <a:lnSpc>
                <a:spcPts val="4400"/>
              </a:lnSpc>
              <a:buFont typeface="Wingdings" panose="05000000000000000000" pitchFamily="2" charset="2"/>
              <a:buChar char="Ø"/>
            </a:pPr>
            <a:r>
              <a:rPr lang="zh-TW" altLang="zh-MO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請台上同學決定所扮演的角色</a:t>
            </a:r>
            <a:endParaRPr lang="en-US" altLang="zh-TW" sz="28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342900" indent="-342900">
              <a:lnSpc>
                <a:spcPts val="44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請台上同學細閱課堂劇劇本，同時請台下同學</a:t>
            </a:r>
            <a:r>
              <a:rPr lang="zh-TW" altLang="zh-MO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構想故事情節的發展脈絡</a:t>
            </a:r>
            <a:r>
              <a:rPr lang="zh-CN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zh-MO" sz="28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5769292-DD3C-49EB-BC53-D2C7D40FD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868" y="3106864"/>
            <a:ext cx="4541348" cy="291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4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513" y="228442"/>
            <a:ext cx="581785" cy="953458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750EDC0E-B058-4F7E-9CCD-530EFEA96771}"/>
              </a:ext>
            </a:extLst>
          </p:cNvPr>
          <p:cNvSpPr/>
          <p:nvPr/>
        </p:nvSpPr>
        <p:spPr>
          <a:xfrm>
            <a:off x="1207478" y="232489"/>
            <a:ext cx="3972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6BF4CD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課堂劇背景</a:t>
            </a:r>
            <a:r>
              <a:rPr kumimoji="0" lang="en-US" altLang="zh-CN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6BF4CD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54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6BF4CD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69F9BD-DF22-4BE0-86B9-A48F47A0F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0"/>
            <a:ext cx="12192000" cy="57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12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513" y="228442"/>
            <a:ext cx="581785" cy="953458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750EDC0E-B058-4F7E-9CCD-530EFEA96771}"/>
              </a:ext>
            </a:extLst>
          </p:cNvPr>
          <p:cNvSpPr/>
          <p:nvPr/>
        </p:nvSpPr>
        <p:spPr>
          <a:xfrm>
            <a:off x="1207478" y="232489"/>
            <a:ext cx="3972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6BF4CD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課堂劇背景</a:t>
            </a:r>
            <a:r>
              <a:rPr kumimoji="0" lang="en-US" altLang="zh-CN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6BF4CD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54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6BF4CD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82C368C-324A-4616-81B3-0D6B4F3ED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2855"/>
            <a:ext cx="12192000" cy="559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75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607683" y="412784"/>
            <a:ext cx="9555617" cy="23153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</a:rPr>
              <a:t>思考：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457200" indent="-457200">
              <a:lnSpc>
                <a:spcPts val="4400"/>
              </a:lnSpc>
              <a:buFont typeface="Wingdings" panose="05000000000000000000" pitchFamily="2" charset="2"/>
              <a:buChar char="Ø"/>
            </a:pPr>
            <a:r>
              <a:rPr lang="zh-TW" altLang="zh-MO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故事的高潮與結局是否與台下同學的構想相同？</a:t>
            </a:r>
            <a:endParaRPr lang="zh-TW" altLang="zh-MO" sz="32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TW" altLang="zh-MO" sz="3200" dirty="0">
                <a:solidFill>
                  <a:srgbClr val="00000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觀賞完這則故事，哪一種品質或優勢才是人生之中最重要的呢？</a:t>
            </a:r>
            <a:endParaRPr kumimoji="0" lang="zh-TW" altLang="zh-MO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等线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821" y="1136249"/>
            <a:ext cx="807673" cy="918063"/>
          </a:xfrm>
          <a:prstGeom prst="rect">
            <a:avLst/>
          </a:prstGeom>
        </p:spPr>
      </p:pic>
      <p:sp>
        <p:nvSpPr>
          <p:cNvPr id="49" name="Freeform 8"/>
          <p:cNvSpPr/>
          <p:nvPr/>
        </p:nvSpPr>
        <p:spPr bwMode="gray">
          <a:xfrm rot="328192">
            <a:off x="3750694" y="4832601"/>
            <a:ext cx="533043" cy="522053"/>
          </a:xfrm>
          <a:custGeom>
            <a:avLst/>
            <a:gdLst>
              <a:gd name="T0" fmla="*/ 0 w 463"/>
              <a:gd name="T1" fmla="*/ 2147483647 h 451"/>
              <a:gd name="T2" fmla="*/ 2147483647 w 463"/>
              <a:gd name="T3" fmla="*/ 2147483647 h 451"/>
              <a:gd name="T4" fmla="*/ 2147483647 w 463"/>
              <a:gd name="T5" fmla="*/ 2147483647 h 451"/>
              <a:gd name="T6" fmla="*/ 2147483647 w 463"/>
              <a:gd name="T7" fmla="*/ 0 h 451"/>
              <a:gd name="T8" fmla="*/ 0 w 463"/>
              <a:gd name="T9" fmla="*/ 2147483647 h 4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3"/>
              <a:gd name="T16" fmla="*/ 0 h 451"/>
              <a:gd name="T17" fmla="*/ 463 w 463"/>
              <a:gd name="T18" fmla="*/ 451 h 4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3" h="451">
                <a:moveTo>
                  <a:pt x="0" y="123"/>
                </a:moveTo>
                <a:lnTo>
                  <a:pt x="121" y="451"/>
                </a:lnTo>
                <a:lnTo>
                  <a:pt x="463" y="338"/>
                </a:lnTo>
                <a:lnTo>
                  <a:pt x="340" y="0"/>
                </a:lnTo>
                <a:lnTo>
                  <a:pt x="0" y="123"/>
                </a:lnTo>
                <a:close/>
              </a:path>
            </a:pathLst>
          </a:custGeom>
          <a:solidFill>
            <a:srgbClr val="FF5855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Freeform 3"/>
          <p:cNvSpPr/>
          <p:nvPr/>
        </p:nvSpPr>
        <p:spPr bwMode="gray">
          <a:xfrm rot="328192">
            <a:off x="2935560" y="3015493"/>
            <a:ext cx="1580811" cy="1740174"/>
          </a:xfrm>
          <a:custGeom>
            <a:avLst/>
            <a:gdLst>
              <a:gd name="T0" fmla="*/ 2147483647 w 580"/>
              <a:gd name="T1" fmla="*/ 2147483647 h 638"/>
              <a:gd name="T2" fmla="*/ 2147483647 w 580"/>
              <a:gd name="T3" fmla="*/ 2147483647 h 638"/>
              <a:gd name="T4" fmla="*/ 2147483647 w 580"/>
              <a:gd name="T5" fmla="*/ 2147483647 h 638"/>
              <a:gd name="T6" fmla="*/ 2147483647 w 580"/>
              <a:gd name="T7" fmla="*/ 2147483647 h 638"/>
              <a:gd name="T8" fmla="*/ 2147483647 w 580"/>
              <a:gd name="T9" fmla="*/ 2147483647 h 638"/>
              <a:gd name="T10" fmla="*/ 2147483647 w 580"/>
              <a:gd name="T11" fmla="*/ 2147483647 h 638"/>
              <a:gd name="T12" fmla="*/ 2147483647 w 580"/>
              <a:gd name="T13" fmla="*/ 2147483647 h 638"/>
              <a:gd name="T14" fmla="*/ 2147483647 w 580"/>
              <a:gd name="T15" fmla="*/ 2147483647 h 638"/>
              <a:gd name="T16" fmla="*/ 2147483647 w 580"/>
              <a:gd name="T17" fmla="*/ 2147483647 h 638"/>
              <a:gd name="T18" fmla="*/ 2147483647 w 580"/>
              <a:gd name="T19" fmla="*/ 2147483647 h 638"/>
              <a:gd name="T20" fmla="*/ 2147483647 w 580"/>
              <a:gd name="T21" fmla="*/ 2147483647 h 6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0"/>
              <a:gd name="T34" fmla="*/ 0 h 638"/>
              <a:gd name="T35" fmla="*/ 580 w 580"/>
              <a:gd name="T36" fmla="*/ 638 h 6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0" h="638">
                <a:moveTo>
                  <a:pt x="35" y="421"/>
                </a:moveTo>
                <a:cubicBezTo>
                  <a:pt x="175" y="365"/>
                  <a:pt x="175" y="365"/>
                  <a:pt x="175" y="365"/>
                </a:cubicBezTo>
                <a:cubicBezTo>
                  <a:pt x="175" y="365"/>
                  <a:pt x="128" y="237"/>
                  <a:pt x="252" y="214"/>
                </a:cubicBezTo>
                <a:cubicBezTo>
                  <a:pt x="376" y="192"/>
                  <a:pt x="386" y="297"/>
                  <a:pt x="378" y="344"/>
                </a:cubicBezTo>
                <a:cubicBezTo>
                  <a:pt x="370" y="390"/>
                  <a:pt x="242" y="488"/>
                  <a:pt x="320" y="638"/>
                </a:cubicBezTo>
                <a:cubicBezTo>
                  <a:pt x="451" y="590"/>
                  <a:pt x="451" y="590"/>
                  <a:pt x="451" y="590"/>
                </a:cubicBezTo>
                <a:cubicBezTo>
                  <a:pt x="451" y="590"/>
                  <a:pt x="411" y="521"/>
                  <a:pt x="476" y="442"/>
                </a:cubicBezTo>
                <a:cubicBezTo>
                  <a:pt x="542" y="364"/>
                  <a:pt x="580" y="224"/>
                  <a:pt x="463" y="126"/>
                </a:cubicBezTo>
                <a:cubicBezTo>
                  <a:pt x="463" y="126"/>
                  <a:pt x="320" y="0"/>
                  <a:pt x="107" y="144"/>
                </a:cubicBezTo>
                <a:cubicBezTo>
                  <a:pt x="107" y="144"/>
                  <a:pt x="72" y="161"/>
                  <a:pt x="43" y="212"/>
                </a:cubicBezTo>
                <a:cubicBezTo>
                  <a:pt x="14" y="262"/>
                  <a:pt x="0" y="341"/>
                  <a:pt x="35" y="421"/>
                </a:cubicBezTo>
                <a:close/>
              </a:path>
            </a:pathLst>
          </a:custGeom>
          <a:solidFill>
            <a:srgbClr val="FF5855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3B6A780-40D1-4DE0-A4A7-F26A0540A9BF}"/>
              </a:ext>
            </a:extLst>
          </p:cNvPr>
          <p:cNvSpPr/>
          <p:nvPr/>
        </p:nvSpPr>
        <p:spPr>
          <a:xfrm>
            <a:off x="7233683" y="3320810"/>
            <a:ext cx="313739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15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誠信</a:t>
            </a:r>
            <a:endParaRPr lang="zh-TW" altLang="en-US" sz="115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729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607683" y="1911384"/>
            <a:ext cx="305724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何為“誠信”？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021" y="1742907"/>
            <a:ext cx="807673" cy="918063"/>
          </a:xfrm>
          <a:prstGeom prst="rect">
            <a:avLst/>
          </a:prstGeom>
        </p:spPr>
      </p:pic>
      <p:sp>
        <p:nvSpPr>
          <p:cNvPr id="68" name="Freeform 3"/>
          <p:cNvSpPr/>
          <p:nvPr/>
        </p:nvSpPr>
        <p:spPr bwMode="gray">
          <a:xfrm rot="1960988">
            <a:off x="2205484" y="2950022"/>
            <a:ext cx="1580810" cy="1740174"/>
          </a:xfrm>
          <a:custGeom>
            <a:avLst/>
            <a:gdLst>
              <a:gd name="T0" fmla="*/ 2147483647 w 580"/>
              <a:gd name="T1" fmla="*/ 2147483647 h 638"/>
              <a:gd name="T2" fmla="*/ 2147483647 w 580"/>
              <a:gd name="T3" fmla="*/ 2147483647 h 638"/>
              <a:gd name="T4" fmla="*/ 2147483647 w 580"/>
              <a:gd name="T5" fmla="*/ 2147483647 h 638"/>
              <a:gd name="T6" fmla="*/ 2147483647 w 580"/>
              <a:gd name="T7" fmla="*/ 2147483647 h 638"/>
              <a:gd name="T8" fmla="*/ 2147483647 w 580"/>
              <a:gd name="T9" fmla="*/ 2147483647 h 638"/>
              <a:gd name="T10" fmla="*/ 2147483647 w 580"/>
              <a:gd name="T11" fmla="*/ 2147483647 h 638"/>
              <a:gd name="T12" fmla="*/ 2147483647 w 580"/>
              <a:gd name="T13" fmla="*/ 2147483647 h 638"/>
              <a:gd name="T14" fmla="*/ 2147483647 w 580"/>
              <a:gd name="T15" fmla="*/ 2147483647 h 638"/>
              <a:gd name="T16" fmla="*/ 2147483647 w 580"/>
              <a:gd name="T17" fmla="*/ 2147483647 h 638"/>
              <a:gd name="T18" fmla="*/ 2147483647 w 580"/>
              <a:gd name="T19" fmla="*/ 2147483647 h 638"/>
              <a:gd name="T20" fmla="*/ 2147483647 w 580"/>
              <a:gd name="T21" fmla="*/ 2147483647 h 6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0"/>
              <a:gd name="T34" fmla="*/ 0 h 638"/>
              <a:gd name="T35" fmla="*/ 580 w 580"/>
              <a:gd name="T36" fmla="*/ 638 h 6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0" h="638">
                <a:moveTo>
                  <a:pt x="35" y="421"/>
                </a:moveTo>
                <a:cubicBezTo>
                  <a:pt x="175" y="365"/>
                  <a:pt x="175" y="365"/>
                  <a:pt x="175" y="365"/>
                </a:cubicBezTo>
                <a:cubicBezTo>
                  <a:pt x="175" y="365"/>
                  <a:pt x="128" y="237"/>
                  <a:pt x="252" y="214"/>
                </a:cubicBezTo>
                <a:cubicBezTo>
                  <a:pt x="376" y="192"/>
                  <a:pt x="386" y="297"/>
                  <a:pt x="378" y="344"/>
                </a:cubicBezTo>
                <a:cubicBezTo>
                  <a:pt x="370" y="390"/>
                  <a:pt x="242" y="488"/>
                  <a:pt x="320" y="638"/>
                </a:cubicBezTo>
                <a:cubicBezTo>
                  <a:pt x="451" y="590"/>
                  <a:pt x="451" y="590"/>
                  <a:pt x="451" y="590"/>
                </a:cubicBezTo>
                <a:cubicBezTo>
                  <a:pt x="451" y="590"/>
                  <a:pt x="411" y="521"/>
                  <a:pt x="476" y="442"/>
                </a:cubicBezTo>
                <a:cubicBezTo>
                  <a:pt x="542" y="364"/>
                  <a:pt x="580" y="224"/>
                  <a:pt x="463" y="126"/>
                </a:cubicBezTo>
                <a:cubicBezTo>
                  <a:pt x="463" y="126"/>
                  <a:pt x="320" y="0"/>
                  <a:pt x="107" y="144"/>
                </a:cubicBezTo>
                <a:cubicBezTo>
                  <a:pt x="107" y="144"/>
                  <a:pt x="72" y="161"/>
                  <a:pt x="43" y="212"/>
                </a:cubicBezTo>
                <a:cubicBezTo>
                  <a:pt x="14" y="262"/>
                  <a:pt x="0" y="341"/>
                  <a:pt x="35" y="421"/>
                </a:cubicBezTo>
                <a:close/>
              </a:path>
            </a:pathLst>
          </a:custGeom>
          <a:solidFill>
            <a:srgbClr val="FDC873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8"/>
          <p:cNvSpPr/>
          <p:nvPr/>
        </p:nvSpPr>
        <p:spPr bwMode="gray">
          <a:xfrm rot="1960988">
            <a:off x="2436286" y="4768962"/>
            <a:ext cx="533042" cy="520220"/>
          </a:xfrm>
          <a:custGeom>
            <a:avLst/>
            <a:gdLst>
              <a:gd name="T0" fmla="*/ 0 w 463"/>
              <a:gd name="T1" fmla="*/ 2147483647 h 451"/>
              <a:gd name="T2" fmla="*/ 2147483647 w 463"/>
              <a:gd name="T3" fmla="*/ 2147483647 h 451"/>
              <a:gd name="T4" fmla="*/ 2147483647 w 463"/>
              <a:gd name="T5" fmla="*/ 2147483647 h 451"/>
              <a:gd name="T6" fmla="*/ 2147483647 w 463"/>
              <a:gd name="T7" fmla="*/ 0 h 451"/>
              <a:gd name="T8" fmla="*/ 0 w 463"/>
              <a:gd name="T9" fmla="*/ 2147483647 h 4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3"/>
              <a:gd name="T16" fmla="*/ 0 h 451"/>
              <a:gd name="T17" fmla="*/ 463 w 463"/>
              <a:gd name="T18" fmla="*/ 451 h 4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3" h="451">
                <a:moveTo>
                  <a:pt x="0" y="123"/>
                </a:moveTo>
                <a:lnTo>
                  <a:pt x="121" y="451"/>
                </a:lnTo>
                <a:lnTo>
                  <a:pt x="463" y="338"/>
                </a:lnTo>
                <a:lnTo>
                  <a:pt x="340" y="0"/>
                </a:lnTo>
                <a:lnTo>
                  <a:pt x="0" y="123"/>
                </a:lnTo>
                <a:close/>
              </a:path>
            </a:pathLst>
          </a:custGeom>
          <a:solidFill>
            <a:srgbClr val="FDC873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C1DA58CD-57E2-4893-961C-8BA66ECDC939}"/>
              </a:ext>
            </a:extLst>
          </p:cNvPr>
          <p:cNvSpPr txBox="1"/>
          <p:nvPr/>
        </p:nvSpPr>
        <p:spPr>
          <a:xfrm>
            <a:off x="5218368" y="1822484"/>
            <a:ext cx="6096000" cy="454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MO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誠，即真誠、誠實；信，即守承諾、講信用。誠信的基本含義是守諾、踐約、無欺。誠信是一個道德範疇，是公民的第二個“身份證”，是日常行為的誠實和正式交流的信用的統稱。泛指待人處事真誠、老實、講信用，一諾千金等等。（釋義來源於網上）</a:t>
            </a:r>
          </a:p>
        </p:txBody>
      </p:sp>
      <p:sp>
        <p:nvSpPr>
          <p:cNvPr id="22" name="文本框 14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>
            <a:extLst>
              <a:ext uri="{FF2B5EF4-FFF2-40B4-BE49-F238E27FC236}">
                <a16:creationId xmlns:a16="http://schemas.microsoft.com/office/drawing/2014/main" id="{00E55AB3-BD22-437E-A053-1DD4E94D0743}"/>
              </a:ext>
            </a:extLst>
          </p:cNvPr>
          <p:cNvSpPr txBox="1"/>
          <p:nvPr/>
        </p:nvSpPr>
        <p:spPr>
          <a:xfrm>
            <a:off x="4924005" y="494914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課堂發展</a:t>
            </a:r>
          </a:p>
        </p:txBody>
      </p:sp>
    </p:spTree>
    <p:extLst>
      <p:ext uri="{BB962C8B-B14F-4D97-AF65-F5344CB8AC3E}">
        <p14:creationId xmlns:p14="http://schemas.microsoft.com/office/powerpoint/2010/main" val="350286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8" grpId="0" animBg="1"/>
      <p:bldP spid="73" grpId="0" animBg="1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1520</Words>
  <Application>Microsoft Office PowerPoint</Application>
  <PresentationFormat>Widescreen</PresentationFormat>
  <Paragraphs>107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等线</vt:lpstr>
      <vt:lpstr>等线 Light</vt:lpstr>
      <vt:lpstr>幼圆</vt:lpstr>
      <vt:lpstr>微軟正黑體</vt:lpstr>
      <vt:lpstr>新細明體</vt:lpstr>
      <vt:lpstr>標楷體</vt:lpstr>
      <vt:lpstr>Agency FB</vt:lpstr>
      <vt:lpstr>Arial</vt:lpstr>
      <vt:lpstr>Calibri</vt:lpstr>
      <vt:lpstr>Times New Roman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Au Ka Heng</cp:lastModifiedBy>
  <cp:revision>92</cp:revision>
  <dcterms:created xsi:type="dcterms:W3CDTF">2017-05-25T13:28:00Z</dcterms:created>
  <dcterms:modified xsi:type="dcterms:W3CDTF">2022-08-02T04:34:54Z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  <property fmtid="{D5CDD505-2E9C-101B-9397-08002B2CF9AE}" pid="3" name="_MarkAsFinal">
    <vt:bool>true</vt:bool>
  </property>
</Properties>
</file>