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-104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11.svg"/><Relationship Id="rId13" Type="http://schemas.openxmlformats.org/officeDocument/2006/relationships/image" Target="../media/image7.png"/><Relationship Id="rId14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3.png"/><Relationship Id="rId6" Type="http://schemas.openxmlformats.org/officeDocument/2006/relationships/image" Target="../media/image5.svg"/><Relationship Id="rId7" Type="http://schemas.openxmlformats.org/officeDocument/2006/relationships/image" Target="../media/image4.png"/><Relationship Id="rId8" Type="http://schemas.openxmlformats.org/officeDocument/2006/relationships/image" Target="../media/image7.svg"/><Relationship Id="rId9" Type="http://schemas.openxmlformats.org/officeDocument/2006/relationships/image" Target="../media/image5.png"/><Relationship Id="rId10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svg"/><Relationship Id="rId5" Type="http://schemas.openxmlformats.org/officeDocument/2006/relationships/image" Target="../media/image10.png"/><Relationship Id="rId6" Type="http://schemas.openxmlformats.org/officeDocument/2006/relationships/image" Target="../media/image18.svg"/><Relationship Id="rId7" Type="http://schemas.openxmlformats.org/officeDocument/2006/relationships/image" Target="../media/image11.png"/><Relationship Id="rId8" Type="http://schemas.openxmlformats.org/officeDocument/2006/relationships/image" Target="../media/image20.svg"/><Relationship Id="rId9" Type="http://schemas.openxmlformats.org/officeDocument/2006/relationships/image" Target="../media/image12.png"/><Relationship Id="rId10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33.svg"/><Relationship Id="rId13" Type="http://schemas.openxmlformats.org/officeDocument/2006/relationships/image" Target="../media/image20.png"/><Relationship Id="rId14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5.svg"/><Relationship Id="rId5" Type="http://schemas.openxmlformats.org/officeDocument/2006/relationships/image" Target="../media/image16.png"/><Relationship Id="rId6" Type="http://schemas.openxmlformats.org/officeDocument/2006/relationships/image" Target="../media/image27.svg"/><Relationship Id="rId7" Type="http://schemas.openxmlformats.org/officeDocument/2006/relationships/image" Target="../media/image17.png"/><Relationship Id="rId8" Type="http://schemas.openxmlformats.org/officeDocument/2006/relationships/image" Target="../media/image29.svg"/><Relationship Id="rId9" Type="http://schemas.openxmlformats.org/officeDocument/2006/relationships/image" Target="../media/image18.png"/><Relationship Id="rId10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7.svg"/><Relationship Id="rId5" Type="http://schemas.openxmlformats.org/officeDocument/2006/relationships/image" Target="../media/image22.png"/><Relationship Id="rId6" Type="http://schemas.openxmlformats.org/officeDocument/2006/relationships/image" Target="../media/image39.svg"/><Relationship Id="rId7" Type="http://schemas.openxmlformats.org/officeDocument/2006/relationships/image" Target="../media/image23.png"/><Relationship Id="rId8" Type="http://schemas.openxmlformats.org/officeDocument/2006/relationships/image" Target="../media/image41.svg"/><Relationship Id="rId9" Type="http://schemas.openxmlformats.org/officeDocument/2006/relationships/image" Target="../media/image24.png"/><Relationship Id="rId10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5.svg"/><Relationship Id="rId5" Type="http://schemas.openxmlformats.org/officeDocument/2006/relationships/image" Target="../media/image26.png"/><Relationship Id="rId6" Type="http://schemas.openxmlformats.org/officeDocument/2006/relationships/image" Target="../media/image47.svg"/><Relationship Id="rId7" Type="http://schemas.openxmlformats.org/officeDocument/2006/relationships/image" Target="../media/image11.png"/><Relationship Id="rId8" Type="http://schemas.openxmlformats.org/officeDocument/2006/relationships/image" Target="../media/image20.sv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55.svg"/><Relationship Id="rId13" Type="http://schemas.openxmlformats.org/officeDocument/2006/relationships/image" Target="../media/image32.png"/><Relationship Id="rId14" Type="http://schemas.openxmlformats.org/officeDocument/2006/relationships/image" Target="../media/image57.svg"/><Relationship Id="rId15" Type="http://schemas.openxmlformats.org/officeDocument/2006/relationships/image" Target="../media/image33.png"/><Relationship Id="rId16" Type="http://schemas.openxmlformats.org/officeDocument/2006/relationships/image" Target="../media/image59.svg"/><Relationship Id="rId17" Type="http://schemas.openxmlformats.org/officeDocument/2006/relationships/image" Target="../media/image34.png"/><Relationship Id="rId18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51.svg"/><Relationship Id="rId5" Type="http://schemas.openxmlformats.org/officeDocument/2006/relationships/image" Target="../media/image11.png"/><Relationship Id="rId6" Type="http://schemas.openxmlformats.org/officeDocument/2006/relationships/image" Target="../media/image20.svg"/><Relationship Id="rId7" Type="http://schemas.openxmlformats.org/officeDocument/2006/relationships/image" Target="../media/image30.png"/><Relationship Id="rId8" Type="http://schemas.openxmlformats.org/officeDocument/2006/relationships/image" Target="../media/image53.svg"/><Relationship Id="rId9" Type="http://schemas.openxmlformats.org/officeDocument/2006/relationships/image" Target="../media/image15.png"/><Relationship Id="rId10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80.svg"/><Relationship Id="rId13" Type="http://schemas.openxmlformats.org/officeDocument/2006/relationships/image" Target="../media/image40.png"/><Relationship Id="rId14" Type="http://schemas.openxmlformats.org/officeDocument/2006/relationships/image" Target="../media/image82.svg"/><Relationship Id="rId15" Type="http://schemas.openxmlformats.org/officeDocument/2006/relationships/image" Target="../media/image41.png"/><Relationship Id="rId16" Type="http://schemas.openxmlformats.org/officeDocument/2006/relationships/image" Target="../media/image84.svg"/><Relationship Id="rId17" Type="http://schemas.openxmlformats.org/officeDocument/2006/relationships/image" Target="../media/image42.png"/><Relationship Id="rId18" Type="http://schemas.openxmlformats.org/officeDocument/2006/relationships/image" Target="../media/image86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72.svg"/><Relationship Id="rId5" Type="http://schemas.openxmlformats.org/officeDocument/2006/relationships/image" Target="../media/image36.png"/><Relationship Id="rId6" Type="http://schemas.openxmlformats.org/officeDocument/2006/relationships/image" Target="../media/image74.svg"/><Relationship Id="rId7" Type="http://schemas.openxmlformats.org/officeDocument/2006/relationships/image" Target="../media/image37.png"/><Relationship Id="rId8" Type="http://schemas.openxmlformats.org/officeDocument/2006/relationships/image" Target="../media/image76.svg"/><Relationship Id="rId9" Type="http://schemas.openxmlformats.org/officeDocument/2006/relationships/image" Target="../media/image38.png"/><Relationship Id="rId10" Type="http://schemas.openxmlformats.org/officeDocument/2006/relationships/image" Target="../media/image78.sv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96.svg"/><Relationship Id="rId13" Type="http://schemas.openxmlformats.org/officeDocument/2006/relationships/image" Target="../media/image48.png"/><Relationship Id="rId14" Type="http://schemas.openxmlformats.org/officeDocument/2006/relationships/image" Target="../media/image98.svg"/><Relationship Id="rId15" Type="http://schemas.openxmlformats.org/officeDocument/2006/relationships/image" Target="../media/image49.png"/><Relationship Id="rId16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43.png"/><Relationship Id="rId4" Type="http://schemas.openxmlformats.org/officeDocument/2006/relationships/image" Target="../media/image88.svg"/><Relationship Id="rId5" Type="http://schemas.openxmlformats.org/officeDocument/2006/relationships/image" Target="../media/image44.png"/><Relationship Id="rId6" Type="http://schemas.openxmlformats.org/officeDocument/2006/relationships/image" Target="../media/image90.svg"/><Relationship Id="rId7" Type="http://schemas.openxmlformats.org/officeDocument/2006/relationships/image" Target="../media/image45.png"/><Relationship Id="rId8" Type="http://schemas.openxmlformats.org/officeDocument/2006/relationships/image" Target="../media/image92.svg"/><Relationship Id="rId9" Type="http://schemas.openxmlformats.org/officeDocument/2006/relationships/image" Target="../media/image46.png"/><Relationship Id="rId10" Type="http://schemas.openxmlformats.org/officeDocument/2006/relationships/image" Target="../media/image9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14818">
            <a:off x="14384829" y="8616995"/>
            <a:ext cx="3185135" cy="14767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14818">
            <a:off x="414256" y="41901"/>
            <a:ext cx="3185135" cy="14767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0399" y="1028700"/>
            <a:ext cx="16045583" cy="85665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36600" t="27630"/>
          <a:stretch>
            <a:fillRect/>
          </a:stretch>
        </p:blipFill>
        <p:spPr>
          <a:xfrm rot="-6875917">
            <a:off x="2111675" y="3946023"/>
            <a:ext cx="1229173" cy="13469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963191" y="0"/>
            <a:ext cx="1160479" cy="15605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4918286" y="2250633"/>
            <a:ext cx="3608075" cy="4658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0" y="5410752"/>
            <a:ext cx="3642393" cy="43645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524067" y="3715571"/>
            <a:ext cx="11239866" cy="298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0"/>
              </a:lnSpc>
            </a:pPr>
            <a:r>
              <a:rPr lang="en-US" altLang="zh-TW" sz="10500" dirty="0" smtClean="0">
                <a:solidFill>
                  <a:srgbClr val="2B315B"/>
                </a:solidFill>
                <a:ea typeface="Jua"/>
              </a:rPr>
              <a:t>Lesson 1-</a:t>
            </a:r>
            <a:endParaRPr lang="en-US" altLang="zh-TW" sz="10500" dirty="0">
              <a:solidFill>
                <a:srgbClr val="2B315B"/>
              </a:solidFill>
              <a:ea typeface="Jua"/>
            </a:endParaRPr>
          </a:p>
          <a:p>
            <a:pPr algn="ctr">
              <a:lnSpc>
                <a:spcPts val="11550"/>
              </a:lnSpc>
            </a:pPr>
            <a:r>
              <a:rPr lang="en-US" sz="10500" dirty="0" smtClean="0">
                <a:solidFill>
                  <a:srgbClr val="2B315B"/>
                </a:solidFill>
                <a:ea typeface="Jua"/>
              </a:rPr>
              <a:t>公德</a:t>
            </a:r>
            <a:r>
              <a:rPr lang="en-US" sz="10500" dirty="0">
                <a:solidFill>
                  <a:srgbClr val="2B315B"/>
                </a:solidFill>
                <a:ea typeface="Jua"/>
              </a:rPr>
              <a:t>共德人人得！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35766" y="2073468"/>
            <a:ext cx="11239866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2B315B"/>
                </a:solidFill>
                <a:ea typeface="More Sugar Thin"/>
              </a:rPr>
              <a:t>你睇我唔到！我都要做好！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29000" y="7353300"/>
            <a:ext cx="11239866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 dirty="0">
                <a:solidFill>
                  <a:srgbClr val="2B315B"/>
                </a:solidFill>
                <a:latin typeface="More Sugar Thin"/>
              </a:rPr>
              <a:t>2022/05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292" b="3719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33871" y="3880785"/>
            <a:ext cx="5329418" cy="5206065"/>
            <a:chOff x="0" y="0"/>
            <a:chExt cx="4828540" cy="4716780"/>
          </a:xfrm>
        </p:grpSpPr>
        <p:sp>
          <p:nvSpPr>
            <p:cNvPr id="4" name="Freeform 4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49265" y="5825279"/>
            <a:ext cx="2765161" cy="38896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42789" y="3357549"/>
            <a:ext cx="2387782" cy="7988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0741" y="671555"/>
            <a:ext cx="1429353" cy="17948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934301" y="7463450"/>
            <a:ext cx="1429353" cy="17948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629400" y="2324100"/>
            <a:ext cx="9133093" cy="724848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820094" y="931489"/>
            <a:ext cx="1264781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6199">
                <a:solidFill>
                  <a:srgbClr val="2B315B"/>
                </a:solidFill>
                <a:ea typeface="Jua"/>
              </a:rPr>
              <a:t>請形容一下圖片中黃色衣服的男孩子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829947" y="1028700"/>
            <a:ext cx="1429353" cy="1794850"/>
          </a:xfrm>
          <a:prstGeom prst="rect">
            <a:avLst/>
          </a:prstGeom>
        </p:spPr>
      </p:pic>
      <p:pic>
        <p:nvPicPr>
          <p:cNvPr id="12" name="圖片 11" descr="PVX8PIM82Ng37a7tXuoXekaSArJzzSeW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228">
            <a:off x="1752600" y="4457700"/>
            <a:ext cx="2540000" cy="19050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514600" y="51435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7459" y="586285"/>
            <a:ext cx="16230600" cy="91144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039603" y="4736028"/>
            <a:ext cx="944701" cy="12703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830934" y="1845810"/>
            <a:ext cx="944701" cy="1270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841738" y="1258450"/>
            <a:ext cx="2732787" cy="25290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830934" y="6571063"/>
            <a:ext cx="3987674" cy="69847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980824" y="5810847"/>
            <a:ext cx="2738212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057530">
            <a:off x="8824422" y="5666716"/>
            <a:ext cx="2312079" cy="232377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32502" y="1252275"/>
            <a:ext cx="1042299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dirty="0">
                <a:solidFill>
                  <a:srgbClr val="2B315B"/>
                </a:solidFill>
                <a:ea typeface="Jua"/>
              </a:rPr>
              <a:t>何謂公德心？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75635" y="3882770"/>
            <a:ext cx="12208669" cy="197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00"/>
              </a:lnSpc>
            </a:pPr>
            <a:r>
              <a:rPr lang="en-US" sz="5100" dirty="0">
                <a:solidFill>
                  <a:srgbClr val="2B315B"/>
                </a:solidFill>
                <a:ea typeface="More Sugar Thin"/>
              </a:rPr>
              <a:t>公德心指人們在社會公共生活中，為了維護社會公共生活的正常，進行所必須遵守的基本公共生活規則。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880243">
            <a:off x="14017363" y="1116369"/>
            <a:ext cx="2187598" cy="21000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327263">
            <a:off x="5152826" y="-562067"/>
            <a:ext cx="7982348" cy="114033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6052" flipH="1">
            <a:off x="2116856" y="1804462"/>
            <a:ext cx="2484605" cy="60199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8966555"/>
            <a:ext cx="3344085" cy="15504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587258" y="5139609"/>
            <a:ext cx="3344085" cy="1550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32074" y="-821900"/>
            <a:ext cx="3344085" cy="15504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72810" y="1336673"/>
            <a:ext cx="8969613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dirty="0">
                <a:solidFill>
                  <a:srgbClr val="EF7146"/>
                </a:solidFill>
                <a:ea typeface="Jua"/>
              </a:rPr>
              <a:t>八大有公德心之表現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66045" y="2492373"/>
            <a:ext cx="6983142" cy="517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5" lvl="1" indent="-453392">
              <a:lnSpc>
                <a:spcPts val="5040"/>
              </a:lnSpc>
              <a:buFont typeface="Arial"/>
              <a:buChar char="•"/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遵守公共秩序</a:t>
            </a:r>
          </a:p>
          <a:p>
            <a:pPr marL="906785" lvl="1" indent="-453392">
              <a:lnSpc>
                <a:spcPts val="5040"/>
              </a:lnSpc>
              <a:buFont typeface="Arial"/>
              <a:buChar char="•"/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愛護公共財物</a:t>
            </a:r>
          </a:p>
          <a:p>
            <a:pPr marL="906785" lvl="1" indent="-453392">
              <a:lnSpc>
                <a:spcPts val="5040"/>
              </a:lnSpc>
              <a:buFont typeface="Arial"/>
              <a:buChar char="•"/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講究公共衞生</a:t>
            </a:r>
          </a:p>
          <a:p>
            <a:pPr marL="906785" lvl="1" indent="-453392">
              <a:lnSpc>
                <a:spcPts val="5040"/>
              </a:lnSpc>
              <a:buFont typeface="Arial"/>
              <a:buChar char="•"/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誠實守信</a:t>
            </a:r>
          </a:p>
          <a:p>
            <a:pPr marL="906785" lvl="1" indent="-453392">
              <a:lnSpc>
                <a:spcPts val="5040"/>
              </a:lnSpc>
              <a:buFont typeface="Arial"/>
              <a:buChar char="•"/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禮貌待人</a:t>
            </a:r>
          </a:p>
          <a:p>
            <a:pPr marL="906785" lvl="1" indent="-453392">
              <a:lnSpc>
                <a:spcPts val="5040"/>
              </a:lnSpc>
              <a:buFont typeface="Arial"/>
              <a:buChar char="•"/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敬老愛幼</a:t>
            </a:r>
          </a:p>
          <a:p>
            <a:pPr marL="906785" lvl="1" indent="-453392">
              <a:lnSpc>
                <a:spcPts val="5040"/>
              </a:lnSpc>
              <a:buFont typeface="Arial"/>
              <a:buChar char="•"/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尊重婦女</a:t>
            </a:r>
          </a:p>
          <a:p>
            <a:pPr marL="906785" lvl="1" indent="-453392">
              <a:lnSpc>
                <a:spcPts val="5040"/>
              </a:lnSpc>
              <a:buFont typeface="Arial"/>
              <a:buChar char="•"/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助人為樂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8595" y="7845423"/>
            <a:ext cx="10910810" cy="742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dirty="0">
                <a:solidFill>
                  <a:srgbClr val="008037"/>
                </a:solidFill>
                <a:ea typeface="Jua"/>
              </a:rPr>
              <a:t>你常做到哪一點？常做不到哪一點？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35063" y="3065187"/>
            <a:ext cx="3572250" cy="58300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71556" y="1028700"/>
            <a:ext cx="2836052" cy="23874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15824" y="1215453"/>
            <a:ext cx="1391488" cy="17473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007313" y="1920972"/>
            <a:ext cx="11713272" cy="81185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85212" y="594422"/>
            <a:ext cx="10317576" cy="81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9"/>
              </a:lnSpc>
            </a:pPr>
            <a:r>
              <a:rPr lang="en-US" sz="6199">
                <a:solidFill>
                  <a:srgbClr val="7F5093"/>
                </a:solidFill>
                <a:ea typeface="More Sugar Thin"/>
              </a:rPr>
              <a:t>網上十大缺德行為：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09735" y="1547924"/>
            <a:ext cx="1541144" cy="1935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774593" y="6815300"/>
            <a:ext cx="1541144" cy="19352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32690" flipH="1">
            <a:off x="1963188" y="842943"/>
            <a:ext cx="3357398" cy="33451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2176">
            <a:off x="8152017" y="663213"/>
            <a:ext cx="9218135" cy="5176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7547">
            <a:off x="12856334" y="5475006"/>
            <a:ext cx="2723249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22206">
            <a:off x="975274" y="4470065"/>
            <a:ext cx="9218135" cy="51765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552972" y="7058326"/>
            <a:ext cx="3656763" cy="26794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217959" y="2751339"/>
            <a:ext cx="2148519" cy="225512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154969">
            <a:off x="1646097" y="5040336"/>
            <a:ext cx="7658822" cy="217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問題</a:t>
            </a:r>
            <a:r>
              <a:rPr lang="en-US" sz="4200" dirty="0" smtClean="0">
                <a:solidFill>
                  <a:srgbClr val="2B315B"/>
                </a:solidFill>
                <a:ea typeface="More Sugar Thin"/>
              </a:rPr>
              <a:t>：</a:t>
            </a:r>
          </a:p>
          <a:p>
            <a:pPr algn="ctr">
              <a:lnSpc>
                <a:spcPts val="4200"/>
              </a:lnSpc>
            </a:pPr>
            <a:r>
              <a:rPr lang="en-US" sz="4200" dirty="0" smtClean="0">
                <a:solidFill>
                  <a:srgbClr val="2B315B"/>
                </a:solidFill>
                <a:ea typeface="More Sugar Thin"/>
              </a:rPr>
              <a:t>如果</a:t>
            </a:r>
            <a:r>
              <a:rPr lang="en-US" sz="4200" dirty="0">
                <a:solidFill>
                  <a:srgbClr val="2B315B"/>
                </a:solidFill>
                <a:ea typeface="More Sugar Thin"/>
              </a:rPr>
              <a:t>人人都這樣做（缺德），世界會變成怎樣？你喜歡在這樣的社會居住嗎？</a:t>
            </a:r>
          </a:p>
        </p:txBody>
      </p:sp>
      <p:sp>
        <p:nvSpPr>
          <p:cNvPr id="12" name="TextBox 12"/>
          <p:cNvSpPr txBox="1"/>
          <p:nvPr/>
        </p:nvSpPr>
        <p:spPr>
          <a:xfrm rot="105403">
            <a:off x="8323685" y="1469980"/>
            <a:ext cx="7982941" cy="164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個人反思：</a:t>
            </a:r>
          </a:p>
          <a:p>
            <a:pPr algn="ctr">
              <a:lnSpc>
                <a:spcPts val="4200"/>
              </a:lnSpc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請登入PowerLesson2,</a:t>
            </a:r>
          </a:p>
          <a:p>
            <a:pPr algn="ctr">
              <a:lnSpc>
                <a:spcPts val="4200"/>
              </a:lnSpc>
            </a:pPr>
            <a:r>
              <a:rPr lang="en-US" sz="4200" dirty="0">
                <a:solidFill>
                  <a:srgbClr val="2B315B"/>
                </a:solidFill>
                <a:ea typeface="More Sugar Thin"/>
              </a:rPr>
              <a:t>分享一下你的想法。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46920" y="612107"/>
            <a:ext cx="9602253" cy="94800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14422" y="2309372"/>
            <a:ext cx="1867249" cy="7095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-548034" y="7156433"/>
            <a:ext cx="2877002" cy="2935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85178">
            <a:off x="13791163" y="7992585"/>
            <a:ext cx="3100862" cy="25314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2921">
            <a:off x="14106552" y="78512"/>
            <a:ext cx="3360144" cy="19244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96000" flipH="1">
            <a:off x="1081259" y="847438"/>
            <a:ext cx="1461307" cy="14214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211647">
            <a:off x="14581315" y="6106446"/>
            <a:ext cx="3584105" cy="160307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593051" y="2980826"/>
            <a:ext cx="7909992" cy="666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588" dirty="0">
                <a:solidFill>
                  <a:srgbClr val="2B315B"/>
                </a:solidFill>
                <a:ea typeface="More Sugar Thin"/>
              </a:rPr>
              <a:t>清朝杜文瀾說過：「</a:t>
            </a:r>
            <a:r>
              <a:rPr lang="en-US" sz="4588" dirty="0">
                <a:solidFill>
                  <a:srgbClr val="FF5757"/>
                </a:solidFill>
                <a:ea typeface="More Sugar Thin"/>
              </a:rPr>
              <a:t>有道德的人不損人而利已，不害人而求名。</a:t>
            </a:r>
            <a:r>
              <a:rPr lang="en-US" sz="4588" dirty="0">
                <a:solidFill>
                  <a:srgbClr val="2B315B"/>
                </a:solidFill>
                <a:ea typeface="More Sugar Thin"/>
              </a:rPr>
              <a:t>」孟軻也講過：「</a:t>
            </a:r>
            <a:r>
              <a:rPr lang="en-US" sz="4588" dirty="0">
                <a:solidFill>
                  <a:srgbClr val="008037"/>
                </a:solidFill>
                <a:ea typeface="More Sugar Thin"/>
              </a:rPr>
              <a:t>愛人者，人恆愛之；敬人者，人恆敬之。</a:t>
            </a:r>
            <a:r>
              <a:rPr lang="en-US" sz="4588" dirty="0">
                <a:solidFill>
                  <a:srgbClr val="2B315B"/>
                </a:solidFill>
                <a:ea typeface="More Sugar Thin"/>
              </a:rPr>
              <a:t>」在我們日常生活中，我們要時刻緊記做一個顧己及人的人，負起自己的社會責任，做個有公德心的好孩子。</a:t>
            </a:r>
          </a:p>
          <a:p>
            <a:pPr algn="ctr">
              <a:lnSpc>
                <a:spcPts val="4588"/>
              </a:lnSpc>
            </a:pPr>
            <a:endParaRPr lang="en-US" sz="4588" dirty="0">
              <a:solidFill>
                <a:srgbClr val="2B315B"/>
              </a:solidFill>
              <a:ea typeface="More Sugar Thin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36712" y="5191673"/>
            <a:ext cx="2750401" cy="234534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581879" y="1080647"/>
            <a:ext cx="1255135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dirty="0">
                <a:solidFill>
                  <a:srgbClr val="2B315B"/>
                </a:solidFill>
                <a:ea typeface="Jua"/>
              </a:rPr>
              <a:t>總結：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50071" y="3405024"/>
            <a:ext cx="10774648" cy="57524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11797" y="3338349"/>
            <a:ext cx="879303" cy="11824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12097" y="3017782"/>
            <a:ext cx="2438852" cy="8159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3657600" y="6024032"/>
            <a:ext cx="3255358" cy="42629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5040977" y="4006714"/>
            <a:ext cx="1295314" cy="16265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62762" y="3017782"/>
            <a:ext cx="1977864" cy="1977864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6041"/>
              </p:ext>
            </p:extLst>
          </p:nvPr>
        </p:nvGraphicFramePr>
        <p:xfrm>
          <a:off x="7100657" y="3338349"/>
          <a:ext cx="9135396" cy="5919951"/>
        </p:xfrm>
        <a:graphic>
          <a:graphicData uri="http://schemas.openxmlformats.org/drawingml/2006/table">
            <a:tbl>
              <a:tblPr/>
              <a:tblGrid>
                <a:gridCol w="9135396"/>
              </a:tblGrid>
              <a:tr h="59199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800" b="0" i="0" dirty="0" smtClean="0">
                        <a:effectLst/>
                        <a:latin typeface="HanziPen TC Bold"/>
                        <a:ea typeface="標楷體"/>
                        <a:cs typeface="HanziPen TC Bold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800" b="0" i="0" dirty="0" smtClean="0">
                        <a:effectLst/>
                        <a:latin typeface="HanziPen TC Bold"/>
                        <a:ea typeface="標楷體"/>
                        <a:cs typeface="HanziPen TC Bold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800" b="0" i="0" dirty="0" smtClean="0">
                        <a:effectLst/>
                        <a:latin typeface="HanziPen TC Bold"/>
                        <a:ea typeface="標楷體"/>
                        <a:cs typeface="HanziPen TC Bold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800" b="0" i="0" dirty="0" smtClean="0">
                        <a:effectLst/>
                        <a:latin typeface="HanziPen TC Bold"/>
                        <a:ea typeface="標楷體"/>
                        <a:cs typeface="HanziPen TC Bold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6000" b="0" i="0" dirty="0" smtClean="0">
                          <a:effectLst/>
                          <a:latin typeface="HanziPen TC Bold"/>
                          <a:ea typeface="標楷體"/>
                          <a:cs typeface="HanziPen TC Bold"/>
                        </a:rPr>
                        <a:t>今週請</a:t>
                      </a:r>
                      <a:r>
                        <a:rPr lang="zh-TW" sz="6000" b="0" i="0" dirty="0">
                          <a:effectLst/>
                          <a:latin typeface="HanziPen TC Bold"/>
                          <a:ea typeface="標楷體"/>
                          <a:cs typeface="HanziPen TC Bold"/>
                        </a:rPr>
                        <a:t>留意一下身邊有那些</a:t>
                      </a:r>
                      <a:r>
                        <a:rPr lang="zh-TW" sz="6000" b="1" i="0" dirty="0">
                          <a:solidFill>
                            <a:srgbClr val="FF6600"/>
                          </a:solidFill>
                          <a:effectLst/>
                          <a:latin typeface="HanziPen TC Bold"/>
                          <a:ea typeface="標楷體"/>
                          <a:cs typeface="HanziPen TC Bold"/>
                        </a:rPr>
                        <a:t>有公德心的好行為</a:t>
                      </a:r>
                      <a:r>
                        <a:rPr lang="zh-TW" sz="6000" b="0" i="0" dirty="0">
                          <a:effectLst/>
                          <a:latin typeface="HanziPen TC Bold"/>
                          <a:ea typeface="標楷體"/>
                          <a:cs typeface="HanziPen TC Bold"/>
                        </a:rPr>
                        <a:t>以及刻意</a:t>
                      </a:r>
                      <a:r>
                        <a:rPr lang="zh-TW" sz="6000" b="1" i="0" dirty="0">
                          <a:solidFill>
                            <a:srgbClr val="0000FF"/>
                          </a:solidFill>
                          <a:effectLst/>
                          <a:latin typeface="HanziPen TC Bold"/>
                          <a:ea typeface="標楷體"/>
                          <a:cs typeface="HanziPen TC Bold"/>
                        </a:rPr>
                        <a:t>注意自己的言行</a:t>
                      </a:r>
                      <a:r>
                        <a:rPr lang="zh-TW" sz="6000" b="0" i="0" dirty="0">
                          <a:effectLst/>
                          <a:latin typeface="HanziPen TC Bold"/>
                          <a:ea typeface="標楷體"/>
                          <a:cs typeface="HanziPen TC Bold"/>
                        </a:rPr>
                        <a:t>，竭力做一些有公德心的行為，</a:t>
                      </a:r>
                      <a:r>
                        <a:rPr lang="zh-TW" sz="6000" b="0" i="0" dirty="0">
                          <a:solidFill>
                            <a:schemeClr val="tx1"/>
                          </a:solidFill>
                          <a:effectLst/>
                          <a:latin typeface="HanziPen TC Bold"/>
                          <a:ea typeface="標楷體"/>
                          <a:cs typeface="HanziPen TC Bold"/>
                        </a:rPr>
                        <a:t>下週回校</a:t>
                      </a:r>
                      <a:r>
                        <a:rPr lang="zh-TW" sz="6000" b="0" i="0" dirty="0">
                          <a:solidFill>
                            <a:srgbClr val="FF00FF"/>
                          </a:solidFill>
                          <a:effectLst/>
                          <a:latin typeface="HanziPen TC Bold"/>
                          <a:ea typeface="標楷體"/>
                          <a:cs typeface="HanziPen TC Bold"/>
                        </a:rPr>
                        <a:t>分享</a:t>
                      </a:r>
                      <a:r>
                        <a:rPr lang="zh-TW" sz="6000" b="0" i="0" dirty="0">
                          <a:effectLst/>
                          <a:latin typeface="HanziPen TC Bold"/>
                          <a:ea typeface="標楷體"/>
                          <a:cs typeface="HanziPen TC Bold"/>
                        </a:rPr>
                        <a:t>。</a:t>
                      </a:r>
                      <a:endParaRPr lang="zh-MO" sz="6000" b="0" i="0" dirty="0">
                        <a:effectLst/>
                        <a:latin typeface="HanziPen TC Bold"/>
                        <a:ea typeface="新細明體"/>
                        <a:cs typeface="HanziPen TC Bold"/>
                      </a:endParaRPr>
                    </a:p>
                  </a:txBody>
                  <a:tcPr marL="114300" marR="114300" marT="0" marB="0">
                    <a:lnL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55" y="3162300"/>
            <a:ext cx="6886695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793376"/>
            <a:ext cx="16230600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9"/>
              </a:lnSpc>
            </a:pPr>
            <a:r>
              <a:rPr lang="en-US" sz="8299">
                <a:solidFill>
                  <a:srgbClr val="2B315B"/>
                </a:solidFill>
                <a:ea typeface="Jua"/>
              </a:rPr>
              <a:t>作業：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240</Words>
  <Application>Microsoft Macintosh PowerPoint</Application>
  <PresentationFormat>自訂</PresentationFormat>
  <Paragraphs>31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Cloud's Book Report</dc:title>
  <cp:lastModifiedBy>teacher</cp:lastModifiedBy>
  <cp:revision>6</cp:revision>
  <dcterms:created xsi:type="dcterms:W3CDTF">2006-08-16T00:00:00Z</dcterms:created>
  <dcterms:modified xsi:type="dcterms:W3CDTF">2022-06-28T13:33:24Z</dcterms:modified>
  <dc:identifier>DAFE4x5bnDg</dc:identifier>
</cp:coreProperties>
</file>