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306" r:id="rId3"/>
    <p:sldId id="311" r:id="rId4"/>
    <p:sldId id="325" r:id="rId5"/>
    <p:sldId id="322" r:id="rId6"/>
    <p:sldId id="317" r:id="rId7"/>
    <p:sldId id="324" r:id="rId8"/>
    <p:sldId id="326" r:id="rId9"/>
    <p:sldId id="327" r:id="rId10"/>
    <p:sldId id="328" r:id="rId11"/>
    <p:sldId id="329" r:id="rId12"/>
    <p:sldId id="321" r:id="rId13"/>
    <p:sldId id="312" r:id="rId14"/>
    <p:sldId id="330" r:id="rId15"/>
    <p:sldId id="334" r:id="rId16"/>
    <p:sldId id="313" r:id="rId17"/>
    <p:sldId id="315" r:id="rId18"/>
    <p:sldId id="331" r:id="rId19"/>
    <p:sldId id="323" r:id="rId20"/>
    <p:sldId id="332" r:id="rId21"/>
    <p:sldId id="333" r:id="rId22"/>
    <p:sldId id="314" r:id="rId23"/>
    <p:sldId id="316" r:id="rId24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9AB17-47DA-4AC5-9BE6-0D3D462CA554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42A50-02B8-4886-B404-E2828CC89A8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69921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18DBC7-801C-4282-AA1C-BD778692B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13D650-1B44-4DA8-87ED-E6973D291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70C243-DE85-4DE6-AD58-CCFC0F2B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87F918-10F9-4BDE-BC2B-93F8A6FE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D48D30-DD7B-4CDD-99AA-051EC2EC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0253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034FAE-339D-45CA-897D-0DE62B76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719A2-450D-427F-9DEF-6F5079DCD1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3AB5C2-2432-4825-8AF5-A4C98B5A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025CC3-3A14-4A0D-AE35-15C661FB3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3167D1-50AB-448D-8946-03E8A8ED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80010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A0C7603-8596-43ED-91AF-E028827D8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28C2F2F-21BB-4AFA-B8E7-BB0EF7F28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1CCB2F-AE3B-40C2-A024-418316370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A4F535-C677-418F-9105-96E9E484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2D34DD-E0A9-493F-BBDA-BDC95933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54496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94219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76014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680062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27955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18004"/>
      </p:ext>
    </p:extLst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110670"/>
      </p:ext>
    </p:extLst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82697"/>
      </p:ext>
    </p:extLst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282859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984B91-5CF2-4C1A-A8DC-FEB56DB4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598B79-2E41-45D6-AE4B-EA6B4F6FB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4D32E4-0DA8-4127-8B6C-766E6BBDA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6C5F06-1534-4645-8C83-ABCDE2E3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2443FE-F5E8-449C-AF33-74096AEF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261231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490249"/>
      </p:ext>
    </p:extLst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308750"/>
      </p:ext>
    </p:extLst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283103"/>
      </p:ext>
    </p:extLst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849016"/>
      </p:ext>
    </p:extLst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A802E55-FB0C-4C13-A7EF-204E3501330D}"/>
              </a:ext>
            </a:extLst>
          </p:cNvPr>
          <p:cNvSpPr/>
          <p:nvPr userDrawn="1"/>
        </p:nvSpPr>
        <p:spPr>
          <a:xfrm>
            <a:off x="362857" y="371475"/>
            <a:ext cx="11466286" cy="6115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05509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45229"/>
      </p:ext>
    </p:extLst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900022"/>
      </p:ext>
    </p:extLst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02702"/>
      </p:ext>
    </p:extLst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634741"/>
      </p:ext>
    </p:extLst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781765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FF73E-028C-4C49-B43B-3E5F544A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FE31E3-5EF6-4344-9092-CA9C133D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030DFA-6D0D-4D96-805C-27B741189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CF6E61A-D504-46FC-A3B8-52CF9ECD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00E248-454A-4D1F-866C-93C5EB9B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533840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204562"/>
      </p:ext>
    </p:extLst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148843"/>
      </p:ext>
    </p:extLst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32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AB4AC-2A32-46E0-B83A-883DF91B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8ED4FA-73A9-4E22-B6BA-1147CDFB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BA51E1-936B-447D-8479-FEAEDDF80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8A70AF-7996-4630-990D-481C216A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6C3029-3F6A-45DF-9697-8CFFB21B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FA538B-27E7-44E6-B562-3E7C9C99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45681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080962-9CF3-43F3-B204-1219F592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F618E4-1BCF-4348-BE98-0149246A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248119-B0A6-43E4-B425-CE17BAF4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23E34D2-9BC6-43A5-B2CE-E7704DE99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471A23-EB6A-4241-A42D-76544DEA9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603C115-AD31-48D4-8CDC-CEF12AE5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EFE973-2975-481E-BEAD-187C320E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163913-54A1-41CB-8D2E-3C8AE833A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76289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75060B-B7EB-403E-85A1-5687AC87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2C17495-EF26-46E5-9BE4-ED4D7775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F98F05F-AF0D-4F3A-9765-BE195531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3DAABAF-AE26-4918-9073-51CC491A3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7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23BE25F-66FE-4644-A46D-C7A4A061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0AEA51F-A17A-400F-BAE3-0BA7DBF5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C583D0-F665-4555-8DBC-0D3249CA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49878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CD6DF9-8530-4F44-A035-B3F62B876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AB351E-6751-4140-BA00-9864981F6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6370DED-88D9-4B3D-87C0-860EF2710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CE956D-26BD-4959-8C89-4B851321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1213DE-D7C1-4CA5-A1AF-950982458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D0A86A-3FAF-4C69-A7D3-7BB7ECF6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162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6162AA-5654-4631-AD77-E946EB56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6482E2D-2675-4E06-9921-1C5BB27B1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DA7A145-4E20-4D9B-AA68-CE151547B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2FD528-9ED2-47E5-A030-1F014E7D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C8E17CA-62E8-4C81-9AD8-B7FD7ED0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F9D46C-13F8-4833-B4AD-823F08BC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51896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70D5AE-6731-4132-BC1C-A6C822A06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292E22A-F699-4809-ACCE-41612F70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MO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00745BF-AF48-4365-AAB8-E9D06594C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43FD-2A15-478B-AE95-6227C39A0CE6}" type="datetimeFigureOut">
              <a:rPr lang="zh-MO" altLang="en-US" smtClean="0"/>
              <a:t>10/3/2022</a:t>
            </a:fld>
            <a:endParaRPr lang="zh-MO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6DCB7B-BA9D-44F1-82D3-9CCBB12068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7F45FC-AEF1-43C6-AABD-B468647D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2547-BBB0-484D-8FC8-2F89BC1541CF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8715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 userDrawn="1"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77" name="矩形 76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04" name="直接连接符 103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0" name="组合 79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81" name="组合 80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89" name="直接连接符 88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接连接符 89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接连接符 90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直接连接符 91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接连接符 92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接连接符 93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接连接符 94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直接连接符 95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接连接符 96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直接连接符 81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18DD-F32C-40AE-BFB5-741B5886C773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03753" y="332255"/>
            <a:ext cx="11375448" cy="6210581"/>
            <a:chOff x="740228" y="711200"/>
            <a:chExt cx="9318171" cy="4934857"/>
          </a:xfrm>
        </p:grpSpPr>
        <p:sp>
          <p:nvSpPr>
            <p:cNvPr id="11" name="圆角矩形 10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448" name="矩形 447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447" name="组合 446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283" name="直接连接符 28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直接连接符 28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直接连接符 28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直接连接符 28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直接连接符 28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直接连接符 28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直接连接符 28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直接连接符 28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直接连接符 29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直接连接符 29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直接连接符 29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直接连接符 29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直接连接符 29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直接连接符 29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直接连接符 29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直接连接符 270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直接连接符 271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直接连接符 272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直接连接符 273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直接连接符 274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直接连接符 275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直接连接符 276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直接连接符 277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直接连接符 278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直接连接符 279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直接连接符 280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直接连接符 281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直接连接符 240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直接连接符 241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直接连接符 242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直接连接符 243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接连接符 244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直接连接符 245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直接连接符 246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直接连接符 247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直接连接符 248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直接连接符 249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直接连接符 250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6" name="组合 445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445" name="组合 444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392" name="直接连接符 391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直接连接符 392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直接连接符 393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直接连接符 394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直接连接符 395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直接连接符 396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直接连接符 397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直接连接符 398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直接连接符 399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直接连接符 400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直接连接符 401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直接连接符 402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4" name="直接连接符 403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5" name="直接连接符 404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6" name="直接连接符 405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16" name="直接连接符 415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77798" y="1181059"/>
            <a:ext cx="8818408" cy="4688906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grpSp>
        <p:nvGrpSpPr>
          <p:cNvPr id="413" name="组合 412"/>
          <p:cNvGrpSpPr/>
          <p:nvPr/>
        </p:nvGrpSpPr>
        <p:grpSpPr>
          <a:xfrm>
            <a:off x="1442496" y="4308276"/>
            <a:ext cx="9293896" cy="662020"/>
            <a:chOff x="1742346" y="4063945"/>
            <a:chExt cx="9299079" cy="662020"/>
          </a:xfrm>
        </p:grpSpPr>
        <p:sp>
          <p:nvSpPr>
            <p:cNvPr id="414" name="文本框 413">
              <a:extLst>
                <a:ext uri="{FF2B5EF4-FFF2-40B4-BE49-F238E27FC236}">
                  <a16:creationId xmlns:a16="http://schemas.microsoft.com/office/drawing/2014/main" id="{6A13E5B9-CDDA-4527-874B-9926D4487807}"/>
                </a:ext>
              </a:extLst>
            </p:cNvPr>
            <p:cNvSpPr txBox="1"/>
            <p:nvPr/>
          </p:nvSpPr>
          <p:spPr>
            <a:xfrm>
              <a:off x="4990318" y="4141190"/>
              <a:ext cx="6051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3200" spc="6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思源黑体 CN" panose="020B0500000000000000" pitchFamily="34" charset="-122"/>
                </a:rPr>
                <a:t>誠信品德教育</a:t>
              </a:r>
              <a:endParaRPr kumimoji="0" lang="zh-CN" altLang="en-US" sz="3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endParaRPr>
            </a:p>
          </p:txBody>
        </p:sp>
        <p:sp>
          <p:nvSpPr>
            <p:cNvPr id="415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2346" y="4063945"/>
              <a:ext cx="592758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260304" y="494617"/>
            <a:ext cx="2329317" cy="134538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5616">
            <a:off x="9043643" y="266497"/>
            <a:ext cx="3385497" cy="132365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78550">
            <a:off x="192427" y="179487"/>
            <a:ext cx="2638245" cy="20519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024" y="-83016"/>
            <a:ext cx="2133785" cy="10812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499" y="701327"/>
            <a:ext cx="5314617" cy="573737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64557" y="2092163"/>
            <a:ext cx="5640769" cy="1447419"/>
            <a:chOff x="1249287" y="2078093"/>
            <a:chExt cx="5640769" cy="1447419"/>
          </a:xfrm>
        </p:grpSpPr>
        <p:grpSp>
          <p:nvGrpSpPr>
            <p:cNvPr id="7" name="组合 6"/>
            <p:cNvGrpSpPr/>
            <p:nvPr/>
          </p:nvGrpSpPr>
          <p:grpSpPr>
            <a:xfrm rot="20949599">
              <a:off x="1249287" y="2078093"/>
              <a:ext cx="1296815" cy="1347242"/>
              <a:chOff x="1111243" y="1993224"/>
              <a:chExt cx="1296815" cy="1347242"/>
            </a:xfrm>
          </p:grpSpPr>
          <p:sp>
            <p:nvSpPr>
              <p:cNvPr id="4" name="矩形 3"/>
              <p:cNvSpPr/>
              <p:nvPr/>
            </p:nvSpPr>
            <p:spPr>
              <a:xfrm rot="1055215">
                <a:off x="1176818" y="2109226"/>
                <a:ext cx="1231240" cy="1231240"/>
              </a:xfrm>
              <a:prstGeom prst="rect">
                <a:avLst/>
              </a:prstGeom>
              <a:solidFill>
                <a:srgbClr val="6FB8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1020011">
                <a:off x="1111243" y="1993224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i="0" u="none" strike="noStrike" kern="1200" cap="none" spc="-1000" normalizeH="0" noProof="0" dirty="0">
                    <a:ln w="6350"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言</a:t>
                </a:r>
                <a:endParaRPr kumimoji="0" lang="zh-CN" altLang="en-US" sz="8000" i="0" u="none" strike="noStrike" kern="1200" cap="none" spc="-1000" normalizeH="0" noProof="0" dirty="0">
                  <a:ln w="6350">
                    <a:noFill/>
                  </a:ln>
                  <a:solidFill>
                    <a:schemeClr val="bg1"/>
                  </a:solidFill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699037" y="2169087"/>
              <a:ext cx="1287927" cy="1323439"/>
              <a:chOff x="2699037" y="2169087"/>
              <a:chExt cx="1287927" cy="1323439"/>
            </a:xfrm>
          </p:grpSpPr>
          <p:sp>
            <p:nvSpPr>
              <p:cNvPr id="85" name="矩形 84"/>
              <p:cNvSpPr/>
              <p:nvPr/>
            </p:nvSpPr>
            <p:spPr>
              <a:xfrm rot="21246351">
                <a:off x="2755724" y="2198293"/>
                <a:ext cx="1231240" cy="1231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21174260">
                <a:off x="2699037" y="2169087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8000" i="0" u="none" strike="noStrike" kern="1200" cap="none" spc="-1000" normalizeH="0" noProof="0" dirty="0">
                    <a:ln w="6350"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出</a:t>
                </a:r>
                <a:endParaRPr kumimoji="0" lang="zh-CN" altLang="en-US" sz="8000" i="0" u="none" strike="noStrike" kern="1200" cap="none" spc="-1000" normalizeH="0" noProof="0" dirty="0">
                  <a:ln w="6350">
                    <a:noFill/>
                  </a:ln>
                  <a:solidFill>
                    <a:schemeClr val="bg1"/>
                  </a:solidFill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0878095">
              <a:off x="4134936" y="2202073"/>
              <a:ext cx="1302536" cy="1323439"/>
              <a:chOff x="4294829" y="2066681"/>
              <a:chExt cx="1302536" cy="1323439"/>
            </a:xfrm>
          </p:grpSpPr>
          <p:sp>
            <p:nvSpPr>
              <p:cNvPr id="86" name="矩形 85"/>
              <p:cNvSpPr/>
              <p:nvPr/>
            </p:nvSpPr>
            <p:spPr>
              <a:xfrm rot="1055215">
                <a:off x="4366125" y="2109225"/>
                <a:ext cx="1231240" cy="1231240"/>
              </a:xfrm>
              <a:prstGeom prst="rect">
                <a:avLst/>
              </a:prstGeom>
              <a:solidFill>
                <a:srgbClr val="6FB8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997820">
                <a:off x="4294829" y="2066681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8000" spc="-1000" dirty="0">
                    <a:ln w="6350">
                      <a:noFill/>
                    </a:ln>
                    <a:solidFill>
                      <a:schemeClr val="bg1"/>
                    </a:solidFill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必</a:t>
                </a:r>
                <a:endParaRPr kumimoji="0" lang="zh-CN" altLang="en-US" sz="8000" i="0" u="none" strike="noStrike" kern="1200" cap="none" spc="-1000" normalizeH="0" noProof="0" dirty="0">
                  <a:ln w="6350">
                    <a:noFill/>
                  </a:ln>
                  <a:solidFill>
                    <a:schemeClr val="bg1"/>
                  </a:solidFill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577345" y="2153689"/>
              <a:ext cx="1312711" cy="1324045"/>
              <a:chOff x="5863560" y="2105487"/>
              <a:chExt cx="1312711" cy="1324045"/>
            </a:xfrm>
          </p:grpSpPr>
          <p:sp>
            <p:nvSpPr>
              <p:cNvPr id="87" name="矩形 86"/>
              <p:cNvSpPr/>
              <p:nvPr/>
            </p:nvSpPr>
            <p:spPr>
              <a:xfrm rot="21246351">
                <a:off x="5945031" y="2198292"/>
                <a:ext cx="1231240" cy="1231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1758EE18-2D63-489A-984F-DE0CB071CEE8}"/>
                  </a:ext>
                </a:extLst>
              </p:cNvPr>
              <p:cNvSpPr txBox="1"/>
              <p:nvPr/>
            </p:nvSpPr>
            <p:spPr>
              <a:xfrm rot="21196278">
                <a:off x="5863560" y="2105487"/>
                <a:ext cx="125468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zh-TW" altLang="en-US" sz="8000" spc="-1000" dirty="0">
                    <a:ln w="6350">
                      <a:noFill/>
                    </a:ln>
                    <a:solidFill>
                      <a:schemeClr val="bg1"/>
                    </a:solidFill>
                    <a:latin typeface="字魂54号-贤黑" panose="00000500000000000000" pitchFamily="2" charset="-122"/>
                    <a:ea typeface="字魂54号-贤黑" panose="00000500000000000000" pitchFamily="2" charset="-122"/>
                    <a:cs typeface="+mn-ea"/>
                    <a:sym typeface="思源黑体 CN" panose="020B0500000000000000" pitchFamily="34" charset="-122"/>
                  </a:rPr>
                  <a:t>行</a:t>
                </a:r>
                <a:endParaRPr lang="zh-CN" altLang="en-US" sz="8000" spc="-1000" dirty="0">
                  <a:ln w="6350">
                    <a:noFill/>
                  </a:ln>
                  <a:solidFill>
                    <a:schemeClr val="bg1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14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779193-F3DC-41BF-A920-CEC0096DDF29}"/>
              </a:ext>
            </a:extLst>
          </p:cNvPr>
          <p:cNvSpPr/>
          <p:nvPr/>
        </p:nvSpPr>
        <p:spPr>
          <a:xfrm>
            <a:off x="2557508" y="926110"/>
            <a:ext cx="70769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在日常生活中有沒有遇到守信或失信的事？</a:t>
            </a:r>
            <a:endParaRPr lang="zh-MO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468775-6BE5-411D-A28D-E091315AD8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6" b="99572" l="9844" r="90000">
                        <a14:foregroundMark x1="69219" y1="40471" x2="66719" y2="89079"/>
                        <a14:foregroundMark x1="10000" y1="34690" x2="10000" y2="34690"/>
                        <a14:foregroundMark x1="9844" y1="51392" x2="9844" y2="51392"/>
                        <a14:foregroundMark x1="75469" y1="40899" x2="84375" y2="38116"/>
                        <a14:foregroundMark x1="84375" y1="38116" x2="89531" y2="48180"/>
                        <a14:foregroundMark x1="89531" y1="48180" x2="79063" y2="48608"/>
                        <a14:foregroundMark x1="79063" y1="48608" x2="84375" y2="59315"/>
                        <a14:foregroundMark x1="84375" y1="59315" x2="87188" y2="56531"/>
                        <a14:foregroundMark x1="80469" y1="65525" x2="80469" y2="97002"/>
                        <a14:foregroundMark x1="51094" y1="98073" x2="55937" y2="98929"/>
                        <a14:foregroundMark x1="17344" y1="98715" x2="24375" y2="98287"/>
                        <a14:foregroundMark x1="26563" y1="99572" x2="33125" y2="99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99"/>
          <a:stretch/>
        </p:blipFill>
        <p:spPr>
          <a:xfrm>
            <a:off x="2845188" y="2823098"/>
            <a:ext cx="6236667" cy="34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8C6D797-AFBF-496F-ADB1-23BD6B6913A9}"/>
              </a:ext>
            </a:extLst>
          </p:cNvPr>
          <p:cNvSpPr/>
          <p:nvPr/>
        </p:nvSpPr>
        <p:spPr>
          <a:xfrm>
            <a:off x="865206" y="786868"/>
            <a:ext cx="77117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小然有個口頭禪，就是</a:t>
            </a:r>
            <a:r>
              <a:rPr lang="zh-MO" altLang="en-US" sz="2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標楷體" panose="03000509000000000000" pitchFamily="65" charset="-120"/>
                <a:ea typeface="標楷體" panose="03000509000000000000" pitchFamily="65" charset="-120"/>
              </a:rPr>
              <a:t>『絕對沒問題』</a:t>
            </a:r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MO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約他做任何事都沒問題！</a:t>
            </a:r>
            <a:endParaRPr lang="en-US" altLang="zh-MO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只是，絕對沒問題之後，卻經常有問題！</a:t>
            </a:r>
            <a:endParaRPr lang="en-US" altLang="zh-MO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MO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小然等一群人獲選代表參加國文話劇比賽，但是幾次排演下來，小然動不動就</a:t>
            </a: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無故缺席</a:t>
            </a:r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，或是又為了莫名奇妙的事</a:t>
            </a: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晚到</a:t>
            </a:r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，讓大家</a:t>
            </a: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抱怨連連</a:t>
            </a:r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。最後一次的導火線是因為小然為了補償大家，決定邀請大家去他家排演</a:t>
            </a:r>
            <a:endParaRPr lang="en-US" altLang="zh-MO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MO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本來都說好「沒問題」的</a:t>
            </a: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但偏偏小然媽媽臨時告知小然，在美國的阿姨要回國，要小然取消約定，小然不敢據實以告，只好</a:t>
            </a: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騙</a:t>
            </a:r>
            <a:r>
              <a:rPr lang="zh-MO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大家他家遭小偷，請大家轉移陣地去學校排練，卻被媽媽一通意外的電話揭開謊話</a:t>
            </a:r>
            <a:r>
              <a:rPr lang="en-US" altLang="zh-MO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MO" altLang="en-US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6FC360-51EF-4781-95D2-B906194DA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67" b="90000" l="8000" r="91667">
                        <a14:foregroundMark x1="39333" y1="20667" x2="38000" y2="39333"/>
                        <a14:foregroundMark x1="38000" y1="39333" x2="41667" y2="56667"/>
                        <a14:foregroundMark x1="41667" y1="56667" x2="64000" y2="60667"/>
                        <a14:foregroundMark x1="64000" y1="60667" x2="65667" y2="40333"/>
                        <a14:foregroundMark x1="65667" y1="40333" x2="47667" y2="38667"/>
                        <a14:foregroundMark x1="47667" y1="38667" x2="35667" y2="52333"/>
                        <a14:foregroundMark x1="35667" y1="52333" x2="31667" y2="71667"/>
                        <a14:foregroundMark x1="31667" y1="71667" x2="51667" y2="79000"/>
                        <a14:foregroundMark x1="51667" y1="79000" x2="59667" y2="57333"/>
                        <a14:foregroundMark x1="59667" y1="57333" x2="42667" y2="54333"/>
                        <a14:foregroundMark x1="42667" y1="54333" x2="40667" y2="73000"/>
                        <a14:foregroundMark x1="40667" y1="73000" x2="47667" y2="65667"/>
                        <a14:foregroundMark x1="32000" y1="17333" x2="53667" y2="16333"/>
                        <a14:foregroundMark x1="53667" y1="16333" x2="55667" y2="18000"/>
                        <a14:foregroundMark x1="42000" y1="17667" x2="49667" y2="22000"/>
                        <a14:foregroundMark x1="54333" y1="14333" x2="68333" y2="28333"/>
                        <a14:foregroundMark x1="8333" y1="47333" x2="8333" y2="47333"/>
                        <a14:foregroundMark x1="69333" y1="62000" x2="69333" y2="62000"/>
                        <a14:foregroundMark x1="35000" y1="83667" x2="35000" y2="83667"/>
                        <a14:foregroundMark x1="91667" y1="51667" x2="91667" y2="51667"/>
                        <a14:foregroundMark x1="47000" y1="9667" x2="47000" y2="9667"/>
                        <a14:foregroundMark x1="51333" y1="64667" x2="51333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940" y="31071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82" name="矩形 81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直接连接符 90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86124" y="1586459"/>
            <a:ext cx="7672595" cy="4010888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55" y="2579866"/>
            <a:ext cx="5940476" cy="405463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471107" y="2884458"/>
            <a:ext cx="7508825" cy="2800767"/>
            <a:chOff x="1744775" y="3117069"/>
            <a:chExt cx="6165526" cy="2800767"/>
          </a:xfrm>
        </p:grpSpPr>
        <p:sp>
          <p:nvSpPr>
            <p:cNvPr id="79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4775" y="4141100"/>
              <a:ext cx="534589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758EE18-2D63-489A-984F-DE0CB071CEE8}"/>
                </a:ext>
              </a:extLst>
            </p:cNvPr>
            <p:cNvSpPr txBox="1"/>
            <p:nvPr/>
          </p:nvSpPr>
          <p:spPr>
            <a:xfrm>
              <a:off x="2206771" y="3117069"/>
              <a:ext cx="570353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88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我該怎樣做</a:t>
              </a:r>
              <a:r>
                <a:rPr lang="en-US" altLang="zh-TW" sz="8800" b="1" spc="-300" dirty="0">
                  <a:ln w="6350">
                    <a:noFill/>
                  </a:ln>
                  <a:solidFill>
                    <a:srgbClr val="6FB86F"/>
                  </a:solidFill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…?</a:t>
              </a:r>
              <a:endParaRPr kumimoji="0" lang="zh-CN" altLang="en-US" sz="8800" b="1" i="0" u="none" strike="noStrike" kern="1200" cap="none" spc="-300" normalizeH="0" baseline="0" noProof="0" dirty="0">
                <a:ln w="6350">
                  <a:noFill/>
                </a:ln>
                <a:solidFill>
                  <a:srgbClr val="6FB86F"/>
                </a:solidFill>
                <a:effectLst/>
                <a:uLnTx/>
                <a:uFillTx/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181011" y="1102523"/>
            <a:ext cx="2612686" cy="15090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0043">
            <a:off x="8861968" y="39410"/>
            <a:ext cx="3332748" cy="2592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497" y="256211"/>
            <a:ext cx="2065468" cy="10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9DC533A-E457-4C6D-89FA-B23205A67BD9}"/>
              </a:ext>
            </a:extLst>
          </p:cNvPr>
          <p:cNvSpPr txBox="1"/>
          <p:nvPr/>
        </p:nvSpPr>
        <p:spPr>
          <a:xfrm>
            <a:off x="942512" y="1073087"/>
            <a:ext cx="10306975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「我約了朋友出去玩，但我臨時沒有空</a:t>
            </a:r>
            <a:r>
              <a:rPr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「我答應了要幫忙，但發現我能力不足</a:t>
            </a:r>
            <a:r>
              <a:rPr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MO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「我承諾</a:t>
            </a:r>
            <a:r>
              <a:rPr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MO" altLang="en-US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16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19633D-F24F-4EE0-B768-38BEA6AFE363}"/>
              </a:ext>
            </a:extLst>
          </p:cNvPr>
          <p:cNvSpPr/>
          <p:nvPr/>
        </p:nvSpPr>
        <p:spPr>
          <a:xfrm>
            <a:off x="1130423" y="1016000"/>
            <a:ext cx="9931153" cy="369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MO" altLang="en-US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Open Sans"/>
              </a:rPr>
              <a:t>答應別人的事，哪怕再艱難，我都會竭盡全力辦到。如果真的是超出了自己的能力，無法辦到的話，</a:t>
            </a:r>
            <a:endParaRPr lang="en-US" altLang="zh-MO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zh-MO" altLang="en-US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Open Sans"/>
              </a:rPr>
              <a:t>那麼，我會提前跟對方打好招呼，說明原因，</a:t>
            </a:r>
            <a:endParaRPr lang="en-US" altLang="zh-MO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Open Sans"/>
            </a:endParaRPr>
          </a:p>
          <a:p>
            <a:pPr>
              <a:lnSpc>
                <a:spcPct val="150000"/>
              </a:lnSpc>
            </a:pPr>
            <a:r>
              <a:rPr lang="zh-MO" altLang="en-US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Open Sans"/>
              </a:rPr>
              <a:t>希望獲得對方的理解與體諒。</a:t>
            </a:r>
            <a:br>
              <a:rPr lang="zh-MO" altLang="en-US" sz="3200" b="1" dirty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zh-MO" altLang="en-US" sz="3200" b="1" dirty="0">
              <a:ln w="12700">
                <a:solidFill>
                  <a:srgbClr val="00B0F0"/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FE2022-25F2-439A-9119-F22ED710A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5" y="3429000"/>
            <a:ext cx="4119239" cy="27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82" name="矩形 81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直接连接符 90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86124" y="1586459"/>
            <a:ext cx="7672595" cy="4010888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55" y="2579866"/>
            <a:ext cx="5940476" cy="405463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814406" y="2884458"/>
            <a:ext cx="6165526" cy="1446550"/>
            <a:chOff x="1744775" y="3117069"/>
            <a:chExt cx="6165526" cy="1446550"/>
          </a:xfrm>
        </p:grpSpPr>
        <p:sp>
          <p:nvSpPr>
            <p:cNvPr id="79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4775" y="4141100"/>
              <a:ext cx="534589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758EE18-2D63-489A-984F-DE0CB071CEE8}"/>
                </a:ext>
              </a:extLst>
            </p:cNvPr>
            <p:cNvSpPr txBox="1"/>
            <p:nvPr/>
          </p:nvSpPr>
          <p:spPr>
            <a:xfrm>
              <a:off x="2206771" y="3117069"/>
              <a:ext cx="57035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800" b="1" i="0" u="none" strike="noStrike" kern="1200" cap="none" spc="-300" normalizeH="0" baseline="0" noProof="0" dirty="0">
                  <a:ln w="6350">
                    <a:noFill/>
                  </a:ln>
                  <a:solidFill>
                    <a:srgbClr val="6FB86F"/>
                  </a:solidFill>
                  <a:effectLst/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校園事例</a:t>
              </a:r>
              <a:endParaRPr kumimoji="0" lang="zh-CN" altLang="en-US" sz="8800" b="1" i="0" u="none" strike="noStrike" kern="1200" cap="none" spc="-300" normalizeH="0" baseline="0" noProof="0" dirty="0">
                <a:ln w="6350">
                  <a:noFill/>
                </a:ln>
                <a:solidFill>
                  <a:srgbClr val="6FB86F"/>
                </a:solidFill>
                <a:effectLst/>
                <a:uLnTx/>
                <a:uFillTx/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181011" y="1102523"/>
            <a:ext cx="2612686" cy="15090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0043">
            <a:off x="8861968" y="39410"/>
            <a:ext cx="3332748" cy="2592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497" y="256211"/>
            <a:ext cx="2065468" cy="10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D45683F-7BE1-4C12-B732-B95197F25230}"/>
              </a:ext>
            </a:extLst>
          </p:cNvPr>
          <p:cNvSpPr txBox="1"/>
          <p:nvPr/>
        </p:nvSpPr>
        <p:spPr>
          <a:xfrm>
            <a:off x="747203" y="860024"/>
            <a:ext cx="10306975" cy="235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小天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小聰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是同學。有一次，</a:t>
            </a: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小天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送了一枝鉛筆給</a:t>
            </a: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小聰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小聰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開心地說了聲謝謝並收下了。卻不料，幾天後，</a:t>
            </a: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小天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</a:t>
            </a:r>
            <a:r>
              <a:rPr lang="zh-TW" altLang="en-US" sz="34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小聰</a:t>
            </a:r>
            <a:r>
              <a:rPr lang="zh-TW" altLang="en-US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要回那枝鉛筆，兩人便大吵起來</a:t>
            </a:r>
            <a:r>
              <a:rPr lang="en-US" altLang="zh-TW" sz="3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MO" altLang="en-US" sz="3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2E39234-676A-4455-BF40-0C37B87A7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3"/>
          <a:stretch/>
        </p:blipFill>
        <p:spPr>
          <a:xfrm>
            <a:off x="4081879" y="3429000"/>
            <a:ext cx="3886200" cy="275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D45683F-7BE1-4C12-B732-B95197F25230}"/>
              </a:ext>
            </a:extLst>
          </p:cNvPr>
          <p:cNvSpPr txBox="1"/>
          <p:nvPr/>
        </p:nvSpPr>
        <p:spPr>
          <a:xfrm>
            <a:off x="738530" y="924502"/>
            <a:ext cx="5928599" cy="443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子涵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</a:t>
            </a: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小峰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借了枝鉛筆，但當</a:t>
            </a: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小峰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子涵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歸還的時候，</a:t>
            </a: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子涵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才發現那些鉛筆不見了！她著急地找了很久都找不到，而</a:t>
            </a: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小峰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也不開心，並要求</a:t>
            </a:r>
            <a:r>
              <a:rPr lang="zh-TW" altLang="en-US" sz="3200" u="sng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子涵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賠償，子涵心中泛起了一絲埋怨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zh-MO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E81964C-04D2-4986-8416-45EAE1A3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29" y="2374962"/>
            <a:ext cx="4750829" cy="35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B7582A-14A5-4F81-8D0D-295AC3F91602}"/>
              </a:ext>
            </a:extLst>
          </p:cNvPr>
          <p:cNvSpPr/>
          <p:nvPr/>
        </p:nvSpPr>
        <p:spPr>
          <a:xfrm>
            <a:off x="45032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MO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AF22D47-1310-4490-84A6-E4ADEEBDB6F0}"/>
              </a:ext>
            </a:extLst>
          </p:cNvPr>
          <p:cNvSpPr txBox="1"/>
          <p:nvPr/>
        </p:nvSpPr>
        <p:spPr>
          <a:xfrm>
            <a:off x="852365" y="696649"/>
            <a:ext cx="10238700" cy="2547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「人無信而不立」，對別人承諾要三思而後行，</a:t>
            </a:r>
            <a:endParaRPr lang="en-US" altLang="zh-TW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TW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說到就要做到，對別人講信用，負責任，答應別人事就要兌現，</a:t>
            </a:r>
            <a:endParaRPr lang="en-US" altLang="zh-TW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zh-TW" alt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如果經過再三努力仍沒有做到，應誠懇說明原因，表示歉意。</a:t>
            </a:r>
            <a:endParaRPr lang="zh-MO" alt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3A7781A-1607-4B87-9EBC-7FD28C081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6" y="3457646"/>
            <a:ext cx="3086938" cy="25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072D2D9-3707-4550-B6D8-A890641BD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31" y="2920180"/>
            <a:ext cx="2528799" cy="25287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66C2E5D-FF0F-47F9-934F-282A91B56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75" y="2564311"/>
            <a:ext cx="3021031" cy="302103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EB88C7E-2AE5-44F5-BD83-7CE688285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86" y="582550"/>
            <a:ext cx="4989835" cy="109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5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19763" y="654347"/>
            <a:ext cx="9646637" cy="454178"/>
            <a:chOff x="919763" y="654347"/>
            <a:chExt cx="9646637" cy="454178"/>
          </a:xfrm>
        </p:grpSpPr>
        <p:sp>
          <p:nvSpPr>
            <p:cNvPr id="10" name="矩形: 圆角 6">
              <a:extLst>
                <a:ext uri="{FF2B5EF4-FFF2-40B4-BE49-F238E27FC236}">
                  <a16:creationId xmlns:a16="http://schemas.microsoft.com/office/drawing/2014/main" id="{74838227-1866-4CC4-8F22-E23FD981E3C5}"/>
                </a:ext>
              </a:extLst>
            </p:cNvPr>
            <p:cNvSpPr/>
            <p:nvPr/>
          </p:nvSpPr>
          <p:spPr>
            <a:xfrm>
              <a:off x="919763" y="654347"/>
              <a:ext cx="2128237" cy="45417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-300" normalizeH="0" baseline="0" noProof="0" dirty="0">
                <a:ln w="6350">
                  <a:noFill/>
                </a:ln>
                <a:solidFill>
                  <a:srgbClr val="6FB86F"/>
                </a:solidFill>
                <a:effectLst/>
                <a:uLnTx/>
                <a:uFillTx/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  <p:cxnSp>
          <p:nvCxnSpPr>
            <p:cNvPr id="12" name="直接连接符 11"/>
            <p:cNvCxnSpPr>
              <a:cxnSpLocks/>
              <a:stCxn id="10" idx="3"/>
            </p:cNvCxnSpPr>
            <p:nvPr/>
          </p:nvCxnSpPr>
          <p:spPr>
            <a:xfrm flipV="1">
              <a:off x="3048000" y="838200"/>
              <a:ext cx="7518400" cy="432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25" descr="C:\Users\Am'be'r\Desktop\千库网_儿童上学_元素编号12570404.png千库网_儿童上学_元素编号12570404">
            <a:extLst>
              <a:ext uri="{FF2B5EF4-FFF2-40B4-BE49-F238E27FC236}">
                <a16:creationId xmlns:a16="http://schemas.microsoft.com/office/drawing/2014/main" id="{EDDF119B-DE14-43F3-8EED-C36DDE2D12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424190" y="1492719"/>
            <a:ext cx="4061460" cy="4044315"/>
          </a:xfrm>
          <a:prstGeom prst="rect">
            <a:avLst/>
          </a:prstGeom>
        </p:spPr>
      </p:pic>
      <p:grpSp>
        <p:nvGrpSpPr>
          <p:cNvPr id="17" name="组合 5">
            <a:extLst>
              <a:ext uri="{FF2B5EF4-FFF2-40B4-BE49-F238E27FC236}">
                <a16:creationId xmlns:a16="http://schemas.microsoft.com/office/drawing/2014/main" id="{6B1929B0-5EEF-4507-AD6F-7F05070E65FC}"/>
              </a:ext>
            </a:extLst>
          </p:cNvPr>
          <p:cNvGrpSpPr/>
          <p:nvPr/>
        </p:nvGrpSpPr>
        <p:grpSpPr>
          <a:xfrm>
            <a:off x="424190" y="349885"/>
            <a:ext cx="3357698" cy="1267460"/>
            <a:chOff x="474" y="589"/>
            <a:chExt cx="5921" cy="1996"/>
          </a:xfrm>
        </p:grpSpPr>
        <p:pic>
          <p:nvPicPr>
            <p:cNvPr id="18" name="图片 3" descr="C:\Users\Am'be'r\Desktop\千库网_手绘蓝色对话框标签_元素编号11720512.png千库网_手绘蓝色对话框标签_元素编号11720512">
              <a:extLst>
                <a:ext uri="{FF2B5EF4-FFF2-40B4-BE49-F238E27FC236}">
                  <a16:creationId xmlns:a16="http://schemas.microsoft.com/office/drawing/2014/main" id="{DF0129FD-1C65-4D0B-8471-AB22B1CC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33744" b="32562"/>
            <a:stretch>
              <a:fillRect/>
            </a:stretch>
          </p:blipFill>
          <p:spPr>
            <a:xfrm flipH="1">
              <a:off x="474" y="589"/>
              <a:ext cx="5921" cy="1996"/>
            </a:xfrm>
            <a:prstGeom prst="rect">
              <a:avLst/>
            </a:prstGeom>
          </p:spPr>
        </p:pic>
        <p:sp>
          <p:nvSpPr>
            <p:cNvPr id="19" name="文本框 4">
              <a:extLst>
                <a:ext uri="{FF2B5EF4-FFF2-40B4-BE49-F238E27FC236}">
                  <a16:creationId xmlns:a16="http://schemas.microsoft.com/office/drawing/2014/main" id="{DA06D060-EE68-4D5F-B4D5-BB2C193F9BFC}"/>
                </a:ext>
              </a:extLst>
            </p:cNvPr>
            <p:cNvSpPr txBox="1"/>
            <p:nvPr/>
          </p:nvSpPr>
          <p:spPr>
            <a:xfrm>
              <a:off x="1287" y="942"/>
              <a:ext cx="4237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 w="660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F78522"/>
                    </a:outerShdw>
                  </a:effectLst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甚麼是誠信</a:t>
              </a:r>
              <a:endParaRPr kumimoji="0" lang="zh-CN" altLang="en-US" sz="3200" b="0" i="0" u="none" strike="noStrike" kern="1200" cap="none" spc="0" normalizeH="0" baseline="0" noProof="0" dirty="0">
                <a:ln w="6600">
                  <a:noFill/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78522"/>
                  </a:outerShdw>
                </a:effectLst>
                <a:uLnTx/>
                <a:uFillTx/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FF0D94A-3DA9-47AE-B62B-0FB3D69F89C2}"/>
              </a:ext>
            </a:extLst>
          </p:cNvPr>
          <p:cNvSpPr/>
          <p:nvPr/>
        </p:nvSpPr>
        <p:spPr>
          <a:xfrm>
            <a:off x="4445288" y="1623973"/>
            <a:ext cx="6522128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Poppins"/>
                <a:cs typeface="+mn-cs"/>
              </a:rPr>
              <a:t>「誠信」：信守諾言、言行一致、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"/>
              <a:ea typeface="思源黑体 C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Poppins"/>
                <a:cs typeface="+mn-cs"/>
              </a:rPr>
              <a:t>不弄虛作假，是「誠信」的基本內涵。</a:t>
            </a:r>
            <a:endParaRPr kumimoji="0" lang="zh-MO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2FC73D7-8675-44F3-8F6F-26F9138823D6}"/>
              </a:ext>
            </a:extLst>
          </p:cNvPr>
          <p:cNvSpPr/>
          <p:nvPr/>
        </p:nvSpPr>
        <p:spPr>
          <a:xfrm>
            <a:off x="4445288" y="3278262"/>
            <a:ext cx="6768730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Poppins"/>
                <a:cs typeface="+mn-cs"/>
              </a:rPr>
              <a:t>常持「誠信」的人，「言必信、行必果」，不輕率許下承諾，但當許下承諾，必定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Poppins"/>
              <a:ea typeface="思源黑体 C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Poppins"/>
                <a:cs typeface="+mn-cs"/>
              </a:rPr>
              <a:t>努力兌現。</a:t>
            </a:r>
            <a:endParaRPr kumimoji="0" lang="zh-MO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74A73E-D84E-41D6-818D-FE004D28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16" y="602701"/>
            <a:ext cx="4963218" cy="543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3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>
            <a:off x="-76737" y="0"/>
            <a:ext cx="12268737" cy="6871815"/>
            <a:chOff x="-470936" y="-13815"/>
            <a:chExt cx="12268737" cy="6871815"/>
          </a:xfrm>
        </p:grpSpPr>
        <p:sp>
          <p:nvSpPr>
            <p:cNvPr id="82" name="矩形 81"/>
            <p:cNvSpPr/>
            <p:nvPr/>
          </p:nvSpPr>
          <p:spPr>
            <a:xfrm>
              <a:off x="-394198" y="0"/>
              <a:ext cx="12191999" cy="6858000"/>
            </a:xfrm>
            <a:prstGeom prst="rect">
              <a:avLst/>
            </a:prstGeom>
            <a:solidFill>
              <a:srgbClr val="EFC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-470936" y="-13815"/>
              <a:ext cx="12268479" cy="6858000"/>
              <a:chOff x="-4794402" y="27985"/>
              <a:chExt cx="12268479" cy="6807212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-4390650" y="27985"/>
                <a:ext cx="11507022" cy="6784410"/>
                <a:chOff x="295667" y="4665468"/>
                <a:chExt cx="11507022" cy="4896464"/>
              </a:xfrm>
            </p:grpSpPr>
            <p:cxnSp>
              <p:nvCxnSpPr>
                <p:cNvPr id="113" name="直接连接符 112"/>
                <p:cNvCxnSpPr/>
                <p:nvPr/>
              </p:nvCxnSpPr>
              <p:spPr>
                <a:xfrm rot="5400000">
                  <a:off x="22069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/>
                <p:cNvCxnSpPr/>
                <p:nvPr/>
              </p:nvCxnSpPr>
              <p:spPr>
                <a:xfrm rot="5400000">
                  <a:off x="19142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/>
                <p:cNvCxnSpPr/>
                <p:nvPr/>
              </p:nvCxnSpPr>
              <p:spPr>
                <a:xfrm rot="5400000">
                  <a:off x="160139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/>
                <p:cNvCxnSpPr/>
                <p:nvPr/>
              </p:nvCxnSpPr>
              <p:spPr>
                <a:xfrm rot="5400000">
                  <a:off x="12885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 rot="5400000">
                  <a:off x="97573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/>
                <p:cNvCxnSpPr/>
                <p:nvPr/>
              </p:nvCxnSpPr>
              <p:spPr>
                <a:xfrm rot="5400000">
                  <a:off x="6629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/>
                <p:cNvCxnSpPr/>
                <p:nvPr/>
              </p:nvCxnSpPr>
              <p:spPr>
                <a:xfrm rot="5400000">
                  <a:off x="35007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/>
                <p:cNvCxnSpPr/>
                <p:nvPr/>
              </p:nvCxnSpPr>
              <p:spPr>
                <a:xfrm rot="5400000">
                  <a:off x="3724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/>
                <p:cNvCxnSpPr/>
                <p:nvPr/>
              </p:nvCxnSpPr>
              <p:spPr>
                <a:xfrm rot="5400000">
                  <a:off x="-27558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/>
                <p:cNvCxnSpPr/>
                <p:nvPr/>
              </p:nvCxnSpPr>
              <p:spPr>
                <a:xfrm rot="5400000">
                  <a:off x="-58841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/>
                <p:cNvCxnSpPr/>
                <p:nvPr/>
              </p:nvCxnSpPr>
              <p:spPr>
                <a:xfrm rot="5400000">
                  <a:off x="-90124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/>
                <p:cNvCxnSpPr/>
                <p:nvPr/>
              </p:nvCxnSpPr>
              <p:spPr>
                <a:xfrm rot="5400000">
                  <a:off x="-121407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/>
                <p:cNvCxnSpPr/>
                <p:nvPr/>
              </p:nvCxnSpPr>
              <p:spPr>
                <a:xfrm rot="5400000">
                  <a:off x="-1526906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接连接符 125"/>
                <p:cNvCxnSpPr/>
                <p:nvPr/>
              </p:nvCxnSpPr>
              <p:spPr>
                <a:xfrm rot="5400000">
                  <a:off x="-183973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 rot="5400000">
                  <a:off x="-2152565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 rot="5400000">
                  <a:off x="589616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 rot="5400000">
                  <a:off x="558333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 rot="5400000">
                  <a:off x="527050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 rot="5400000">
                  <a:off x="495767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 rot="5400000">
                  <a:off x="464484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 rot="5400000">
                  <a:off x="433201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/>
                <p:cNvCxnSpPr/>
                <p:nvPr/>
              </p:nvCxnSpPr>
              <p:spPr>
                <a:xfrm rot="5400000">
                  <a:off x="4019182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/>
                <p:cNvCxnSpPr/>
                <p:nvPr/>
              </p:nvCxnSpPr>
              <p:spPr>
                <a:xfrm rot="5400000">
                  <a:off x="370635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 rot="5400000">
                  <a:off x="339352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 rot="5400000">
                  <a:off x="3080693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 rot="5400000">
                  <a:off x="276786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 rot="5400000">
                  <a:off x="2455034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 rot="5400000">
                  <a:off x="935445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rot="5400000">
                  <a:off x="9041627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rot="5400000">
                  <a:off x="872879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rot="5400000">
                  <a:off x="8415968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 rot="5400000">
                  <a:off x="810313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 rot="5400000">
                  <a:off x="779030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 rot="5400000">
                  <a:off x="7477479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rot="5400000">
                  <a:off x="716465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rot="5400000">
                  <a:off x="6851820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rot="5400000">
                  <a:off x="653899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/>
                <p:cNvCxnSpPr/>
                <p:nvPr/>
              </p:nvCxnSpPr>
              <p:spPr>
                <a:xfrm rot="5400000">
                  <a:off x="6226161" y="7113700"/>
                  <a:ext cx="4896464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组合 84"/>
              <p:cNvGrpSpPr/>
              <p:nvPr/>
            </p:nvGrpSpPr>
            <p:grpSpPr>
              <a:xfrm>
                <a:off x="-4794402" y="254492"/>
                <a:ext cx="12268479" cy="6580705"/>
                <a:chOff x="-76479" y="254492"/>
                <a:chExt cx="12268479" cy="6580705"/>
              </a:xfrm>
            </p:grpSpPr>
            <p:grpSp>
              <p:nvGrpSpPr>
                <p:cNvPr id="90" name="组合 89"/>
                <p:cNvGrpSpPr/>
                <p:nvPr/>
              </p:nvGrpSpPr>
              <p:grpSpPr>
                <a:xfrm>
                  <a:off x="-30432" y="254492"/>
                  <a:ext cx="12222432" cy="4359537"/>
                  <a:chOff x="-30432" y="254492"/>
                  <a:chExt cx="12069471" cy="4359537"/>
                </a:xfrm>
              </p:grpSpPr>
              <p:cxnSp>
                <p:nvCxnSpPr>
                  <p:cNvPr id="98" name="直接连接符 97"/>
                  <p:cNvCxnSpPr/>
                  <p:nvPr/>
                </p:nvCxnSpPr>
                <p:spPr>
                  <a:xfrm>
                    <a:off x="-30432" y="2544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接连接符 98"/>
                  <p:cNvCxnSpPr/>
                  <p:nvPr/>
                </p:nvCxnSpPr>
                <p:spPr>
                  <a:xfrm>
                    <a:off x="-30432" y="54724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-30432" y="86007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-30432" y="1172903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-30432" y="148573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-30432" y="179856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-30432" y="2111392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-30432" y="242422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/>
                  <p:nvPr/>
                </p:nvCxnSpPr>
                <p:spPr>
                  <a:xfrm>
                    <a:off x="-30432" y="273705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-30432" y="3049881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直接连接符 107"/>
                  <p:cNvCxnSpPr/>
                  <p:nvPr/>
                </p:nvCxnSpPr>
                <p:spPr>
                  <a:xfrm>
                    <a:off x="-30432" y="336271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直接连接符 108"/>
                  <p:cNvCxnSpPr/>
                  <p:nvPr/>
                </p:nvCxnSpPr>
                <p:spPr>
                  <a:xfrm>
                    <a:off x="-30432" y="367554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直接连接符 109"/>
                  <p:cNvCxnSpPr/>
                  <p:nvPr/>
                </p:nvCxnSpPr>
                <p:spPr>
                  <a:xfrm>
                    <a:off x="-30432" y="3988370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-30432" y="430119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-30432" y="4614029"/>
                    <a:ext cx="12069471" cy="0"/>
                  </a:xfrm>
                  <a:prstGeom prst="line">
                    <a:avLst/>
                  </a:prstGeom>
                  <a:ln w="19050">
                    <a:solidFill>
                      <a:srgbClr val="F7852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1" name="直接连接符 90"/>
                <p:cNvCxnSpPr/>
                <p:nvPr/>
              </p:nvCxnSpPr>
              <p:spPr>
                <a:xfrm>
                  <a:off x="-76479" y="49782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-76479" y="527104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/>
                <p:nvPr/>
              </p:nvCxnSpPr>
              <p:spPr>
                <a:xfrm>
                  <a:off x="-76479" y="558387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>
                <a:xfrm>
                  <a:off x="-76479" y="5896708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/>
                <p:nvPr/>
              </p:nvCxnSpPr>
              <p:spPr>
                <a:xfrm>
                  <a:off x="-76479" y="620953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-76479" y="652236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-76479" y="6835197"/>
                  <a:ext cx="12268478" cy="0"/>
                </a:xfrm>
                <a:prstGeom prst="line">
                  <a:avLst/>
                </a:prstGeom>
                <a:ln w="19050">
                  <a:solidFill>
                    <a:srgbClr val="F785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07" name="椭圆 406"/>
          <p:cNvSpPr/>
          <p:nvPr/>
        </p:nvSpPr>
        <p:spPr>
          <a:xfrm>
            <a:off x="-458851" y="-473198"/>
            <a:ext cx="2893785" cy="2893785"/>
          </a:xfrm>
          <a:prstGeom prst="ellipse">
            <a:avLst/>
          </a:prstGeom>
          <a:solidFill>
            <a:srgbClr val="6FB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微软雅黑"/>
              <a:cs typeface="+mn-cs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786124" y="1586459"/>
            <a:ext cx="7672595" cy="4010888"/>
            <a:chOff x="740228" y="711200"/>
            <a:chExt cx="9318171" cy="4934857"/>
          </a:xfrm>
        </p:grpSpPr>
        <p:sp>
          <p:nvSpPr>
            <p:cNvPr id="409" name="圆角矩形 408"/>
            <p:cNvSpPr/>
            <p:nvPr/>
          </p:nvSpPr>
          <p:spPr>
            <a:xfrm>
              <a:off x="1015999" y="943428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rgbClr val="FC8682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  <p:sp>
          <p:nvSpPr>
            <p:cNvPr id="410" name="圆角矩形 409"/>
            <p:cNvSpPr/>
            <p:nvPr/>
          </p:nvSpPr>
          <p:spPr>
            <a:xfrm>
              <a:off x="740228" y="711200"/>
              <a:ext cx="9042400" cy="4702629"/>
            </a:xfrm>
            <a:prstGeom prst="roundRect">
              <a:avLst>
                <a:gd name="adj" fmla="val 7099"/>
              </a:avLst>
            </a:prstGeom>
            <a:solidFill>
              <a:schemeClr val="bg1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微软雅黑"/>
                <a:cs typeface="+mn-cs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055" y="2579866"/>
            <a:ext cx="5940476" cy="405463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4"/>
          <a:srcRect l="12736" t="7016" r="14180" b="32281"/>
          <a:stretch/>
        </p:blipFill>
        <p:spPr>
          <a:xfrm>
            <a:off x="99886" y="4681139"/>
            <a:ext cx="2937434" cy="2098166"/>
          </a:xfrm>
          <a:prstGeom prst="rect">
            <a:avLst/>
          </a:prstGeom>
        </p:spPr>
      </p:pic>
      <p:grpSp>
        <p:nvGrpSpPr>
          <p:cNvPr id="78" name="组合 77"/>
          <p:cNvGrpSpPr/>
          <p:nvPr/>
        </p:nvGrpSpPr>
        <p:grpSpPr>
          <a:xfrm>
            <a:off x="1814406" y="2884458"/>
            <a:ext cx="6165526" cy="1446550"/>
            <a:chOff x="1744775" y="3117069"/>
            <a:chExt cx="6165526" cy="1446550"/>
          </a:xfrm>
        </p:grpSpPr>
        <p:sp>
          <p:nvSpPr>
            <p:cNvPr id="79" name="PA-文本框 88">
              <a:extLst>
                <a:ext uri="{FF2B5EF4-FFF2-40B4-BE49-F238E27FC236}">
                  <a16:creationId xmlns:a16="http://schemas.microsoft.com/office/drawing/2014/main" id="{968276D9-B57A-45C2-B2D1-514AA5493EE9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744775" y="4141100"/>
              <a:ext cx="5345896" cy="2036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1758EE18-2D63-489A-984F-DE0CB071CEE8}"/>
                </a:ext>
              </a:extLst>
            </p:cNvPr>
            <p:cNvSpPr txBox="1"/>
            <p:nvPr/>
          </p:nvSpPr>
          <p:spPr>
            <a:xfrm>
              <a:off x="2206771" y="3117069"/>
              <a:ext cx="570353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8800" b="1" i="0" u="none" strike="noStrike" kern="1200" cap="none" spc="-300" normalizeH="0" baseline="0" noProof="0" dirty="0">
                  <a:ln w="6350">
                    <a:noFill/>
                  </a:ln>
                  <a:solidFill>
                    <a:srgbClr val="6FB86F"/>
                  </a:solidFill>
                  <a:effectLst/>
                  <a:uLnTx/>
                  <a:uFillTx/>
                  <a:latin typeface="字魂54号-贤黑" panose="00000500000000000000" pitchFamily="2" charset="-122"/>
                  <a:ea typeface="字魂54号-贤黑" panose="00000500000000000000" pitchFamily="2" charset="-122"/>
                  <a:cs typeface="+mn-ea"/>
                  <a:sym typeface="思源黑体 CN" panose="020B0500000000000000" pitchFamily="34" charset="-122"/>
                </a:rPr>
                <a:t>實踐活動</a:t>
              </a:r>
              <a:endParaRPr kumimoji="0" lang="zh-CN" altLang="en-US" sz="8800" b="1" i="0" u="none" strike="noStrike" kern="1200" cap="none" spc="-300" normalizeH="0" baseline="0" noProof="0" dirty="0">
                <a:ln w="6350">
                  <a:noFill/>
                </a:ln>
                <a:solidFill>
                  <a:srgbClr val="6FB86F"/>
                </a:solidFill>
                <a:effectLst/>
                <a:uLnTx/>
                <a:uFillTx/>
                <a:latin typeface="字魂54号-贤黑" panose="00000500000000000000" pitchFamily="2" charset="-122"/>
                <a:ea typeface="字魂54号-贤黑" panose="00000500000000000000" pitchFamily="2" charset="-122"/>
                <a:cs typeface="+mn-ea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51" name="图片 1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95405">
            <a:off x="3181011" y="1102523"/>
            <a:ext cx="2612686" cy="1509050"/>
          </a:xfrm>
          <a:prstGeom prst="rect">
            <a:avLst/>
          </a:prstGeom>
        </p:spPr>
      </p:pic>
      <p:pic>
        <p:nvPicPr>
          <p:cNvPr id="152" name="图片 15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740043">
            <a:off x="8861968" y="39410"/>
            <a:ext cx="3332748" cy="25921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497" y="256211"/>
            <a:ext cx="2065468" cy="10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7">
            <a:extLst>
              <a:ext uri="{FF2B5EF4-FFF2-40B4-BE49-F238E27FC236}">
                <a16:creationId xmlns:a16="http://schemas.microsoft.com/office/drawing/2014/main" id="{ABF274F8-C69B-4B37-8FFE-0DFD6D6CBCDB}"/>
              </a:ext>
            </a:extLst>
          </p:cNvPr>
          <p:cNvSpPr/>
          <p:nvPr/>
        </p:nvSpPr>
        <p:spPr>
          <a:xfrm>
            <a:off x="2202085" y="965269"/>
            <a:ext cx="3893915" cy="579751"/>
          </a:xfrm>
          <a:prstGeom prst="roundRect">
            <a:avLst>
              <a:gd name="adj" fmla="val 0"/>
            </a:avLst>
          </a:prstGeom>
          <a:solidFill>
            <a:srgbClr val="F78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傳播正能量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 panose="020B0500000000000000" pitchFamily="34" charset="-122"/>
              <a:ea typeface="思源黑体 CN" panose="020B05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3" name="图片 4">
            <a:extLst>
              <a:ext uri="{FF2B5EF4-FFF2-40B4-BE49-F238E27FC236}">
                <a16:creationId xmlns:a16="http://schemas.microsoft.com/office/drawing/2014/main" id="{66F59FF3-A5F3-4E88-8574-206099ED1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32" y="2308194"/>
            <a:ext cx="3660806" cy="366080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53131D0-8137-4394-AD19-8A2A512DE2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3" t="2474" r="1085" b="1286"/>
          <a:stretch/>
        </p:blipFill>
        <p:spPr>
          <a:xfrm>
            <a:off x="793283" y="2168371"/>
            <a:ext cx="6711518" cy="25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D7E3732-C575-4672-8AFC-22A6AEDE0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91" y="812307"/>
            <a:ext cx="3254418" cy="496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87C2B02-EB04-4098-A1F1-E7A55F3B68EC}"/>
              </a:ext>
            </a:extLst>
          </p:cNvPr>
          <p:cNvSpPr/>
          <p:nvPr/>
        </p:nvSpPr>
        <p:spPr>
          <a:xfrm>
            <a:off x="1103791" y="885014"/>
            <a:ext cx="6096000" cy="48216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zh-MO" altLang="en-US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宋慶齡</a:t>
            </a:r>
            <a:r>
              <a:rPr lang="zh-MO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，我國傑出的女政治活動家，世界和平運動活動家。</a:t>
            </a:r>
            <a:r>
              <a:rPr lang="zh-MO" altLang="en-US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宋慶齡</a:t>
            </a:r>
            <a:r>
              <a:rPr lang="zh-MO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始終不渝地致力於中國民族解放和人民解放事業，是中華人民共和國的締造者之一，她曾擔任過中華人民共和國副主席和名譽主席。</a:t>
            </a:r>
            <a:r>
              <a:rPr lang="zh-MO" altLang="en-US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宋慶齡</a:t>
            </a:r>
            <a:r>
              <a:rPr lang="zh-MO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一直熱情關注青少年和兒童的健康成長，長期主持中國救濟總會、中國紅十字會的工作。</a:t>
            </a:r>
            <a:r>
              <a:rPr lang="zh-MO" altLang="en-US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宋慶齡</a:t>
            </a:r>
            <a:r>
              <a:rPr lang="zh-MO" altLang="en-US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反對侵略戰爭，保衛世界和平，被國際上公認為20世紀最偉大的女性。</a:t>
            </a:r>
          </a:p>
        </p:txBody>
      </p:sp>
    </p:spTree>
    <p:extLst>
      <p:ext uri="{BB962C8B-B14F-4D97-AF65-F5344CB8AC3E}">
        <p14:creationId xmlns:p14="http://schemas.microsoft.com/office/powerpoint/2010/main" val="31310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B7582A-14A5-4F81-8D0D-295AC3F91602}"/>
              </a:ext>
            </a:extLst>
          </p:cNvPr>
          <p:cNvSpPr/>
          <p:nvPr/>
        </p:nvSpPr>
        <p:spPr>
          <a:xfrm>
            <a:off x="45032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MO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F29242-A0DF-408B-A6D7-1ABA52D54D20}"/>
              </a:ext>
            </a:extLst>
          </p:cNvPr>
          <p:cNvSpPr txBox="1"/>
          <p:nvPr/>
        </p:nvSpPr>
        <p:spPr>
          <a:xfrm>
            <a:off x="982461" y="632364"/>
            <a:ext cx="102270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一個星期天，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宋耀如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準備帶著全家去朋友家作客，孩子們大都穿好了禮服就要出發了，只有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仍在鋼琴前彈奏著那動聽的旋律。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母親喊道：“孩子們快走吧，伯伯正等著我們呢！”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聽到媽媽的喊聲，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立即合上琴蓋，跑出房間，拉著媽媽的手就走，剛邁出大門，突然又停住了腳步。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“怎麼啦？”一旁的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宋耀如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看到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停住了腳步，不解地問道。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“今天我不能去伯伯家了！”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有些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著急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地說。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“為什麼不能去，孩子？”媽媽望著女兒說。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“媽媽，爸爸，我昨天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答應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，今天她來我家，我教她疊花。”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說。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“我原以為有什麼非常重要的事情呢？這好辦，以後再教她吧！”父親說完，便拉著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的手就走。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“不行！不行！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來了會撲空的，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那多不好呀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！”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邊說邊把手從父親的大手裡抽回來。</a:t>
            </a:r>
          </a:p>
        </p:txBody>
      </p:sp>
    </p:spTree>
    <p:extLst>
      <p:ext uri="{BB962C8B-B14F-4D97-AF65-F5344CB8AC3E}">
        <p14:creationId xmlns:p14="http://schemas.microsoft.com/office/powerpoint/2010/main" val="30844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FB7582A-14A5-4F81-8D0D-295AC3F91602}"/>
              </a:ext>
            </a:extLst>
          </p:cNvPr>
          <p:cNvSpPr/>
          <p:nvPr/>
        </p:nvSpPr>
        <p:spPr>
          <a:xfrm>
            <a:off x="450325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MO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FF29242-A0DF-408B-A6D7-1ABA52D54D20}"/>
              </a:ext>
            </a:extLst>
          </p:cNvPr>
          <p:cNvSpPr txBox="1"/>
          <p:nvPr/>
        </p:nvSpPr>
        <p:spPr>
          <a:xfrm>
            <a:off x="1154096" y="428178"/>
            <a:ext cx="9756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“那也不要緊呀！回來後你就到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家去解釋一下，並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表示歉意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。明天再教她疊花不也可以嗎？”媽媽說。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“不！媽媽，您不是常說要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信守諾言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，我答應了別人的事，怎麼可以隨意改變呢？”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不停地搖著頭說。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“我明白了，我們的小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是一個守信用的孩子，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不能自食其言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，是嗎？”媽媽望著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笑了笑，接著說：“好吧，那就讓我們的小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留下吧！”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宋耀如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夫婦放心不下家中的小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，在客人家吃過中午飯，就提前匆匆地回到家中。一進門，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宋耀如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高聲喊道：“親愛的小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，你的朋友小珍呢？”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回答說：“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沒有來，可能是她臨時有什麼急事吧！”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“沒有來，那我的小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一個人在家該多寂寞呀！”媽媽心疼地對女兒說。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“不，小珍沒有來，家中雖然只有我一個人，但是我仍然很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，因為我信守了諾言。”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辯解道。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聽了小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的話，</a:t>
            </a: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宋耀如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夫婦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滿意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地點了點頭。</a:t>
            </a:r>
            <a:endParaRPr lang="zh-MO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BDAF5E4-AC5E-41C6-9832-43415F3A68A7}"/>
              </a:ext>
            </a:extLst>
          </p:cNvPr>
          <p:cNvSpPr/>
          <p:nvPr/>
        </p:nvSpPr>
        <p:spPr>
          <a:xfrm>
            <a:off x="1458204" y="687565"/>
            <a:ext cx="941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</a:t>
            </a:r>
            <a:r>
              <a:rPr lang="zh-TW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哪</a:t>
            </a:r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些語句看出宋慶齡守信用呢？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708D788-7F0D-4C02-816C-CECB1C3A7834}"/>
              </a:ext>
            </a:extLst>
          </p:cNvPr>
          <p:cNvSpPr/>
          <p:nvPr/>
        </p:nvSpPr>
        <p:spPr>
          <a:xfrm>
            <a:off x="1387018" y="2017386"/>
            <a:ext cx="9417963" cy="3351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“爸爸，我昨天和小珍約好了，今天她來我們家，我教她疊花籃。”</a:t>
            </a:r>
            <a:endParaRPr lang="en-US" altLang="zh-MO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MO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“不行！不行！小珍來了會撲空的，那多不好啊！”</a:t>
            </a:r>
            <a:endParaRPr lang="en-US" altLang="zh-MO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MO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不！媽媽，您不是常說要信守諾言，我答應了別人的事，怎麼可以隨意改變呢？</a:t>
            </a:r>
            <a:r>
              <a:rPr lang="zh-MO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”</a:t>
            </a:r>
          </a:p>
        </p:txBody>
      </p:sp>
    </p:spTree>
    <p:extLst>
      <p:ext uri="{BB962C8B-B14F-4D97-AF65-F5344CB8AC3E}">
        <p14:creationId xmlns:p14="http://schemas.microsoft.com/office/powerpoint/2010/main" val="18273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1358B38-3DA4-49BA-86D9-161AD6053768}"/>
              </a:ext>
            </a:extLst>
          </p:cNvPr>
          <p:cNvSpPr/>
          <p:nvPr/>
        </p:nvSpPr>
        <p:spPr>
          <a:xfrm>
            <a:off x="463689" y="669809"/>
            <a:ext cx="112646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</a:t>
            </a:r>
            <a:r>
              <a:rPr lang="zh-TW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哪</a:t>
            </a:r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些</a:t>
            </a:r>
            <a:r>
              <a:rPr lang="zh-TW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動作</a:t>
            </a:r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看出宋慶齡</a:t>
            </a:r>
            <a:r>
              <a:rPr lang="zh-TW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堅持守信的品質</a:t>
            </a:r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1C811D-45D1-414C-B487-755DDEFD0CBB}"/>
              </a:ext>
            </a:extLst>
          </p:cNvPr>
          <p:cNvSpPr/>
          <p:nvPr/>
        </p:nvSpPr>
        <p:spPr>
          <a:xfrm>
            <a:off x="642152" y="2244701"/>
            <a:ext cx="11884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“不行！不行！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小珍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來了會撲空的，那多不好呀！”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慶齡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邊說邊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把手從父親的大手裡抽回來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442B1B-D4BB-4285-BE51-7F63D3E02E06}"/>
              </a:ext>
            </a:extLst>
          </p:cNvPr>
          <p:cNvSpPr/>
          <p:nvPr/>
        </p:nvSpPr>
        <p:spPr>
          <a:xfrm>
            <a:off x="793071" y="3166200"/>
            <a:ext cx="10614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“不！媽媽，您不是常說要信守諾言，我答應了別人的事，怎麼可以隨意改變呢？”</a:t>
            </a:r>
            <a:r>
              <a:rPr lang="zh-TW" altLang="en-US" sz="22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宋慶齡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不停地搖著頭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說。</a:t>
            </a:r>
          </a:p>
        </p:txBody>
      </p:sp>
    </p:spTree>
    <p:extLst>
      <p:ext uri="{BB962C8B-B14F-4D97-AF65-F5344CB8AC3E}">
        <p14:creationId xmlns:p14="http://schemas.microsoft.com/office/powerpoint/2010/main" val="28005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779193-F3DC-41BF-A920-CEC0096DDF29}"/>
              </a:ext>
            </a:extLst>
          </p:cNvPr>
          <p:cNvSpPr/>
          <p:nvPr/>
        </p:nvSpPr>
        <p:spPr>
          <a:xfrm>
            <a:off x="1201444" y="1143870"/>
            <a:ext cx="94872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宋慶齡</a:t>
            </a:r>
            <a:r>
              <a:rPr lang="zh-TW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在空等一天的情況下為甚麼還能保持平靜的心態？</a:t>
            </a:r>
            <a:endParaRPr lang="en-US" altLang="zh-TW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MO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MO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宋慶齡</a:t>
            </a:r>
            <a:r>
              <a:rPr lang="zh-TW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父母為甚麼滿意地點了點頭？</a:t>
            </a:r>
            <a:endParaRPr lang="zh-MO" altLang="en-US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345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B779193-F3DC-41BF-A920-CEC0096DDF29}"/>
              </a:ext>
            </a:extLst>
          </p:cNvPr>
          <p:cNvSpPr/>
          <p:nvPr/>
        </p:nvSpPr>
        <p:spPr>
          <a:xfrm>
            <a:off x="1458897" y="1090604"/>
            <a:ext cx="91232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讀了這個故事，你喜歡宋慶齡嗎？</a:t>
            </a:r>
            <a:endParaRPr lang="en-US" altLang="zh-MO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MO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為什麼？</a:t>
            </a:r>
            <a:endParaRPr lang="en-US" altLang="zh-MO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MO" sz="4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MO" alt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如果是你，你會怎樣處理這件事？</a:t>
            </a:r>
          </a:p>
        </p:txBody>
      </p:sp>
    </p:spTree>
    <p:extLst>
      <p:ext uri="{BB962C8B-B14F-4D97-AF65-F5344CB8AC3E}">
        <p14:creationId xmlns:p14="http://schemas.microsoft.com/office/powerpoint/2010/main" val="7729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3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8522"/>
      </a:accent1>
      <a:accent2>
        <a:srgbClr val="F78522"/>
      </a:accent2>
      <a:accent3>
        <a:srgbClr val="F78522"/>
      </a:accent3>
      <a:accent4>
        <a:srgbClr val="F78522"/>
      </a:accent4>
      <a:accent5>
        <a:srgbClr val="F78522"/>
      </a:accent5>
      <a:accent6>
        <a:srgbClr val="F78522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4BB4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1307</Words>
  <Application>Microsoft Office PowerPoint</Application>
  <PresentationFormat>寬螢幕</PresentationFormat>
  <Paragraphs>87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等线</vt:lpstr>
      <vt:lpstr>微软雅黑</vt:lpstr>
      <vt:lpstr>Open Sans</vt:lpstr>
      <vt:lpstr>Poppins</vt:lpstr>
      <vt:lpstr>字魂54号-贤黑</vt:lpstr>
      <vt:lpstr>思源黑体 CN</vt:lpstr>
      <vt:lpstr>思源黑体 CN Bold</vt:lpstr>
      <vt:lpstr>新細明體</vt:lpstr>
      <vt:lpstr>標楷體</vt:lpstr>
      <vt:lpstr>Arial</vt:lpstr>
      <vt:lpstr>Calibri</vt:lpstr>
      <vt:lpstr>Calibri Light</vt:lpstr>
      <vt:lpstr>Office 佈景主題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38</cp:revision>
  <dcterms:created xsi:type="dcterms:W3CDTF">2022-02-21T10:38:11Z</dcterms:created>
  <dcterms:modified xsi:type="dcterms:W3CDTF">2022-03-10T11:01:27Z</dcterms:modified>
</cp:coreProperties>
</file>