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06" r:id="rId3"/>
    <p:sldId id="310" r:id="rId4"/>
    <p:sldId id="311" r:id="rId5"/>
    <p:sldId id="327" r:id="rId6"/>
    <p:sldId id="328" r:id="rId7"/>
    <p:sldId id="329" r:id="rId8"/>
    <p:sldId id="330" r:id="rId9"/>
    <p:sldId id="345" r:id="rId10"/>
    <p:sldId id="347" r:id="rId11"/>
    <p:sldId id="344" r:id="rId12"/>
    <p:sldId id="348" r:id="rId13"/>
    <p:sldId id="349" r:id="rId14"/>
    <p:sldId id="350" r:id="rId15"/>
    <p:sldId id="351" r:id="rId16"/>
    <p:sldId id="346" r:id="rId17"/>
    <p:sldId id="352" r:id="rId18"/>
    <p:sldId id="331" r:id="rId19"/>
    <p:sldId id="332" r:id="rId20"/>
    <p:sldId id="334" r:id="rId21"/>
    <p:sldId id="338" r:id="rId22"/>
    <p:sldId id="335" r:id="rId23"/>
    <p:sldId id="337" r:id="rId24"/>
    <p:sldId id="340" r:id="rId25"/>
    <p:sldId id="339" r:id="rId26"/>
    <p:sldId id="342" r:id="rId27"/>
    <p:sldId id="343" r:id="rId28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75BD3-A3C8-403A-A8F4-547F9F4F4166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12E8E-C5C0-48C7-A917-A5DB50A219C7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694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B7FFB-E906-4FCC-AF17-A07020580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692160-4D28-4177-AA4E-4E3F25B0A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C74C37-63AB-45A9-B2B2-85C65ADC9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C010DF-3311-4FF3-A575-676177F9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C7B5C1-5FDF-4449-970F-30A7B7A1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126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88971-05AF-4CE1-88F8-F8FE7EEB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1D00BA-7188-42E2-985D-07919723B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D3004A-A305-4579-98CA-BF934BB7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4EF880-0359-4F38-8E00-B9A473C8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F7CF72-13FC-4560-8900-E260DA7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2763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451F45D-6E21-45FF-ADE0-C0AE30E8C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3D697E-A34B-4C15-A9DB-FE8B87F25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D147D0-DDA1-49F2-9B70-8BAD326C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95F834-678D-42C4-AF4B-C7FCCABE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19C9DB-BD24-4581-B1EB-8F60CD04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3580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73560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347534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078781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255777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561812"/>
      </p:ext>
    </p:extLst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94383"/>
      </p:ext>
    </p:extLst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85678"/>
      </p:ext>
    </p:extLst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698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866A18-D310-4118-B09B-E414BDF7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9E96A5-DBCF-4216-8F56-DBEA9BE0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AE6B4B-F480-4533-BFCA-5AF47962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F670AE-5B22-494E-B4F4-7D3D6C91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86EEF1-B73C-4C86-A98F-D35D8D0A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86182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901081"/>
      </p:ext>
    </p:extLst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944531"/>
      </p:ext>
    </p:extLst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4622"/>
      </p:ext>
    </p:extLst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246233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802E55-FB0C-4C13-A7EF-204E3501330D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52017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43162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39074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49444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03545"/>
      </p:ext>
    </p:extLst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522514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52776-81AF-4B66-BD5F-30362C20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8FEBD7-06F6-4E9C-BA2D-DFFF337FE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E623EA-50C4-4027-95A9-186ED38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2C8301-86AF-4758-A22D-0469535A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D0E70D-11EB-4321-A49D-E044224C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444731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38978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444381"/>
      </p:ext>
    </p:extLst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1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6289A-F0DA-408A-A6BC-BB7CFD80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5E1001-75C2-44C3-AAC7-CD51B3286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08A821-7574-432F-8421-C6F2C284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2CFD59-2996-47ED-9A93-1C263D4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C534CE-2961-458A-91EA-CA69B0DA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2287B8-1558-4727-ADF9-BC29187C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679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56876-2A55-474A-BEEA-5EC0408B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0FECB1-2F4E-4EE9-AED9-1522A4A3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3138B2-9AE2-445E-9FE1-4A89181D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D7C6D3-DC76-45B7-AA14-0A88F378A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F48969-323D-4CA9-A0D1-5E48E37EF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DD85BA-0A75-48FE-BB6D-37A3D550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76647BB-7FB4-4F1F-A882-8BB17F74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5688D2B-AB3B-4D94-BA78-99135953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75422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3D578-4CD2-47E2-87C8-4C077E4D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3EA6B3A-7927-4580-97DA-7701DA71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8A2F1F4-16AF-4C72-BBF7-17B05192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39B96E-F2DC-4CDB-B376-D496A608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58917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9CA857-FF0C-47F4-B9B5-733AB8D7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2D116F-DFE1-471B-8D28-10D3E169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5D638D-8570-4FD1-A76B-BA22699D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60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65C036-D86E-45EB-A875-A843126A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3277B7-0176-407A-93EC-4F2BC2AB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FCF9DB-DA77-4F0D-9D19-F66AD332E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9AA755-543E-4862-9294-1FF877BA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35FCCB0-5761-4F24-B027-6138142D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D30E72-8599-4104-8363-1928A6E4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23883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23966-C209-4138-A870-9E1B990B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5B154DD-CF02-4020-8F35-7BC79B8A6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A92B5D8-1D3B-4797-973F-2B5A00697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165037-6DBA-4200-A93C-15E22DBD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0C4C97-37E1-4ABB-9990-39489519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B86B03-AE83-40AF-998A-1492AE52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29525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221032-F91F-4AC4-8147-52414F86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82BEED-7571-4C83-9FCE-E4150F0C6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261F93-97DB-4810-8643-DAA642407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EA67-F7AE-45A8-A1CD-486E5F3D68DB}" type="datetimeFigureOut">
              <a:rPr lang="zh-MO" altLang="en-US" smtClean="0"/>
              <a:t>14/6/2022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C13C37-F8D0-4863-99D2-050D3DFAD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B3B2D1-9DCB-4968-8DFF-1A7C77CA3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B7C9-23FE-4E61-970A-A5321B2B0099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40378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 userDrawn="1"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77" name="矩形 76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组合 79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81" name="组合 80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直接连接符 81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18DD-F32C-40AE-BFB5-741B5886C773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03753" y="332255"/>
            <a:ext cx="11375448" cy="6210581"/>
            <a:chOff x="740228" y="711200"/>
            <a:chExt cx="9318171" cy="4934857"/>
          </a:xfrm>
        </p:grpSpPr>
        <p:sp>
          <p:nvSpPr>
            <p:cNvPr id="11" name="圆角矩形 10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vsiC6nRjZ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448" name="矩形 447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447" name="组合 446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283" name="直接连接符 28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接连接符 28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接连接符 28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接连接符 28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接连接符 28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接连接符 29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接连接符 29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接连接符 29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接连接符 29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接连接符 29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接连接符 273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接连接符 275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276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接连接符 277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接连接符 278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接连接符 279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接连接符 280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接连接符 281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接连接符 249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6" name="组合 445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445" name="组合 444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392" name="直接连接符 391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直接连接符 392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直接连接符 393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直接连接符 394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直接连接符 395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直接连接符 396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直接连接符 397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直接连接符 398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直接连接符 399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直接连接符 400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直接连接符 401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直接连接符 402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直接连接符 403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直接连接符 404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直接连接符 405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77798" y="1181059"/>
            <a:ext cx="8818408" cy="4688906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1442496" y="4308276"/>
            <a:ext cx="9293896" cy="662020"/>
            <a:chOff x="1742346" y="4063945"/>
            <a:chExt cx="9299079" cy="662020"/>
          </a:xfrm>
        </p:grpSpPr>
        <p:sp>
          <p:nvSpPr>
            <p:cNvPr id="414" name="文本框 413">
              <a:extLst>
                <a:ext uri="{FF2B5EF4-FFF2-40B4-BE49-F238E27FC236}">
                  <a16:creationId xmlns:a16="http://schemas.microsoft.com/office/drawing/2014/main" id="{6A13E5B9-CDDA-4527-874B-9926D4487807}"/>
                </a:ext>
              </a:extLst>
            </p:cNvPr>
            <p:cNvSpPr txBox="1"/>
            <p:nvPr/>
          </p:nvSpPr>
          <p:spPr>
            <a:xfrm>
              <a:off x="4990318" y="4141190"/>
              <a:ext cx="6051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spc="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思源黑体 CN" panose="020B0500000000000000" pitchFamily="34" charset="-122"/>
                </a:rPr>
                <a:t>誠信品德教育</a:t>
              </a:r>
              <a:endPara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endParaRPr>
            </a:p>
          </p:txBody>
        </p:sp>
        <p:sp>
          <p:nvSpPr>
            <p:cNvPr id="415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2346" y="4063945"/>
              <a:ext cx="592758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260304" y="494617"/>
            <a:ext cx="2329317" cy="13453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5616">
            <a:off x="9043643" y="266497"/>
            <a:ext cx="3385497" cy="132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78550">
            <a:off x="192427" y="179487"/>
            <a:ext cx="2638245" cy="20519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24" y="-83016"/>
            <a:ext cx="2133785" cy="108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499" y="701327"/>
            <a:ext cx="5314617" cy="573737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67309" y="2065429"/>
            <a:ext cx="5638017" cy="1427177"/>
            <a:chOff x="1252039" y="2051359"/>
            <a:chExt cx="5638017" cy="1427177"/>
          </a:xfrm>
        </p:grpSpPr>
        <p:grpSp>
          <p:nvGrpSpPr>
            <p:cNvPr id="7" name="组合 6"/>
            <p:cNvGrpSpPr/>
            <p:nvPr/>
          </p:nvGrpSpPr>
          <p:grpSpPr>
            <a:xfrm rot="20949599">
              <a:off x="1252039" y="2051359"/>
              <a:ext cx="1291527" cy="1373714"/>
              <a:chOff x="1116531" y="1966752"/>
              <a:chExt cx="1291527" cy="1373714"/>
            </a:xfrm>
          </p:grpSpPr>
          <p:sp>
            <p:nvSpPr>
              <p:cNvPr id="4" name="矩形 3"/>
              <p:cNvSpPr/>
              <p:nvPr/>
            </p:nvSpPr>
            <p:spPr>
              <a:xfrm rot="1055215">
                <a:off x="1176818" y="2109226"/>
                <a:ext cx="1231240" cy="1231240"/>
              </a:xfrm>
              <a:prstGeom prst="rect">
                <a:avLst/>
              </a:prstGeom>
              <a:solidFill>
                <a:srgbClr val="6FB8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1020011">
                <a:off x="1116531" y="1966752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i="0" u="none" strike="noStrike" kern="1200" cap="none" spc="-1000" normalizeH="0" noProof="0" dirty="0">
                    <a:ln w="6350"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做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645804" y="2098634"/>
              <a:ext cx="1341160" cy="1330899"/>
              <a:chOff x="2645804" y="2098634"/>
              <a:chExt cx="1341160" cy="1330899"/>
            </a:xfrm>
          </p:grpSpPr>
          <p:sp>
            <p:nvSpPr>
              <p:cNvPr id="85" name="矩形 84"/>
              <p:cNvSpPr/>
              <p:nvPr/>
            </p:nvSpPr>
            <p:spPr>
              <a:xfrm rot="21246351">
                <a:off x="2755724" y="2198293"/>
                <a:ext cx="1231240" cy="1231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21174260">
                <a:off x="2645804" y="2098634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i="0" u="none" strike="noStrike" kern="1200" cap="none" spc="-1000" normalizeH="0" noProof="0" dirty="0">
                    <a:ln w="6350"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到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878095">
              <a:off x="4109520" y="2139408"/>
              <a:ext cx="1316116" cy="1339128"/>
              <a:chOff x="4281249" y="2001337"/>
              <a:chExt cx="1316116" cy="1339128"/>
            </a:xfrm>
          </p:grpSpPr>
          <p:sp>
            <p:nvSpPr>
              <p:cNvPr id="86" name="矩形 85"/>
              <p:cNvSpPr/>
              <p:nvPr/>
            </p:nvSpPr>
            <p:spPr>
              <a:xfrm rot="1055215">
                <a:off x="4366125" y="2109225"/>
                <a:ext cx="1231240" cy="1231240"/>
              </a:xfrm>
              <a:prstGeom prst="rect">
                <a:avLst/>
              </a:prstGeom>
              <a:solidFill>
                <a:srgbClr val="6FB8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997820">
                <a:off x="4281249" y="2001337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i="0" u="none" strike="noStrike" kern="1200" cap="none" spc="-1000" normalizeH="0" noProof="0" dirty="0">
                    <a:ln w="6350"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做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577445" y="2134617"/>
              <a:ext cx="1312611" cy="1334239"/>
              <a:chOff x="5863660" y="2086415"/>
              <a:chExt cx="1312611" cy="1334239"/>
            </a:xfrm>
          </p:grpSpPr>
          <p:sp>
            <p:nvSpPr>
              <p:cNvPr id="87" name="矩形 86"/>
              <p:cNvSpPr/>
              <p:nvPr/>
            </p:nvSpPr>
            <p:spPr>
              <a:xfrm rot="21246351">
                <a:off x="5945031" y="2189414"/>
                <a:ext cx="1231240" cy="1231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21196278">
                <a:off x="5863660" y="2086415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sz="8000" spc="-1000" dirty="0">
                    <a:ln w="6350">
                      <a:noFill/>
                    </a:ln>
                    <a:solidFill>
                      <a:schemeClr val="bg1"/>
                    </a:solidFill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到</a:t>
                </a:r>
                <a:endParaRPr lang="zh-CN" altLang="en-US" sz="8000" spc="-1000" dirty="0">
                  <a:ln w="6350">
                    <a:noFill/>
                  </a:ln>
                  <a:solidFill>
                    <a:schemeClr val="bg1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1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5C4FFD9-B6CE-4E32-B23E-71CFC4358966}"/>
              </a:ext>
            </a:extLst>
          </p:cNvPr>
          <p:cNvSpPr txBox="1"/>
          <p:nvPr/>
        </p:nvSpPr>
        <p:spPr>
          <a:xfrm>
            <a:off x="872690" y="1025023"/>
            <a:ext cx="10572125" cy="150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400" dirty="0"/>
              <a:t>是不是每個人都做到「說到做到」</a:t>
            </a:r>
            <a:endParaRPr lang="en-US" altLang="zh-TW" sz="5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105FDC-F2EA-483A-96D2-840F7F19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48" y="2502308"/>
            <a:ext cx="3330669" cy="33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C14785-62B1-4EBD-9E9C-DC0AC4C9F785}"/>
              </a:ext>
            </a:extLst>
          </p:cNvPr>
          <p:cNvSpPr/>
          <p:nvPr/>
        </p:nvSpPr>
        <p:spPr>
          <a:xfrm>
            <a:off x="1277469" y="876052"/>
            <a:ext cx="9637059" cy="2368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dirty="0"/>
              <a:t>如果在遊戲中有人出現「反悔，不誠實」的行為，你會對那人有甚麼感受？</a:t>
            </a:r>
            <a:endParaRPr lang="en-US" altLang="zh-TW" sz="4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A75DCE-1009-402C-8040-E5368E99F187}"/>
              </a:ext>
            </a:extLst>
          </p:cNvPr>
          <p:cNvSpPr/>
          <p:nvPr/>
        </p:nvSpPr>
        <p:spPr>
          <a:xfrm>
            <a:off x="1277469" y="3889915"/>
            <a:ext cx="9637059" cy="113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dirty="0"/>
              <a:t>如果</a:t>
            </a:r>
            <a:r>
              <a:rPr lang="zh-TW" altLang="en-US" sz="4000" dirty="0">
                <a:solidFill>
                  <a:srgbClr val="FF0000"/>
                </a:solidFill>
              </a:rPr>
              <a:t>再玩一次</a:t>
            </a:r>
            <a:r>
              <a:rPr lang="zh-TW" altLang="en-US" sz="4000" dirty="0"/>
              <a:t>，你在過程中會</a:t>
            </a:r>
            <a:r>
              <a:rPr lang="zh-TW" altLang="en-US" sz="4000" u="sng" dirty="0"/>
              <a:t>思考甚麼</a:t>
            </a:r>
            <a:r>
              <a:rPr lang="zh-TW" altLang="en-US" sz="4000" dirty="0"/>
              <a:t>？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8871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19B159D-CB93-4BDB-9F5E-7E06A8534AAD}"/>
              </a:ext>
            </a:extLst>
          </p:cNvPr>
          <p:cNvSpPr txBox="1"/>
          <p:nvPr/>
        </p:nvSpPr>
        <p:spPr>
          <a:xfrm>
            <a:off x="2702282" y="2050889"/>
            <a:ext cx="6787436" cy="150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400" dirty="0"/>
              <a:t>如果改變遊戲規則</a:t>
            </a:r>
            <a:r>
              <a:rPr lang="en-US" altLang="zh-TW" sz="5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28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A8A2C2-8E30-4AEC-9A31-07A4F446D650}"/>
              </a:ext>
            </a:extLst>
          </p:cNvPr>
          <p:cNvSpPr/>
          <p:nvPr/>
        </p:nvSpPr>
        <p:spPr>
          <a:xfrm>
            <a:off x="104649" y="507026"/>
            <a:ext cx="92127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60号-檀宋" panose="00000500000000000000" charset="-122"/>
                <a:ea typeface="字魂160号-檀宋" panose="00000500000000000000" charset="-122"/>
              </a:rPr>
              <a:t>「說到做到」規則</a:t>
            </a:r>
            <a:endParaRPr lang="zh-CN" altLang="en-US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B112B1-D655-467C-811F-AE8D89A00723}"/>
              </a:ext>
            </a:extLst>
          </p:cNvPr>
          <p:cNvSpPr/>
          <p:nvPr/>
        </p:nvSpPr>
        <p:spPr>
          <a:xfrm>
            <a:off x="1154098" y="2070511"/>
            <a:ext cx="9592680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每人隨機獲得２張水果卡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限時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２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分鐘。遊戲開始後，每二人進行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一局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剪刀石頭布，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勝者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可猜測對方手中掌握的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水果卡。如猜中了，對方則需要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贈予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該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水果卡給勝者。如猜錯了，則需另找他人挑戰。（兩人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只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能對戰一局）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過程中水果卡清零為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勝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。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674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A8A2C2-8E30-4AEC-9A31-07A4F446D650}"/>
              </a:ext>
            </a:extLst>
          </p:cNvPr>
          <p:cNvSpPr/>
          <p:nvPr/>
        </p:nvSpPr>
        <p:spPr>
          <a:xfrm>
            <a:off x="2985115" y="248860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60号-檀宋" panose="00000500000000000000" charset="-122"/>
                <a:ea typeface="字魂160号-檀宋" panose="00000500000000000000" charset="-122"/>
              </a:rPr>
              <a:t>「說到做到」</a:t>
            </a:r>
            <a:endParaRPr lang="zh-CN" alt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B112B1-D655-467C-811F-AE8D89A00723}"/>
              </a:ext>
            </a:extLst>
          </p:cNvPr>
          <p:cNvSpPr/>
          <p:nvPr/>
        </p:nvSpPr>
        <p:spPr>
          <a:xfrm>
            <a:off x="1010216" y="1072848"/>
            <a:ext cx="10086652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每人隨機獲得２張水果卡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限時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２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分鐘。遊戲開始後，每二人進行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一局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剪刀石頭布，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勝者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可猜測對方手中掌握的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水果卡。如猜中了，對方則需要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贈予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該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水果卡給勝者。如猜錯了，則需另找他人挑戰。（兩人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只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能對戰一局）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過程中水果卡清零為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勝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。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TW" sz="1400" dirty="0">
              <a:solidFill>
                <a:srgbClr val="4D4D4D"/>
              </a:solidFill>
              <a:latin typeface="Poppin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45E8B0-97DA-4D08-A241-F077FCB8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502" r="73580" b="78034"/>
          <a:stretch/>
        </p:blipFill>
        <p:spPr>
          <a:xfrm>
            <a:off x="939010" y="2415834"/>
            <a:ext cx="1994809" cy="17912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E42A0B3-B547-41CA-BC79-73E0AB00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9" t="37077" r="28092" b="47942"/>
          <a:stretch/>
        </p:blipFill>
        <p:spPr>
          <a:xfrm>
            <a:off x="4946228" y="4401433"/>
            <a:ext cx="2047382" cy="17352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5A34D4-D137-4E77-82F2-DF1308F96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6678" r="51051" b="77859"/>
          <a:stretch/>
        </p:blipFill>
        <p:spPr>
          <a:xfrm>
            <a:off x="2959913" y="2441226"/>
            <a:ext cx="1994808" cy="17912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9863BAA-CFEC-4F8A-9875-F552C5EAF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2" t="82239" r="28523" b="2297"/>
          <a:stretch/>
        </p:blipFill>
        <p:spPr>
          <a:xfrm>
            <a:off x="4982417" y="2457223"/>
            <a:ext cx="1994808" cy="179125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4CD5A9-A968-421B-8939-463330628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9" t="82346" r="5516" b="2190"/>
          <a:stretch/>
        </p:blipFill>
        <p:spPr>
          <a:xfrm>
            <a:off x="842969" y="4395073"/>
            <a:ext cx="2055877" cy="179126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0D583E8-3848-466D-BABC-4771FB6A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36638" r="51810" b="47898"/>
          <a:stretch/>
        </p:blipFill>
        <p:spPr>
          <a:xfrm>
            <a:off x="9125112" y="2441225"/>
            <a:ext cx="1838677" cy="17912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0477B0B-E571-4F1B-AA1A-3D0D8FC3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51625" r="29125" b="32911"/>
          <a:stretch/>
        </p:blipFill>
        <p:spPr>
          <a:xfrm>
            <a:off x="7104210" y="2402722"/>
            <a:ext cx="1838677" cy="179126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B74FC83-24D7-4FAD-90DE-CAE738D9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67307" r="73459" b="17382"/>
          <a:stretch/>
        </p:blipFill>
        <p:spPr>
          <a:xfrm>
            <a:off x="9040992" y="4412887"/>
            <a:ext cx="2055876" cy="17734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1A6EC9-F74E-4316-87FA-0676F0C83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52146" r="50947" b="32873"/>
          <a:stretch/>
        </p:blipFill>
        <p:spPr>
          <a:xfrm>
            <a:off x="2869999" y="4395073"/>
            <a:ext cx="2076229" cy="173528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EFAA360-B619-46A7-90B6-2B509BF0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7" t="51801" r="5554" b="32736"/>
          <a:stretch/>
        </p:blipFill>
        <p:spPr>
          <a:xfrm>
            <a:off x="6969632" y="4367084"/>
            <a:ext cx="2047383" cy="17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BE3213E-5C35-41EF-ACF2-3BBCAEA4F783}"/>
              </a:ext>
            </a:extLst>
          </p:cNvPr>
          <p:cNvSpPr txBox="1"/>
          <p:nvPr/>
        </p:nvSpPr>
        <p:spPr>
          <a:xfrm>
            <a:off x="2009785" y="1925383"/>
            <a:ext cx="8172430" cy="150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400" dirty="0"/>
              <a:t>這一次過程中，你希望</a:t>
            </a:r>
            <a:r>
              <a:rPr lang="en-US" altLang="zh-TW" sz="54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312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C5DBE78-992F-4A41-8DEC-ED9E581F9B4A}"/>
              </a:ext>
            </a:extLst>
          </p:cNvPr>
          <p:cNvSpPr txBox="1"/>
          <p:nvPr/>
        </p:nvSpPr>
        <p:spPr>
          <a:xfrm>
            <a:off x="1354958" y="797858"/>
            <a:ext cx="9995044" cy="4831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/>
              <a:t>遊戲規則是誰定的？</a:t>
            </a:r>
            <a:endParaRPr lang="en-US" altLang="zh-TW" sz="4000" dirty="0"/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/>
              <a:t>付諸行動是誰？</a:t>
            </a:r>
            <a:endParaRPr lang="en-US" altLang="zh-TW" sz="4000" dirty="0"/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/>
              <a:t>選擇如何面對及解決是取決於誰的心態？</a:t>
            </a:r>
            <a:endParaRPr lang="en-US" altLang="zh-TW" sz="4000" dirty="0"/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/>
              <a:t>猜疑與信任，你更喜歡哪一種</a:t>
            </a:r>
            <a:r>
              <a:rPr lang="en-US" altLang="zh-TW" sz="4000" dirty="0"/>
              <a:t>?</a:t>
            </a:r>
            <a:endParaRPr lang="zh-MO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49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A8A2C2-8E30-4AEC-9A31-07A4F446D650}"/>
              </a:ext>
            </a:extLst>
          </p:cNvPr>
          <p:cNvSpPr/>
          <p:nvPr/>
        </p:nvSpPr>
        <p:spPr>
          <a:xfrm>
            <a:off x="1159955" y="1199808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8000" b="1" dirty="0">
                <a:solidFill>
                  <a:schemeClr val="tx2"/>
                </a:solidFill>
                <a:latin typeface="字魂160号-檀宋" panose="00000500000000000000" charset="-122"/>
                <a:ea typeface="字魂160号-檀宋" panose="00000500000000000000" charset="-122"/>
              </a:rPr>
              <a:t>說到做到</a:t>
            </a:r>
            <a:endParaRPr lang="zh-CN" altLang="en-US" sz="8000" b="1" dirty="0">
              <a:solidFill>
                <a:schemeClr val="tx2"/>
              </a:solidFill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248008-75A8-4EBD-B404-F30B67597272}"/>
              </a:ext>
            </a:extLst>
          </p:cNvPr>
          <p:cNvSpPr/>
          <p:nvPr/>
        </p:nvSpPr>
        <p:spPr>
          <a:xfrm>
            <a:off x="7168996" y="1199807"/>
            <a:ext cx="32624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8000" b="1" dirty="0">
                <a:solidFill>
                  <a:schemeClr val="tx2"/>
                </a:solidFill>
                <a:latin typeface="字魂160号-檀宋" panose="00000500000000000000" charset="-122"/>
                <a:ea typeface="字魂160号-檀宋" panose="00000500000000000000" charset="-122"/>
              </a:rPr>
              <a:t>守信用</a:t>
            </a:r>
            <a:endParaRPr lang="zh-CN" altLang="en-US" sz="8000" b="1" dirty="0">
              <a:solidFill>
                <a:schemeClr val="tx2"/>
              </a:solidFill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2" name="箭號: 左-右雙向 1">
            <a:extLst>
              <a:ext uri="{FF2B5EF4-FFF2-40B4-BE49-F238E27FC236}">
                <a16:creationId xmlns:a16="http://schemas.microsoft.com/office/drawing/2014/main" id="{B2961407-F8BF-43F2-9402-199AC47F2F80}"/>
              </a:ext>
            </a:extLst>
          </p:cNvPr>
          <p:cNvSpPr/>
          <p:nvPr/>
        </p:nvSpPr>
        <p:spPr>
          <a:xfrm>
            <a:off x="5513429" y="1524518"/>
            <a:ext cx="1590446" cy="674018"/>
          </a:xfrm>
          <a:prstGeom prst="leftRightArrow">
            <a:avLst/>
          </a:prstGeom>
          <a:solidFill>
            <a:srgbClr val="F4B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1B8945C-2FBE-49F5-A99F-9757BFE59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8699" r="25139" b="17931"/>
          <a:stretch/>
        </p:blipFill>
        <p:spPr>
          <a:xfrm>
            <a:off x="4145233" y="2939648"/>
            <a:ext cx="3901533" cy="295053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81A0197-BC87-4AFB-A114-76B2F3F84A25}"/>
              </a:ext>
            </a:extLst>
          </p:cNvPr>
          <p:cNvSpPr txBox="1"/>
          <p:nvPr/>
        </p:nvSpPr>
        <p:spPr>
          <a:xfrm>
            <a:off x="-2339163" y="3030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4109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7D3D3E-0A95-401C-A667-46ED3DC7E2FC}"/>
              </a:ext>
            </a:extLst>
          </p:cNvPr>
          <p:cNvSpPr/>
          <p:nvPr/>
        </p:nvSpPr>
        <p:spPr>
          <a:xfrm>
            <a:off x="793898" y="3260259"/>
            <a:ext cx="6935972" cy="222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實際上，誠信只有一次，只要你有一次喪失了誠信，你的信任度就會下降，甚至還會出現</a:t>
            </a:r>
            <a:r>
              <a:rPr lang="zh-TW" altLang="en-US" sz="3200" dirty="0">
                <a:solidFill>
                  <a:srgbClr val="FF0000"/>
                </a:solidFill>
              </a:rPr>
              <a:t>信任危機</a:t>
            </a:r>
            <a:r>
              <a:rPr lang="zh-TW" altLang="en-US" sz="3200" dirty="0"/>
              <a:t>。</a:t>
            </a:r>
            <a:endParaRPr lang="zh-MO" altLang="en-US" sz="3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4B72B6-66A6-4F67-84CA-C47C75CA8FEC}"/>
              </a:ext>
            </a:extLst>
          </p:cNvPr>
          <p:cNvSpPr/>
          <p:nvPr/>
        </p:nvSpPr>
        <p:spPr>
          <a:xfrm>
            <a:off x="2867246" y="1000588"/>
            <a:ext cx="8445795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MO" altLang="en-US" sz="3200" dirty="0"/>
              <a:t>誠信對一個人而言，有時候與</a:t>
            </a:r>
            <a:r>
              <a:rPr lang="zh-M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眼前利益</a:t>
            </a:r>
            <a:r>
              <a:rPr lang="zh-MO" altLang="en-US" sz="3200" dirty="0"/>
              <a:t>相斥，很多人缺失一種</a:t>
            </a:r>
            <a:r>
              <a:rPr lang="zh-MO" altLang="en-US" sz="3200" dirty="0">
                <a:solidFill>
                  <a:srgbClr val="FF0000"/>
                </a:solidFill>
              </a:rPr>
              <a:t>長遠的眼光</a:t>
            </a:r>
            <a:r>
              <a:rPr lang="zh-MO" altLang="en-US" sz="3200" dirty="0"/>
              <a:t>來看待誠信</a:t>
            </a:r>
            <a:r>
              <a:rPr lang="zh-TW" altLang="en-US" sz="3200" dirty="0"/>
              <a:t>。</a:t>
            </a:r>
            <a:endParaRPr lang="zh-MO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09AA49-80C6-44BA-AE6D-4330E13B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0625" l="4018" r="89286">
                        <a14:foregroundMark x1="4464" y1="68304" x2="15625" y2="79464"/>
                        <a14:foregroundMark x1="15625" y1="79464" x2="16071" y2="79464"/>
                        <a14:foregroundMark x1="53125" y1="90625" x2="59821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409" y="2947635"/>
            <a:ext cx="3143693" cy="314369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C9E7C33-3FB6-4BC6-AEDC-61E54343F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982" y1="21429" x2="50000" y2="28125"/>
                        <a14:foregroundMark x1="65625" y1="34821" x2="67411" y2="39286"/>
                        <a14:foregroundMark x1="86607" y1="35714" x2="84821" y2="39732"/>
                        <a14:foregroundMark x1="80804" y1="46429" x2="80804" y2="46429"/>
                        <a14:backgroundMark x1="29464" y1="49107" x2="39286" y2="73214"/>
                        <a14:backgroundMark x1="22321" y1="16964" x2="29911" y2="54464"/>
                        <a14:backgroundMark x1="29911" y1="54464" x2="27679" y2="83036"/>
                        <a14:backgroundMark x1="27679" y1="83036" x2="45536" y2="64732"/>
                        <a14:backgroundMark x1="45536" y1="64732" x2="50893" y2="74107"/>
                        <a14:backgroundMark x1="36161" y1="37054" x2="42857" y2="59821"/>
                        <a14:backgroundMark x1="42857" y1="59821" x2="33036" y2="47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9" y="3260259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線上媒體 1" title="兔小贝成语故事065 一诺千金丨兔小贝Beckybunny ｜成语故事｜儿童故事｜童话｜动画｜寓言｜Fairy Tale｜Fable">
            <a:hlinkClick r:id="" action="ppaction://media"/>
            <a:extLst>
              <a:ext uri="{FF2B5EF4-FFF2-40B4-BE49-F238E27FC236}">
                <a16:creationId xmlns:a16="http://schemas.microsoft.com/office/drawing/2014/main" id="{7469A544-5B24-4745-A69F-191B6ACA9D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610210" y="2794857"/>
            <a:ext cx="5703530" cy="1446550"/>
            <a:chOff x="1540579" y="3027468"/>
            <a:chExt cx="5703530" cy="1446550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1540579" y="3027468"/>
              <a:ext cx="57035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88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甚麼是誠信</a:t>
              </a:r>
              <a:endParaRPr kumimoji="0" lang="zh-CN" altLang="en-US" sz="8800" b="1" i="0" u="none" strike="noStrike" kern="1200" cap="none" spc="-300" normalizeH="0" baseline="0" noProof="0" dirty="0">
                <a:ln w="6350">
                  <a:noFill/>
                </a:ln>
                <a:solidFill>
                  <a:srgbClr val="6FB86F"/>
                </a:solidFill>
                <a:effectLst/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169925" y="2697396"/>
            <a:ext cx="6793726" cy="1938992"/>
            <a:chOff x="1100294" y="2930007"/>
            <a:chExt cx="6793726" cy="1938992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1100294" y="2930007"/>
              <a:ext cx="67937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TW" altLang="en-US" sz="60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試着用「言而有信」造句</a:t>
              </a: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73EAE35-FA9E-4786-95BD-AD114E96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231" l="6154" r="99615">
                        <a14:foregroundMark x1="12692" y1="26923" x2="12692" y2="26923"/>
                        <a14:foregroundMark x1="6923" y1="37308" x2="6923" y2="37308"/>
                        <a14:foregroundMark x1="12308" y1="50385" x2="12308" y2="50385"/>
                        <a14:foregroundMark x1="71538" y1="33462" x2="71538" y2="33462"/>
                        <a14:foregroundMark x1="69231" y1="25385" x2="69231" y2="25385"/>
                        <a14:foregroundMark x1="62308" y1="16154" x2="62308" y2="16154"/>
                        <a14:foregroundMark x1="43462" y1="98077" x2="43462" y2="98077"/>
                        <a14:foregroundMark x1="85407" y1="98739" x2="85000" y2="99231"/>
                        <a14:backgroundMark x1="98846" y1="95000" x2="98846" y2="95000"/>
                        <a14:backgroundMark x1="99615" y1="80769" x2="93077" y2="90769"/>
                        <a14:backgroundMark x1="93077" y1="90769" x2="99615" y2="86538"/>
                        <a14:backgroundMark x1="99231" y1="82692" x2="92308" y2="93462"/>
                        <a14:backgroundMark x1="92308" y1="93462" x2="97692" y2="95769"/>
                        <a14:backgroundMark x1="93462" y1="90385" x2="96923" y2="96154"/>
                        <a14:backgroundMark x1="90000" y1="97692" x2="97308" y2="97692"/>
                        <a14:backgroundMark x1="93846" y1="91923" x2="88846" y2="99615"/>
                        <a14:backgroundMark x1="92692" y1="90769" x2="86923" y2="9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404">
            <a:off x="9478848" y="4088087"/>
            <a:ext cx="1717583" cy="18896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D3246E6-734C-4B05-92C3-997BB2644C62}"/>
              </a:ext>
            </a:extLst>
          </p:cNvPr>
          <p:cNvSpPr/>
          <p:nvPr/>
        </p:nvSpPr>
        <p:spPr>
          <a:xfrm>
            <a:off x="2481153" y="1625748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/>
              <a:t>試着用「</a:t>
            </a:r>
            <a:r>
              <a:rPr lang="zh-MO" altLang="en-US" sz="4400" dirty="0"/>
              <a:t>言而有信</a:t>
            </a:r>
            <a:r>
              <a:rPr lang="zh-TW" altLang="en-US" sz="4400" dirty="0"/>
              <a:t>」造句</a:t>
            </a:r>
            <a:endParaRPr lang="zh-MO" altLang="en-US" sz="4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EA72641-6C0E-45D8-8CFA-4855FF31888B}"/>
              </a:ext>
            </a:extLst>
          </p:cNvPr>
          <p:cNvSpPr/>
          <p:nvPr/>
        </p:nvSpPr>
        <p:spPr>
          <a:xfrm>
            <a:off x="1222860" y="3272165"/>
            <a:ext cx="952055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2800" b="1" u="sng" dirty="0">
                <a:ln/>
                <a:solidFill>
                  <a:schemeClr val="accent3"/>
                </a:solidFill>
              </a:rPr>
              <a:t>例：一個人如果言而有信，自然會得到大家的尊敬和愛護</a:t>
            </a:r>
            <a:r>
              <a:rPr lang="zh-MO" altLang="en-US" sz="2800" b="1" u="sng" dirty="0">
                <a:ln/>
                <a:solidFill>
                  <a:schemeClr val="accent3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6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CE6C6F4-4A16-4302-9171-E5297EE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6" b="90726" l="5738" r="90492">
                        <a14:foregroundMark x1="8689" y1="68548" x2="4918" y2="77621"/>
                        <a14:foregroundMark x1="4918" y1="77621" x2="8852" y2="88105"/>
                        <a14:foregroundMark x1="8852" y1="88105" x2="18033" y2="88911"/>
                        <a14:foregroundMark x1="91475" y1="79435" x2="90492" y2="89516"/>
                        <a14:foregroundMark x1="90492" y1="89516" x2="82295" y2="90726"/>
                        <a14:foregroundMark x1="5246" y1="72581" x2="5738" y2="84073"/>
                        <a14:foregroundMark x1="5738" y1="84073" x2="7705" y2="9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999098"/>
            <a:ext cx="3199244" cy="260135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图片 23">
            <a:extLst>
              <a:ext uri="{FF2B5EF4-FFF2-40B4-BE49-F238E27FC236}">
                <a16:creationId xmlns:a16="http://schemas.microsoft.com/office/drawing/2014/main" id="{069D250B-32B4-48F6-9012-444A728DE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082"/>
            <a:ext cx="10276206" cy="746616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2D7862D-8A3D-4F06-AF47-D7DB9AC96EAC}"/>
              </a:ext>
            </a:extLst>
          </p:cNvPr>
          <p:cNvSpPr/>
          <p:nvPr/>
        </p:nvSpPr>
        <p:spPr>
          <a:xfrm>
            <a:off x="1362076" y="2181910"/>
            <a:ext cx="6696074" cy="193899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MO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不要輕易給別人許諾</a:t>
            </a:r>
            <a:r>
              <a:rPr lang="zh-TW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MO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因為許諾可能只在一瞬間,</a:t>
            </a:r>
            <a:endParaRPr lang="en-US" altLang="zh-MO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MO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MO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但履行約定卻可能需要很長的時間</a:t>
            </a:r>
            <a:r>
              <a:rPr lang="zh-TW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MO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MO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MO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一旦許諾</a:t>
            </a:r>
            <a:r>
              <a:rPr lang="zh-TW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MO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就要</a:t>
            </a:r>
            <a:r>
              <a:rPr lang="zh-MO" alt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言而有信</a:t>
            </a:r>
            <a:r>
              <a:rPr lang="zh-TW" altLang="en-US" sz="2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MO" altLang="en-US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78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169925" y="2697396"/>
            <a:ext cx="6793726" cy="2123658"/>
            <a:chOff x="1100294" y="2930007"/>
            <a:chExt cx="6793726" cy="2123658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1100294" y="2930007"/>
              <a:ext cx="679372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TW" altLang="en-US" sz="66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在許下承諾前，</a:t>
              </a:r>
              <a:endParaRPr lang="en-US" altLang="zh-TW" sz="6600" b="1" spc="-300" dirty="0">
                <a:ln w="6350">
                  <a:noFill/>
                </a:ln>
                <a:solidFill>
                  <a:srgbClr val="6FB86F"/>
                </a:soli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  <a:p>
              <a:pPr lvl="0" algn="ctr">
                <a:defRPr/>
              </a:pPr>
              <a:r>
                <a:rPr lang="zh-TW" altLang="en-US" sz="66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應該試著思考</a:t>
              </a:r>
              <a:r>
                <a:rPr lang="en-US" altLang="zh-TW" sz="66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…</a:t>
              </a:r>
              <a:endParaRPr lang="zh-TW" altLang="en-US" sz="6600" b="1" spc="-300" dirty="0">
                <a:ln w="6350">
                  <a:noFill/>
                </a:ln>
                <a:solidFill>
                  <a:srgbClr val="6FB86F"/>
                </a:soli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>
            <a:extLst>
              <a:ext uri="{FF2B5EF4-FFF2-40B4-BE49-F238E27FC236}">
                <a16:creationId xmlns:a16="http://schemas.microsoft.com/office/drawing/2014/main" id="{DA3A08DC-081F-44E3-AE07-CD69C32675CA}"/>
              </a:ext>
            </a:extLst>
          </p:cNvPr>
          <p:cNvGrpSpPr/>
          <p:nvPr/>
        </p:nvGrpSpPr>
        <p:grpSpPr>
          <a:xfrm>
            <a:off x="3977597" y="606722"/>
            <a:ext cx="6522128" cy="454178"/>
            <a:chOff x="919763" y="654347"/>
            <a:chExt cx="9646637" cy="454178"/>
          </a:xfrm>
        </p:grpSpPr>
        <p:sp>
          <p:nvSpPr>
            <p:cNvPr id="3" name="矩形: 圆角 6">
              <a:extLst>
                <a:ext uri="{FF2B5EF4-FFF2-40B4-BE49-F238E27FC236}">
                  <a16:creationId xmlns:a16="http://schemas.microsoft.com/office/drawing/2014/main" id="{C4E2A66B-5010-445C-B8D4-A898E6E1A32A}"/>
                </a:ext>
              </a:extLst>
            </p:cNvPr>
            <p:cNvSpPr/>
            <p:nvPr/>
          </p:nvSpPr>
          <p:spPr>
            <a:xfrm>
              <a:off x="919763" y="654347"/>
              <a:ext cx="2128237" cy="45417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endParaRPr lang="zh-CN" altLang="en-US" sz="2400" b="1" spc="-300" dirty="0">
                <a:ln w="6350">
                  <a:noFill/>
                </a:ln>
                <a:solidFill>
                  <a:srgbClr val="6FB86F"/>
                </a:soli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  <p:cxnSp>
          <p:nvCxnSpPr>
            <p:cNvPr id="4" name="直接连接符 11">
              <a:extLst>
                <a:ext uri="{FF2B5EF4-FFF2-40B4-BE49-F238E27FC236}">
                  <a16:creationId xmlns:a16="http://schemas.microsoft.com/office/drawing/2014/main" id="{AF1F5088-FF8C-40B9-9D23-B50CA5EE7042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3048000" y="838200"/>
              <a:ext cx="7518400" cy="4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B96319-E056-4A51-B40E-B41C1D656AB0}"/>
              </a:ext>
            </a:extLst>
          </p:cNvPr>
          <p:cNvGrpSpPr/>
          <p:nvPr/>
        </p:nvGrpSpPr>
        <p:grpSpPr>
          <a:xfrm>
            <a:off x="41415" y="378460"/>
            <a:ext cx="7436152" cy="970915"/>
            <a:chOff x="-201" y="634"/>
            <a:chExt cx="13113" cy="1529"/>
          </a:xfrm>
        </p:grpSpPr>
        <p:pic>
          <p:nvPicPr>
            <p:cNvPr id="7" name="图片 3" descr="C:\Users\Am'be'r\Desktop\千库网_手绘蓝色对话框标签_元素编号11720512.png千库网_手绘蓝色对话框标签_元素编号11720512">
              <a:extLst>
                <a:ext uri="{FF2B5EF4-FFF2-40B4-BE49-F238E27FC236}">
                  <a16:creationId xmlns:a16="http://schemas.microsoft.com/office/drawing/2014/main" id="{B917F78F-CC7C-443A-AD60-49B92DBC6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33744" b="32562"/>
            <a:stretch>
              <a:fillRect/>
            </a:stretch>
          </p:blipFill>
          <p:spPr>
            <a:xfrm flipH="1">
              <a:off x="-201" y="634"/>
              <a:ext cx="10556" cy="1529"/>
            </a:xfrm>
            <a:prstGeom prst="rect">
              <a:avLst/>
            </a:prstGeom>
          </p:spPr>
        </p:pic>
        <p:sp>
          <p:nvSpPr>
            <p:cNvPr id="8" name="文本框 4">
              <a:extLst>
                <a:ext uri="{FF2B5EF4-FFF2-40B4-BE49-F238E27FC236}">
                  <a16:creationId xmlns:a16="http://schemas.microsoft.com/office/drawing/2014/main" id="{8DF5BCF4-1706-4009-AAC6-63293C5640C6}"/>
                </a:ext>
              </a:extLst>
            </p:cNvPr>
            <p:cNvSpPr txBox="1"/>
            <p:nvPr/>
          </p:nvSpPr>
          <p:spPr>
            <a:xfrm>
              <a:off x="1120" y="965"/>
              <a:ext cx="11792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2400" dirty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在許下承諾前，應該試著思考</a:t>
              </a:r>
              <a:r>
                <a:rPr lang="en-US" altLang="zh-TW" sz="2400" dirty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…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9021DCAE-B6F5-421B-BA52-5466A39B35B5}"/>
              </a:ext>
            </a:extLst>
          </p:cNvPr>
          <p:cNvSpPr/>
          <p:nvPr/>
        </p:nvSpPr>
        <p:spPr>
          <a:xfrm>
            <a:off x="4485650" y="1805756"/>
            <a:ext cx="6522128" cy="373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我為甚麼想要許下這個承諾？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是因為我希望成為甚麼樣的人？創造甚麼改變？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這個承諾對我來說有甚麼意義？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達成之後我會快樂嗎？我對得起自己嗎？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現在這個承諾（作法、行為、方法）本身，真的合理、可以被達成嗎？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我會遇到哪些困難？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000" dirty="0">
                <a:solidFill>
                  <a:srgbClr val="4D4D4D"/>
                </a:solidFill>
                <a:latin typeface="Poppins"/>
              </a:rPr>
              <a:t>而我該如何克服？</a:t>
            </a:r>
            <a:endParaRPr lang="zh-MO" altLang="en-US" sz="2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7C53712-B9D5-4EF1-B8B6-B332923A5F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291" y="1701606"/>
            <a:ext cx="3945359" cy="41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E39EE6-CDDC-45A0-9825-E10782161521}"/>
              </a:ext>
            </a:extLst>
          </p:cNvPr>
          <p:cNvSpPr/>
          <p:nvPr/>
        </p:nvSpPr>
        <p:spPr>
          <a:xfrm>
            <a:off x="1416335" y="1259290"/>
            <a:ext cx="9847568" cy="3924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言必信，行必果。</a:t>
            </a:r>
            <a:r>
              <a:rPr lang="en-US" altLang="zh-TW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——</a:t>
            </a: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孔子</a:t>
            </a:r>
            <a:r>
              <a:rPr lang="en-US" altLang="zh-TW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論語</a:t>
            </a:r>
            <a:r>
              <a:rPr lang="en-US" altLang="zh-TW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子路</a:t>
            </a:r>
            <a:r>
              <a:rPr lang="en-US" altLang="zh-TW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MO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金口玉言</a:t>
            </a:r>
            <a:endParaRPr lang="en-US" altLang="zh-MO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MO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一言九鼎</a:t>
            </a:r>
            <a:endParaRPr lang="en-US" altLang="zh-MO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一言既出，駟馬難追</a:t>
            </a:r>
            <a:endParaRPr lang="en-US" altLang="zh-TW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如果要別人誠信，首先要自己誠信。</a:t>
            </a:r>
            <a:r>
              <a:rPr lang="en-US" altLang="zh-TW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TW" altLang="en-US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莎士比亞</a:t>
            </a:r>
            <a:endParaRPr lang="zh-MO" altLang="en-US" sz="3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E5DC7F52-6E26-47C2-8ABA-0BB491B54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2" y="1365822"/>
            <a:ext cx="804209" cy="80420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C983905D-0EC8-4205-9579-5DF36BCEE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7" y="2170031"/>
            <a:ext cx="804209" cy="804209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ACA62ECE-DCD7-4CEF-B3F9-36B7AAAE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" y="2935537"/>
            <a:ext cx="804209" cy="8042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72B2D6-D561-4D66-8D8A-F71D3F953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7" y="3739746"/>
            <a:ext cx="804209" cy="80420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AC35488-AF7E-4601-BE72-230821C37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" y="4461530"/>
            <a:ext cx="804209" cy="8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690B51-2FC2-4D48-A350-2F9416CC21C0}"/>
              </a:ext>
            </a:extLst>
          </p:cNvPr>
          <p:cNvSpPr/>
          <p:nvPr/>
        </p:nvSpPr>
        <p:spPr>
          <a:xfrm>
            <a:off x="1400175" y="881315"/>
            <a:ext cx="9391650" cy="254768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MO" altLang="en-US" sz="28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說誠信話、做</a:t>
            </a:r>
            <a:r>
              <a:rPr lang="zh-MO" altLang="en-US" sz="280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誠信事的</a:t>
            </a:r>
            <a:r>
              <a:rPr lang="zh-MO" altLang="en-US" sz="28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誠信觀念，培養誠信意識，珍視誠信價值，推動誠信教育。我們要像珍愛自己的生命那樣珍愛自己的信譽，讓大家攜起手來吧，將誠信進行到底!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8D823A2-D657-4E7D-95C9-168D9A67B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4004" r="95996">
                        <a14:foregroundMark x1="58984" y1="41016" x2="55371" y2="63379"/>
                        <a14:foregroundMark x1="54004" y1="39160" x2="61426" y2="38770"/>
                        <a14:foregroundMark x1="61426" y1="38770" x2="62891" y2="47656"/>
                        <a14:foregroundMark x1="81152" y1="38770" x2="81543" y2="54980"/>
                        <a14:foregroundMark x1="81543" y1="54980" x2="77930" y2="61621"/>
                        <a14:foregroundMark x1="77930" y1="61621" x2="77246" y2="65234"/>
                        <a14:foregroundMark x1="83984" y1="49902" x2="90723" y2="46973"/>
                        <a14:foregroundMark x1="90723" y1="46973" x2="92480" y2="45117"/>
                        <a14:foregroundMark x1="17773" y1="38184" x2="13379" y2="48438"/>
                        <a14:foregroundMark x1="13379" y1="48438" x2="13477" y2="63477"/>
                        <a14:foregroundMark x1="6250" y1="44824" x2="10840" y2="48926"/>
                        <a14:foregroundMark x1="26270" y1="43457" x2="21094" y2="49414"/>
                        <a14:foregroundMark x1="21094" y1="49414" x2="20703" y2="49609"/>
                        <a14:foregroundMark x1="48730" y1="42871" x2="54297" y2="48242"/>
                        <a14:foregroundMark x1="54297" y1="48242" x2="55664" y2="48633"/>
                        <a14:foregroundMark x1="61230" y1="62598" x2="61230" y2="62598"/>
                        <a14:foregroundMark x1="60156" y1="62012" x2="63184" y2="64648"/>
                        <a14:foregroundMark x1="85449" y1="59766" x2="90234" y2="64844"/>
                        <a14:foregroundMark x1="90234" y1="64844" x2="90430" y2="65332"/>
                        <a14:foregroundMark x1="94531" y1="44336" x2="91309" y2="46777"/>
                        <a14:foregroundMark x1="70313" y1="47070" x2="76563" y2="50781"/>
                        <a14:foregroundMark x1="76563" y1="50781" x2="78125" y2="50684"/>
                        <a14:foregroundMark x1="60254" y1="51074" x2="67285" y2="50586"/>
                        <a14:foregroundMark x1="67285" y1="50586" x2="67285" y2="50586"/>
                        <a14:foregroundMark x1="10840" y1="43262" x2="11816" y2="43945"/>
                        <a14:foregroundMark x1="11426" y1="42773" x2="11426" y2="43945"/>
                        <a14:foregroundMark x1="24121" y1="43945" x2="23730" y2="43066"/>
                        <a14:foregroundMark x1="25879" y1="42383" x2="27344" y2="44824"/>
                        <a14:foregroundMark x1="25488" y1="41699" x2="27246" y2="45020"/>
                        <a14:foregroundMark x1="26270" y1="42188" x2="27148" y2="44141"/>
                        <a14:foregroundMark x1="4785" y1="45117" x2="8301" y2="44141"/>
                        <a14:foregroundMark x1="34473" y1="38770" x2="36426" y2="55078"/>
                        <a14:foregroundMark x1="36426" y1="55078" x2="34473" y2="64258"/>
                        <a14:foregroundMark x1="38379" y1="49805" x2="42676" y2="54883"/>
                        <a14:foregroundMark x1="41309" y1="49023" x2="43457" y2="53613"/>
                        <a14:foregroundMark x1="40137" y1="44238" x2="44922" y2="47363"/>
                        <a14:foregroundMark x1="69336" y1="46875" x2="72461" y2="47656"/>
                        <a14:foregroundMark x1="63965" y1="48340" x2="66113" y2="48633"/>
                        <a14:foregroundMark x1="66016" y1="48730" x2="67578" y2="52051"/>
                        <a14:foregroundMark x1="67676" y1="49707" x2="66895" y2="49023"/>
                        <a14:foregroundMark x1="69141" y1="46289" x2="72949" y2="46680"/>
                        <a14:foregroundMark x1="70117" y1="45313" x2="71680" y2="46191"/>
                        <a14:foregroundMark x1="47949" y1="43457" x2="50879" y2="42773"/>
                        <a14:foregroundMark x1="46875" y1="43066" x2="50879" y2="42480"/>
                        <a14:foregroundMark x1="5859" y1="43164" x2="5566" y2="45801"/>
                        <a14:foregroundMark x1="4004" y1="44629" x2="8398" y2="44336"/>
                        <a14:foregroundMark x1="25488" y1="41406" x2="27246" y2="45605"/>
                        <a14:foregroundMark x1="26465" y1="41309" x2="27148" y2="45313"/>
                        <a14:foregroundMark x1="27246" y1="42285" x2="27637" y2="44141"/>
                        <a14:foregroundMark x1="27148" y1="42285" x2="27148" y2="42285"/>
                        <a14:foregroundMark x1="27148" y1="42285" x2="27148" y2="42285"/>
                        <a14:foregroundMark x1="8008" y1="43750" x2="8008" y2="43750"/>
                        <a14:foregroundMark x1="5469" y1="42676" x2="5469" y2="42676"/>
                        <a14:foregroundMark x1="4688" y1="43359" x2="4688" y2="43359"/>
                        <a14:foregroundMark x1="4492" y1="45508" x2="4492" y2="45508"/>
                        <a14:foregroundMark x1="8008" y1="43457" x2="8008" y2="43457"/>
                        <a14:foregroundMark x1="7617" y1="42969" x2="7617" y2="42969"/>
                        <a14:foregroundMark x1="4492" y1="46094" x2="4785" y2="46094"/>
                        <a14:foregroundMark x1="5371" y1="46387" x2="5371" y2="46387"/>
                        <a14:foregroundMark x1="49023" y1="41211" x2="49023" y2="41211"/>
                        <a14:foregroundMark x1="47852" y1="41602" x2="47852" y2="41602"/>
                        <a14:foregroundMark x1="47168" y1="42383" x2="47168" y2="42383"/>
                        <a14:foregroundMark x1="47070" y1="43555" x2="47070" y2="43555"/>
                        <a14:foregroundMark x1="47656" y1="44238" x2="47656" y2="44238"/>
                        <a14:foregroundMark x1="48633" y1="44922" x2="48633" y2="44922"/>
                        <a14:foregroundMark x1="49512" y1="41211" x2="49512" y2="41211"/>
                        <a14:foregroundMark x1="68945" y1="47266" x2="68945" y2="47266"/>
                        <a14:foregroundMark x1="68945" y1="46777" x2="68945" y2="46777"/>
                        <a14:foregroundMark x1="71289" y1="45508" x2="71289" y2="45508"/>
                        <a14:foregroundMark x1="71289" y1="45215" x2="71289" y2="45215"/>
                        <a14:foregroundMark x1="73047" y1="46484" x2="73047" y2="46484"/>
                        <a14:foregroundMark x1="72363" y1="46387" x2="72363" y2="46387"/>
                        <a14:foregroundMark x1="72559" y1="45898" x2="72559" y2="45898"/>
                        <a14:foregroundMark x1="69141" y1="47949" x2="69141" y2="47949"/>
                        <a14:foregroundMark x1="70215" y1="48438" x2="70215" y2="48438"/>
                        <a14:foregroundMark x1="70801" y1="49023" x2="70801" y2="49023"/>
                        <a14:foregroundMark x1="92285" y1="43066" x2="92285" y2="43066"/>
                        <a14:foregroundMark x1="94434" y1="43066" x2="94434" y2="43066"/>
                        <a14:foregroundMark x1="94922" y1="43359" x2="95215" y2="43457"/>
                        <a14:foregroundMark x1="95996" y1="44141" x2="95996" y2="44141"/>
                        <a14:foregroundMark x1="95605" y1="44531" x2="95605" y2="44531"/>
                        <a14:foregroundMark x1="94238" y1="42676" x2="94531" y2="42676"/>
                        <a14:foregroundMark x1="94922" y1="45508" x2="94922" y2="45508"/>
                        <a14:foregroundMark x1="93359" y1="46289" x2="93359" y2="46289"/>
                        <a14:foregroundMark x1="94629" y1="45898" x2="94629" y2="45898"/>
                        <a14:foregroundMark x1="95020" y1="45703" x2="95020" y2="45703"/>
                        <a14:foregroundMark x1="93945" y1="46094" x2="93945" y2="46094"/>
                        <a14:foregroundMark x1="95410" y1="45117" x2="95410" y2="45117"/>
                        <a14:foregroundMark x1="95898" y1="45020" x2="95898" y2="45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46" b="31505"/>
          <a:stretch/>
        </p:blipFill>
        <p:spPr>
          <a:xfrm>
            <a:off x="2582779" y="3537285"/>
            <a:ext cx="6858000" cy="25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08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19763" y="654347"/>
            <a:ext cx="9646637" cy="454178"/>
            <a:chOff x="919763" y="654347"/>
            <a:chExt cx="9646637" cy="454178"/>
          </a:xfrm>
        </p:grpSpPr>
        <p:sp>
          <p:nvSpPr>
            <p:cNvPr id="10" name="矩形: 圆角 6">
              <a:extLst>
                <a:ext uri="{FF2B5EF4-FFF2-40B4-BE49-F238E27FC236}">
                  <a16:creationId xmlns:a16="http://schemas.microsoft.com/office/drawing/2014/main" id="{74838227-1866-4CC4-8F22-E23FD981E3C5}"/>
                </a:ext>
              </a:extLst>
            </p:cNvPr>
            <p:cNvSpPr/>
            <p:nvPr/>
          </p:nvSpPr>
          <p:spPr>
            <a:xfrm>
              <a:off x="919763" y="654347"/>
              <a:ext cx="2128237" cy="45417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endParaRPr lang="zh-CN" altLang="en-US" sz="2400" b="1" spc="-300" dirty="0">
                <a:ln w="6350">
                  <a:noFill/>
                </a:ln>
                <a:solidFill>
                  <a:srgbClr val="6FB86F"/>
                </a:solidFill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  <p:cxnSp>
          <p:nvCxnSpPr>
            <p:cNvPr id="12" name="直接连接符 11"/>
            <p:cNvCxnSpPr>
              <a:cxnSpLocks/>
              <a:stCxn id="10" idx="3"/>
            </p:cNvCxnSpPr>
            <p:nvPr/>
          </p:nvCxnSpPr>
          <p:spPr>
            <a:xfrm flipV="1">
              <a:off x="3048000" y="838200"/>
              <a:ext cx="7518400" cy="4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25" descr="C:\Users\Am'be'r\Desktop\千库网_儿童上学_元素编号12570404.png千库网_儿童上学_元素编号12570404">
            <a:extLst>
              <a:ext uri="{FF2B5EF4-FFF2-40B4-BE49-F238E27FC236}">
                <a16:creationId xmlns:a16="http://schemas.microsoft.com/office/drawing/2014/main" id="{EDDF119B-DE14-43F3-8EED-C36DDE2D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24190" y="1492719"/>
            <a:ext cx="4061460" cy="4044315"/>
          </a:xfrm>
          <a:prstGeom prst="rect">
            <a:avLst/>
          </a:prstGeom>
        </p:spPr>
      </p:pic>
      <p:grpSp>
        <p:nvGrpSpPr>
          <p:cNvPr id="17" name="组合 5">
            <a:extLst>
              <a:ext uri="{FF2B5EF4-FFF2-40B4-BE49-F238E27FC236}">
                <a16:creationId xmlns:a16="http://schemas.microsoft.com/office/drawing/2014/main" id="{6B1929B0-5EEF-4507-AD6F-7F05070E65FC}"/>
              </a:ext>
            </a:extLst>
          </p:cNvPr>
          <p:cNvGrpSpPr/>
          <p:nvPr/>
        </p:nvGrpSpPr>
        <p:grpSpPr>
          <a:xfrm>
            <a:off x="424190" y="349885"/>
            <a:ext cx="3357698" cy="1267460"/>
            <a:chOff x="474" y="589"/>
            <a:chExt cx="5921" cy="1996"/>
          </a:xfrm>
        </p:grpSpPr>
        <p:pic>
          <p:nvPicPr>
            <p:cNvPr id="18" name="图片 3" descr="C:\Users\Am'be'r\Desktop\千库网_手绘蓝色对话框标签_元素编号11720512.png千库网_手绘蓝色对话框标签_元素编号11720512">
              <a:extLst>
                <a:ext uri="{FF2B5EF4-FFF2-40B4-BE49-F238E27FC236}">
                  <a16:creationId xmlns:a16="http://schemas.microsoft.com/office/drawing/2014/main" id="{DF0129FD-1C65-4D0B-8471-AB22B1CC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33744" b="32562"/>
            <a:stretch>
              <a:fillRect/>
            </a:stretch>
          </p:blipFill>
          <p:spPr>
            <a:xfrm flipH="1">
              <a:off x="474" y="589"/>
              <a:ext cx="5921" cy="1996"/>
            </a:xfrm>
            <a:prstGeom prst="rect">
              <a:avLst/>
            </a:prstGeom>
          </p:spPr>
        </p:pic>
        <p:sp>
          <p:nvSpPr>
            <p:cNvPr id="19" name="文本框 4">
              <a:extLst>
                <a:ext uri="{FF2B5EF4-FFF2-40B4-BE49-F238E27FC236}">
                  <a16:creationId xmlns:a16="http://schemas.microsoft.com/office/drawing/2014/main" id="{DA06D060-EE68-4D5F-B4D5-BB2C193F9BFC}"/>
                </a:ext>
              </a:extLst>
            </p:cNvPr>
            <p:cNvSpPr txBox="1"/>
            <p:nvPr/>
          </p:nvSpPr>
          <p:spPr>
            <a:xfrm>
              <a:off x="1287" y="942"/>
              <a:ext cx="423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TW" altLang="en-US" sz="3200" dirty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甚麼是誠信</a:t>
              </a:r>
              <a:endParaRPr lang="zh-CN" altLang="en-US" sz="320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FF0D94A-3DA9-47AE-B62B-0FB3D69F89C2}"/>
              </a:ext>
            </a:extLst>
          </p:cNvPr>
          <p:cNvSpPr/>
          <p:nvPr/>
        </p:nvSpPr>
        <p:spPr>
          <a:xfrm>
            <a:off x="4445288" y="1623973"/>
            <a:ext cx="652212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「誠信」：信守諾言、言行一致、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不弄虛作假，是「誠信」的基本內涵。</a:t>
            </a:r>
            <a:endParaRPr lang="zh-MO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FC73D7-8675-44F3-8F6F-26F9138823D6}"/>
              </a:ext>
            </a:extLst>
          </p:cNvPr>
          <p:cNvSpPr/>
          <p:nvPr/>
        </p:nvSpPr>
        <p:spPr>
          <a:xfrm>
            <a:off x="4445288" y="3278262"/>
            <a:ext cx="6768730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常持「誠信」的人，「言必信、行必果」，不輕率許下承諾，但當許下承諾，必定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努力兌現。</a:t>
            </a:r>
            <a:endParaRPr lang="zh-MO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2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26B6507-EF26-4642-9B72-CC4232C7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96889" l="2667" r="93333">
                        <a14:foregroundMark x1="18667" y1="6222" x2="21778" y2="15111"/>
                        <a14:foregroundMark x1="42222" y1="14667" x2="56444" y2="20000"/>
                        <a14:foregroundMark x1="76444" y1="5778" x2="89333" y2="12889"/>
                        <a14:foregroundMark x1="80444" y1="31111" x2="92444" y2="55556"/>
                        <a14:foregroundMark x1="92444" y1="55556" x2="88444" y2="84889"/>
                        <a14:foregroundMark x1="16000" y1="39111" x2="9333" y2="89333"/>
                        <a14:foregroundMark x1="43111" y1="68000" x2="54222" y2="74222"/>
                        <a14:foregroundMark x1="13333" y1="30222" x2="3111" y2="51556"/>
                        <a14:foregroundMark x1="3111" y1="51556" x2="4444" y2="56889"/>
                        <a14:foregroundMark x1="86667" y1="25778" x2="91556" y2="48889"/>
                        <a14:foregroundMark x1="91556" y1="48889" x2="88000" y2="97333"/>
                        <a14:foregroundMark x1="20000" y1="5778" x2="23111" y2="15111"/>
                        <a14:foregroundMark x1="17333" y1="34667" x2="36889" y2="46222"/>
                        <a14:foregroundMark x1="36889" y1="46222" x2="39556" y2="41778"/>
                        <a14:foregroundMark x1="60444" y1="41778" x2="80889" y2="43556"/>
                        <a14:foregroundMark x1="93333" y1="40000" x2="90667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31" y="4460834"/>
            <a:ext cx="1820247" cy="178017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-186939" y="447046"/>
            <a:ext cx="12050972" cy="5537779"/>
            <a:chOff x="474" y="589"/>
            <a:chExt cx="5921" cy="1996"/>
          </a:xfrm>
        </p:grpSpPr>
        <p:pic>
          <p:nvPicPr>
            <p:cNvPr id="4" name="图片 3" descr="C:\Users\Am'be'r\Desktop\千库网_手绘蓝色对话框标签_元素编号11720512.png千库网_手绘蓝色对话框标签_元素编号11720512"/>
            <p:cNvPicPr>
              <a:picLocks noChangeAspect="1"/>
            </p:cNvPicPr>
            <p:nvPr/>
          </p:nvPicPr>
          <p:blipFill>
            <a:blip r:embed="rId4"/>
            <a:srcRect t="33744" b="32562"/>
            <a:stretch>
              <a:fillRect/>
            </a:stretch>
          </p:blipFill>
          <p:spPr>
            <a:xfrm flipH="1">
              <a:off x="474" y="589"/>
              <a:ext cx="5921" cy="199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287" y="1064"/>
              <a:ext cx="4296" cy="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TW" altLang="en-US" sz="1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160号-檀宋" panose="00000500000000000000" charset="-122"/>
                  <a:ea typeface="字魂160号-檀宋" panose="00000500000000000000" charset="-122"/>
                </a:rPr>
                <a:t>說到做到</a:t>
              </a:r>
              <a:endParaRPr lang="zh-CN" alt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60号-檀宋" panose="00000500000000000000" charset="-122"/>
                <a:ea typeface="字魂160号-檀宋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9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8FBDEB-2D64-4E75-807F-863626561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502" r="73580" b="78034"/>
          <a:stretch/>
        </p:blipFill>
        <p:spPr>
          <a:xfrm>
            <a:off x="921255" y="1431947"/>
            <a:ext cx="1994809" cy="17912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CC3CF5F-7D11-4349-BAB1-772E72446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9" t="37077" r="28092" b="47942"/>
          <a:stretch/>
        </p:blipFill>
        <p:spPr>
          <a:xfrm>
            <a:off x="4928473" y="3417546"/>
            <a:ext cx="2047382" cy="17352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71A0383-1254-4AC3-AC11-1EB04A700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6678" r="51051" b="77859"/>
          <a:stretch/>
        </p:blipFill>
        <p:spPr>
          <a:xfrm>
            <a:off x="2942158" y="1457339"/>
            <a:ext cx="1994808" cy="17912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7690DCF-D9BC-4FFA-8C84-943A0F541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2" t="82239" r="28523" b="2297"/>
          <a:stretch/>
        </p:blipFill>
        <p:spPr>
          <a:xfrm>
            <a:off x="4964662" y="1473336"/>
            <a:ext cx="1994808" cy="17912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317140C-89A2-4029-ABD3-D8EA6EE4A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9" t="82346" r="5516" b="2190"/>
          <a:stretch/>
        </p:blipFill>
        <p:spPr>
          <a:xfrm>
            <a:off x="825214" y="3411186"/>
            <a:ext cx="2055877" cy="179126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15484B5-70FD-4C1D-884B-83603BED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36638" r="51810" b="47898"/>
          <a:stretch/>
        </p:blipFill>
        <p:spPr>
          <a:xfrm>
            <a:off x="9107357" y="1457338"/>
            <a:ext cx="1838677" cy="179126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00432F-4B6A-47DA-8238-06EE5B446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51625" r="29125" b="32911"/>
          <a:stretch/>
        </p:blipFill>
        <p:spPr>
          <a:xfrm>
            <a:off x="7086455" y="1418835"/>
            <a:ext cx="1838677" cy="17912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D25C4B-4E2A-4E38-BC09-F2BA9F930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67307" r="73459" b="17382"/>
          <a:stretch/>
        </p:blipFill>
        <p:spPr>
          <a:xfrm>
            <a:off x="9023237" y="3429000"/>
            <a:ext cx="2055876" cy="177344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8C87BF3-6B99-4E8C-937F-5D82734C4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52146" r="50947" b="32873"/>
          <a:stretch/>
        </p:blipFill>
        <p:spPr>
          <a:xfrm>
            <a:off x="2852244" y="3411186"/>
            <a:ext cx="2076229" cy="173528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99DD540-7D1C-4EE8-B4EC-2181D73AD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7" t="51801" r="5554" b="32736"/>
          <a:stretch/>
        </p:blipFill>
        <p:spPr>
          <a:xfrm>
            <a:off x="6951877" y="3383197"/>
            <a:ext cx="2047383" cy="17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48DECC6-3528-464C-BCB0-45F8ED5CE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"/>
          <a:stretch/>
        </p:blipFill>
        <p:spPr>
          <a:xfrm>
            <a:off x="3247623" y="1924494"/>
            <a:ext cx="5696753" cy="42955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1FF04F-9F33-4A63-B220-0B24BA43B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13"/>
          <a:stretch/>
        </p:blipFill>
        <p:spPr>
          <a:xfrm>
            <a:off x="3247623" y="1924495"/>
            <a:ext cx="5696753" cy="1435393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BFA090CC-6FAA-4D00-8AA5-21863BFDDF55}"/>
              </a:ext>
            </a:extLst>
          </p:cNvPr>
          <p:cNvSpPr/>
          <p:nvPr/>
        </p:nvSpPr>
        <p:spPr>
          <a:xfrm>
            <a:off x="829340" y="1020725"/>
            <a:ext cx="2647507" cy="1998921"/>
          </a:xfrm>
          <a:prstGeom prst="wedgeEllipseCallout">
            <a:avLst>
              <a:gd name="adj1" fmla="val 51857"/>
              <a:gd name="adj2" fmla="val 39795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/>
              <a:t>蘋果</a:t>
            </a:r>
            <a:endParaRPr lang="zh-MO" altLang="en-US" sz="6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12EA300-5232-44F5-A954-03FA84ECB3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502" r="73580" b="78034"/>
          <a:stretch/>
        </p:blipFill>
        <p:spPr>
          <a:xfrm>
            <a:off x="8604134" y="3891514"/>
            <a:ext cx="1495781" cy="1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9 -0.00023 L -0.50065 -0.004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A8A2C2-8E30-4AEC-9A31-07A4F446D650}"/>
              </a:ext>
            </a:extLst>
          </p:cNvPr>
          <p:cNvSpPr/>
          <p:nvPr/>
        </p:nvSpPr>
        <p:spPr>
          <a:xfrm>
            <a:off x="104649" y="507026"/>
            <a:ext cx="92127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60号-檀宋" panose="00000500000000000000" charset="-122"/>
                <a:ea typeface="字魂160号-檀宋" panose="00000500000000000000" charset="-122"/>
              </a:rPr>
              <a:t>「說到做到」規則</a:t>
            </a:r>
            <a:endParaRPr lang="zh-CN" altLang="en-US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B112B1-D655-467C-811F-AE8D89A00723}"/>
              </a:ext>
            </a:extLst>
          </p:cNvPr>
          <p:cNvSpPr/>
          <p:nvPr/>
        </p:nvSpPr>
        <p:spPr>
          <a:xfrm>
            <a:off x="992732" y="2079475"/>
            <a:ext cx="9962137" cy="390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每人隨機獲得２張水果卡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限時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３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分鐘。遊戲開始後，每二人進行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一局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剪刀石頭布，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勝者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可猜測對方手中掌握的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水果卡。如猜中了，對方則需要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贈予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該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水果卡給勝者。如猜錯了，則需另找他人挑戰。（兩人</a:t>
            </a:r>
            <a:r>
              <a:rPr lang="zh-TW" altLang="en-US" sz="2800" dirty="0">
                <a:solidFill>
                  <a:srgbClr val="FF0000"/>
                </a:solidFill>
                <a:latin typeface="Poppins"/>
              </a:rPr>
              <a:t>只</a:t>
            </a: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能對戰一局）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dirty="0">
                <a:solidFill>
                  <a:srgbClr val="4D4D4D"/>
                </a:solidFill>
                <a:latin typeface="Poppins"/>
              </a:rPr>
              <a:t>獲得水果卡愈多愈好，過程中水果卡清零後請回到座位等候。</a:t>
            </a:r>
            <a:endParaRPr lang="en-US" altLang="zh-TW" sz="2800" dirty="0">
              <a:solidFill>
                <a:srgbClr val="4D4D4D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91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5A8A2C2-8E30-4AEC-9A31-07A4F446D650}"/>
              </a:ext>
            </a:extLst>
          </p:cNvPr>
          <p:cNvSpPr/>
          <p:nvPr/>
        </p:nvSpPr>
        <p:spPr>
          <a:xfrm>
            <a:off x="2985115" y="248860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TW" altLang="en-US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160号-檀宋" panose="00000500000000000000" charset="-122"/>
                <a:ea typeface="字魂160号-檀宋" panose="00000500000000000000" charset="-122"/>
              </a:rPr>
              <a:t>「說到做到」</a:t>
            </a:r>
            <a:endParaRPr lang="zh-CN" alt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160号-檀宋" panose="00000500000000000000" charset="-122"/>
              <a:ea typeface="字魂160号-檀宋" panose="00000500000000000000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B112B1-D655-467C-811F-AE8D89A00723}"/>
              </a:ext>
            </a:extLst>
          </p:cNvPr>
          <p:cNvSpPr/>
          <p:nvPr/>
        </p:nvSpPr>
        <p:spPr>
          <a:xfrm>
            <a:off x="1010216" y="1072848"/>
            <a:ext cx="10086652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每人隨機獲得２張水果卡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限時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３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分鐘。遊戲開始後，每二人進行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一局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剪刀石頭布，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勝者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可猜測對方手中掌握的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水果卡。如猜中了，對方則需要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贈予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該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一張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水果卡給勝者。如猜錯了，則需另找他人挑戰。（兩人</a:t>
            </a:r>
            <a:r>
              <a:rPr lang="zh-TW" altLang="en-US" sz="1400" dirty="0">
                <a:solidFill>
                  <a:srgbClr val="FF0000"/>
                </a:solidFill>
                <a:latin typeface="Poppins"/>
              </a:rPr>
              <a:t>只</a:t>
            </a: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能對戰一局）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1400" dirty="0">
                <a:solidFill>
                  <a:srgbClr val="4D4D4D"/>
                </a:solidFill>
                <a:latin typeface="Poppins"/>
              </a:rPr>
              <a:t>獲得水果卡愈多愈好。過程中水果卡清零後請回到座位等候。</a:t>
            </a:r>
            <a:endParaRPr lang="en-US" altLang="zh-TW" sz="1400" dirty="0">
              <a:solidFill>
                <a:srgbClr val="4D4D4D"/>
              </a:solidFill>
              <a:latin typeface="Poppins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TW" sz="1400" dirty="0">
              <a:solidFill>
                <a:srgbClr val="4D4D4D"/>
              </a:solidFill>
              <a:latin typeface="Poppin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45E8B0-97DA-4D08-A241-F077FCB8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502" r="73580" b="78034"/>
          <a:stretch/>
        </p:blipFill>
        <p:spPr>
          <a:xfrm>
            <a:off x="939010" y="2415834"/>
            <a:ext cx="1994809" cy="179125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E42A0B3-B547-41CA-BC79-73E0AB00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9" t="37077" r="28092" b="47942"/>
          <a:stretch/>
        </p:blipFill>
        <p:spPr>
          <a:xfrm>
            <a:off x="4946228" y="4401433"/>
            <a:ext cx="2047382" cy="17352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5A34D4-D137-4E77-82F2-DF1308F96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6678" r="51051" b="77859"/>
          <a:stretch/>
        </p:blipFill>
        <p:spPr>
          <a:xfrm>
            <a:off x="2959913" y="2441226"/>
            <a:ext cx="1994808" cy="17912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9863BAA-CFEC-4F8A-9875-F552C5EAF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2" t="82239" r="28523" b="2297"/>
          <a:stretch/>
        </p:blipFill>
        <p:spPr>
          <a:xfrm>
            <a:off x="4982417" y="2457223"/>
            <a:ext cx="1994808" cy="179125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44CD5A9-A968-421B-8939-463330628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9" t="82346" r="5516" b="2190"/>
          <a:stretch/>
        </p:blipFill>
        <p:spPr>
          <a:xfrm>
            <a:off x="842969" y="4395073"/>
            <a:ext cx="2055877" cy="179126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0D583E8-3848-466D-BABC-4771FB6A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36638" r="51810" b="47898"/>
          <a:stretch/>
        </p:blipFill>
        <p:spPr>
          <a:xfrm>
            <a:off x="9125112" y="2441225"/>
            <a:ext cx="1838677" cy="179126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0477B0B-E571-4F1B-AA1A-3D0D8FC3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 t="51625" r="29125" b="32911"/>
          <a:stretch/>
        </p:blipFill>
        <p:spPr>
          <a:xfrm>
            <a:off x="7104210" y="2402722"/>
            <a:ext cx="1838677" cy="179126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B74FC83-24D7-4FAD-90DE-CAE738D9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67307" r="73459" b="17382"/>
          <a:stretch/>
        </p:blipFill>
        <p:spPr>
          <a:xfrm>
            <a:off x="9040992" y="4412887"/>
            <a:ext cx="2055876" cy="17734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1A6EC9-F74E-4316-87FA-0676F0C83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52146" r="50947" b="32873"/>
          <a:stretch/>
        </p:blipFill>
        <p:spPr>
          <a:xfrm>
            <a:off x="2869999" y="4395073"/>
            <a:ext cx="2076229" cy="173528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EFAA360-B619-46A7-90B6-2B509BF0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7" t="51801" r="5554" b="32736"/>
          <a:stretch/>
        </p:blipFill>
        <p:spPr>
          <a:xfrm>
            <a:off x="6969632" y="4367084"/>
            <a:ext cx="2047383" cy="17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19B159D-CB93-4BDB-9F5E-7E06A8534AAD}"/>
              </a:ext>
            </a:extLst>
          </p:cNvPr>
          <p:cNvSpPr txBox="1"/>
          <p:nvPr/>
        </p:nvSpPr>
        <p:spPr>
          <a:xfrm>
            <a:off x="1502435" y="1925383"/>
            <a:ext cx="9187130" cy="150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5400" dirty="0"/>
              <a:t>請同學報告一下手上的水果卡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13482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8522"/>
      </a:accent1>
      <a:accent2>
        <a:srgbClr val="F78522"/>
      </a:accent2>
      <a:accent3>
        <a:srgbClr val="F78522"/>
      </a:accent3>
      <a:accent4>
        <a:srgbClr val="F78522"/>
      </a:accent4>
      <a:accent5>
        <a:srgbClr val="F78522"/>
      </a:accent5>
      <a:accent6>
        <a:srgbClr val="F78522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BB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842</Words>
  <Application>Microsoft Office PowerPoint</Application>
  <PresentationFormat>寬螢幕</PresentationFormat>
  <Paragraphs>67</Paragraphs>
  <Slides>26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42" baseType="lpstr">
      <vt:lpstr>等线</vt:lpstr>
      <vt:lpstr>Microsoft YaHei</vt:lpstr>
      <vt:lpstr>Microsoft YaHei</vt:lpstr>
      <vt:lpstr>Poppins</vt:lpstr>
      <vt:lpstr>字魂160号-檀宋</vt:lpstr>
      <vt:lpstr>字魂54号-贤黑</vt:lpstr>
      <vt:lpstr>思源黑体 CN</vt:lpstr>
      <vt:lpstr>思源黑体 CN Bold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71</cp:revision>
  <dcterms:created xsi:type="dcterms:W3CDTF">2022-02-21T10:38:04Z</dcterms:created>
  <dcterms:modified xsi:type="dcterms:W3CDTF">2022-06-14T07:28:40Z</dcterms:modified>
</cp:coreProperties>
</file>