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190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18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3107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2150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216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072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402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36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349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103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61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61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7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5167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05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A6FE-8BD5-476E-8488-433F653AB9F9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71B070-A912-497A-AC93-38F3A7CCB2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42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77D7D1-0828-481F-8BF4-19180D7801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愚公移山</a:t>
            </a:r>
            <a:r>
              <a:rPr lang="zh-TW" altLang="en-US" dirty="0">
                <a:sym typeface="Wingdings" panose="05000000000000000000" pitchFamily="2" charset="2"/>
              </a:rPr>
              <a:t></a:t>
            </a:r>
            <a:r>
              <a:rPr lang="zh-TW" altLang="en-US" dirty="0"/>
              <a:t>大智若愚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3BAF595-93B3-4639-8855-1D35139CE5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德育主題*：承擔責任</a:t>
            </a:r>
          </a:p>
        </p:txBody>
      </p:sp>
    </p:spTree>
    <p:extLst>
      <p:ext uri="{BB962C8B-B14F-4D97-AF65-F5344CB8AC3E}">
        <p14:creationId xmlns:p14="http://schemas.microsoft.com/office/powerpoint/2010/main" val="137006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寫作活動</a:t>
            </a:r>
            <a:r>
              <a:rPr lang="en-US" altLang="zh-TW" dirty="0"/>
              <a:t>:</a:t>
            </a:r>
            <a:r>
              <a:rPr lang="zh-TW" altLang="en-US" dirty="0"/>
              <a:t>愚公移山故事新編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寫作指導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如沒有天神的幫助，結果會怎樣？為</a:t>
            </a:r>
            <a:r>
              <a:rPr lang="en-US" altLang="zh-TW" dirty="0"/>
              <a:t>《</a:t>
            </a:r>
            <a:r>
              <a:rPr lang="zh-TW" altLang="en-US" dirty="0"/>
              <a:t>愚公移山</a:t>
            </a:r>
            <a:r>
              <a:rPr lang="en-US" altLang="zh-TW" dirty="0"/>
              <a:t>》</a:t>
            </a:r>
            <a:r>
              <a:rPr lang="zh-TW" altLang="en-US" dirty="0"/>
              <a:t>這個故事創作一個新的結局。</a:t>
            </a:r>
          </a:p>
          <a:p>
            <a:r>
              <a:rPr lang="en-US" altLang="zh-TW" dirty="0"/>
              <a:t>2. </a:t>
            </a:r>
            <a:r>
              <a:rPr lang="zh-TW" altLang="en-US" dirty="0"/>
              <a:t>來擬訂寫作大綱。構思首、中及末段內容。</a:t>
            </a:r>
          </a:p>
          <a:p>
            <a:r>
              <a:rPr lang="en-US" altLang="zh-TW" dirty="0"/>
              <a:t>3. </a:t>
            </a:r>
            <a:r>
              <a:rPr lang="zh-TW" altLang="en-US" dirty="0"/>
              <a:t>刪去天神幫助我的情節後，怎樣承接課文內容？</a:t>
            </a:r>
          </a:p>
          <a:p>
            <a:r>
              <a:rPr lang="zh-TW" altLang="en-US" dirty="0"/>
              <a:t>首段例子</a:t>
            </a:r>
            <a:r>
              <a:rPr lang="en-US" altLang="zh-TW" dirty="0"/>
              <a:t>: </a:t>
            </a:r>
            <a:r>
              <a:rPr lang="zh-TW" altLang="en-US" dirty="0"/>
              <a:t>我想，愚公堅持不懈的精神使縣官深受感動。這個縣官勤政愛民，很想助愚公一把。</a:t>
            </a:r>
          </a:p>
          <a:p>
            <a:r>
              <a:rPr lang="en-US" altLang="zh-TW" dirty="0"/>
              <a:t>4. </a:t>
            </a:r>
            <a:r>
              <a:rPr lang="zh-TW" altLang="en-US" dirty="0"/>
              <a:t>怎樣加入新的人物、新的情節，一步步帶出新的故事結局？</a:t>
            </a:r>
          </a:p>
          <a:p>
            <a:r>
              <a:rPr lang="zh-TW" altLang="en-US" dirty="0"/>
              <a:t>中段例子</a:t>
            </a:r>
            <a:r>
              <a:rPr lang="en-US" altLang="zh-TW" dirty="0"/>
              <a:t>: </a:t>
            </a:r>
            <a:r>
              <a:rPr lang="zh-TW" altLang="en-US" dirty="0"/>
              <a:t>除縣官外，我會加入工匠的角色，他提議在山下挖掘一條隧道</a:t>
            </a:r>
            <a:r>
              <a:rPr lang="en-US" altLang="zh-TW" dirty="0"/>
              <a:t>……</a:t>
            </a:r>
          </a:p>
          <a:p>
            <a:r>
              <a:rPr lang="en-US" altLang="zh-TW" dirty="0"/>
              <a:t>5. </a:t>
            </a:r>
            <a:r>
              <a:rPr lang="zh-TW" altLang="en-US" dirty="0"/>
              <a:t>這個改編的愚公移山故事的結局是怎樣的？</a:t>
            </a:r>
          </a:p>
          <a:p>
            <a:r>
              <a:rPr lang="zh-TW" altLang="en-US" dirty="0"/>
              <a:t>末段例子</a:t>
            </a:r>
            <a:r>
              <a:rPr lang="en-US" altLang="zh-TW" dirty="0"/>
              <a:t>: </a:t>
            </a:r>
            <a:r>
              <a:rPr lang="zh-TW" altLang="en-US" dirty="0"/>
              <a:t>因為有隧道貫通山南山北，促進了當地的經濟</a:t>
            </a:r>
            <a:r>
              <a:rPr lang="en-US" altLang="zh-TW" dirty="0"/>
              <a:t>……</a:t>
            </a:r>
            <a:r>
              <a:rPr lang="zh-TW" altLang="en-US" dirty="0"/>
              <a:t>還可以加插人物對話，使文章更生動。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5240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寫作範例</a:t>
            </a:r>
            <a:r>
              <a:rPr lang="en-US" altLang="zh-TW" dirty="0"/>
              <a:t>:</a:t>
            </a:r>
            <a:r>
              <a:rPr lang="zh-TW" altLang="en-US" dirty="0"/>
              <a:t>欣賞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186" y="1286540"/>
            <a:ext cx="9484426" cy="462468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zh-TW" altLang="en-US" dirty="0"/>
              <a:t>愚公移山新編</a:t>
            </a:r>
            <a:endParaRPr lang="en-US" altLang="zh-TW" dirty="0"/>
          </a:p>
          <a:p>
            <a:r>
              <a:rPr lang="zh-TW" altLang="en-US" dirty="0"/>
              <a:t>       愚公聽了智叟的話，反駁智叟，堅信自己和子孫只要堅定不移、世世代代挖下去，兩座山總有被挖完的一天。這番話輾轉傳到縣官的耳中，愚公堅持不懈的精神使他深受感動。這個縣官勤政愛民，很想助愚公一把，於是便召集縣裏的工匠到愚公家裏，一起討論怎樣解決愚公的難題。</a:t>
            </a:r>
          </a:p>
          <a:p>
            <a:r>
              <a:rPr lang="zh-TW" altLang="en-US" dirty="0"/>
              <a:t>    有工匠搖搖頭説</a:t>
            </a:r>
            <a:r>
              <a:rPr lang="en-US" altLang="zh-TW" dirty="0"/>
              <a:t>﹕</a:t>
            </a:r>
            <a:r>
              <a:rPr lang="zh-TW" altLang="en-US" dirty="0"/>
              <a:t>「挖走兩座大山的工程實在太浩大了！」也有人説</a:t>
            </a:r>
            <a:r>
              <a:rPr lang="en-US" altLang="zh-TW" dirty="0"/>
              <a:t>︰</a:t>
            </a:r>
            <a:r>
              <a:rPr lang="zh-TW" altLang="en-US" dirty="0"/>
              <a:t>「攀山涉水運送挖下來的石塊和泥土到遙遠的渤海，也不太符合經濟效益呢！」</a:t>
            </a:r>
          </a:p>
          <a:p>
            <a:r>
              <a:rPr lang="zh-TW" altLang="en-US" dirty="0"/>
              <a:t>    突然，一個工匠靈機一動，説：「愚公移山的目的是開出通道，方便到山的另一邊。」愚公點點頭。工匠繼續説：「其實我們不用移山，只需在山下挖掘一條隧道，就可以解決了大山擋路的難題了。」</a:t>
            </a:r>
          </a:p>
          <a:p>
            <a:r>
              <a:rPr lang="zh-TW" altLang="en-US" dirty="0"/>
              <a:t>    大家對這個建議都深表贊同，愚公和家人也覺得這個方法比移走大山要容易得多。於是縣官便召集工匠一起挖掘，愚公和家人當然積極參與，連村民都自告奮勇，個個爭着幫忙。工程的進展非常理想，不消數年便大功告成。</a:t>
            </a:r>
          </a:p>
          <a:p>
            <a:r>
              <a:rPr lang="zh-TW" altLang="en-US" dirty="0"/>
              <a:t>    雖然愚公家門前兩座大山依舊矗立着，但因為有隧道貫通山南山北，大大節省交通時間，商人行旅絡繹不絕，促進了當地的經濟，而且更成為那個縣官任內的一大德政呢！由此可見，集思廣益，可以找到解決難題的良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996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明天活動預告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明天會舉行愚公移山故事改編分享會。</a:t>
            </a:r>
          </a:p>
        </p:txBody>
      </p:sp>
    </p:spTree>
    <p:extLst>
      <p:ext uri="{BB962C8B-B14F-4D97-AF65-F5344CB8AC3E}">
        <p14:creationId xmlns:p14="http://schemas.microsoft.com/office/powerpoint/2010/main" val="383776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愚公移山故事改編分享會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2833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三天過去了，但愚公移山並不是三天可以完成，即使能感動上天，有上天的協助，上天也不是一天能這麼容易便受感動。所以愚公移山的事例正正告訴我們，世上無難事，只怕有心人。只要有恆心，定能精誠所至，金石為開。如果當中背負的責任越大，大得好比家國大事，即便上天還未幫助你，愛國愛澳的人士，都會來協助你。</a:t>
            </a:r>
          </a:p>
          <a:p>
            <a:r>
              <a:rPr lang="zh-TW" altLang="en-US" dirty="0"/>
              <a:t>最後，我們要感恩過去一眾前人種樹，後人遮蔭的前人，因為他們的耕耘和付出，我們國家的發展和生活條件，沒有可能在短期內提升到國際先列水平。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7458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en-US" altLang="zh-TW" dirty="0"/>
              <a:t>.</a:t>
            </a:r>
            <a:r>
              <a:rPr lang="zh-TW" altLang="en-US" dirty="0"/>
              <a:t>同學們認為澳門有沒有進行過移山呢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588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	</a:t>
            </a:r>
            <a:r>
              <a:rPr lang="zh-TW" altLang="en-US" dirty="0"/>
              <a:t>學習新生詞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889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en-US" altLang="zh-TW" dirty="0"/>
              <a:t>.	</a:t>
            </a:r>
            <a:r>
              <a:rPr lang="zh-TW" altLang="en-US" dirty="0"/>
              <a:t>朗讀課文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05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en-US" altLang="zh-TW" dirty="0"/>
              <a:t>.	</a:t>
            </a:r>
            <a:r>
              <a:rPr lang="zh-TW" altLang="en-US" dirty="0"/>
              <a:t>思考與討論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文本類</a:t>
            </a:r>
            <a:r>
              <a:rPr lang="en-US" altLang="zh-TW" dirty="0"/>
              <a:t>:</a:t>
            </a:r>
          </a:p>
          <a:p>
            <a:r>
              <a:rPr lang="en-US" altLang="zh-TW" dirty="0"/>
              <a:t>1.	</a:t>
            </a:r>
            <a:r>
              <a:rPr lang="zh-TW" altLang="en-US" dirty="0"/>
              <a:t>愚公一家面對什麼難題</a:t>
            </a:r>
            <a:r>
              <a:rPr lang="en-US" altLang="zh-TW" dirty="0"/>
              <a:t>?</a:t>
            </a:r>
            <a:r>
              <a:rPr lang="zh-TW" altLang="en-US" dirty="0"/>
              <a:t>愚公提出了什麼解決方法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2.	</a:t>
            </a:r>
            <a:r>
              <a:rPr lang="zh-TW" altLang="en-US" dirty="0"/>
              <a:t>愚公一家移出的過程困難嗎</a:t>
            </a:r>
            <a:r>
              <a:rPr lang="en-US" altLang="zh-TW" dirty="0"/>
              <a:t>?</a:t>
            </a:r>
            <a:r>
              <a:rPr lang="zh-TW" altLang="en-US" dirty="0"/>
              <a:t>何以見得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3.	</a:t>
            </a:r>
            <a:r>
              <a:rPr lang="zh-TW" altLang="en-US" dirty="0"/>
              <a:t>有智者之稱的邻居對愚公有何評價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4.	</a:t>
            </a:r>
            <a:r>
              <a:rPr lang="zh-TW" altLang="en-US" dirty="0"/>
              <a:t>愚公怎樣反駁他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5.	</a:t>
            </a:r>
            <a:r>
              <a:rPr lang="zh-TW" altLang="en-US" dirty="0"/>
              <a:t>愚公移山這個成語故事告訴我們什麼道理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578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生活類</a:t>
            </a:r>
            <a:r>
              <a:rPr lang="en-US" altLang="zh-TW" sz="1800" dirty="0"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br>
              <a:rPr lang="zh-TW" altLang="zh-TW" sz="18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1.	</a:t>
            </a:r>
            <a:r>
              <a:rPr lang="zh-TW" altLang="en-US" dirty="0"/>
              <a:t>愚公若不移山，還有沒有其他方法解決門前大山阻路的問題。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2.</a:t>
            </a:r>
            <a:r>
              <a:rPr lang="zh-TW" altLang="en-US" dirty="0"/>
              <a:t>在同學的方案中，能以高科技的手法去移山，已超出當時生活水平；然而搬家就成了愚公一家唯一能辦得到的事情，可同學們猜，為何愚公不選擇呢</a:t>
            </a:r>
            <a:r>
              <a:rPr lang="en-US" altLang="zh-TW" dirty="0"/>
              <a:t>?</a:t>
            </a:r>
            <a:r>
              <a:rPr lang="zh-TW" altLang="en-US" dirty="0"/>
              <a:t>是真的愚蠢嗎</a:t>
            </a:r>
            <a:r>
              <a:rPr lang="en-US" altLang="zh-TW" dirty="0"/>
              <a:t>?</a:t>
            </a:r>
            <a:r>
              <a:rPr lang="zh-TW" altLang="en-US" dirty="0"/>
              <a:t>還是他有何大智慧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如果沒有天神的協助，你認為愚公最後能成功嗎</a:t>
            </a:r>
            <a:r>
              <a:rPr lang="en-US" altLang="zh-TW" dirty="0"/>
              <a:t>?</a:t>
            </a:r>
            <a:r>
              <a:rPr lang="zh-TW" altLang="en-US" dirty="0"/>
              <a:t>為什麼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你認為愚公真的是愚還是智</a:t>
            </a:r>
            <a:r>
              <a:rPr lang="en-US" altLang="zh-TW" dirty="0"/>
              <a:t>?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完成書</a:t>
            </a:r>
            <a:r>
              <a:rPr lang="en-US" altLang="zh-TW" dirty="0"/>
              <a:t>P21</a:t>
            </a:r>
            <a:r>
              <a:rPr lang="zh-TW" altLang="en-US" dirty="0"/>
              <a:t>頁的人物評價表，對比智者與愚公見解之別，從而總結誰才是真愚真智。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589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24971D-A7B8-4B41-8719-3DFC25600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邀請學生分享上述評價表。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E01F0D-3855-4718-815A-2F14103D9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93704"/>
          </a:xfrm>
        </p:spPr>
        <p:txBody>
          <a:bodyPr>
            <a:normAutofit fontScale="85000" lnSpcReduction="10000"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7.</a:t>
            </a:r>
            <a:r>
              <a:rPr lang="zh-TW" altLang="en-US" dirty="0"/>
              <a:t>還記得引入時，老師給了大家一個任務，澳門移山與愚公移山有何異同</a:t>
            </a:r>
            <a:r>
              <a:rPr lang="en-US" altLang="zh-TW" dirty="0"/>
              <a:t>?</a:t>
            </a:r>
          </a:p>
          <a:p>
            <a:endParaRPr lang="zh-TW" altLang="en-US" dirty="0"/>
          </a:p>
        </p:txBody>
      </p:sp>
      <p:pic>
        <p:nvPicPr>
          <p:cNvPr id="5" name="圖片 4" descr="一張含有 文字, 白板 的圖片&#10;&#10;自動產生的描述">
            <a:extLst>
              <a:ext uri="{FF2B5EF4-FFF2-40B4-BE49-F238E27FC236}">
                <a16:creationId xmlns:a16="http://schemas.microsoft.com/office/drawing/2014/main" id="{79C939C1-5902-4431-922A-97A3680A6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357" y="1638190"/>
            <a:ext cx="6105286" cy="427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4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A2DE7E-EA76-47FB-B952-C6A9C7DF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功課</a:t>
            </a:r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20E017E-8A6E-4279-B5E8-7595FF0F0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本單元另一重點為歇後語，回家找一找愚公移山的歇後語，並多找一些以承擔責任的歇後語，明天和大家分享。</a:t>
            </a:r>
          </a:p>
        </p:txBody>
      </p:sp>
    </p:spTree>
    <p:extLst>
      <p:ext uri="{BB962C8B-B14F-4D97-AF65-F5344CB8AC3E}">
        <p14:creationId xmlns:p14="http://schemas.microsoft.com/office/powerpoint/2010/main" val="152718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367B79-4E09-4CFE-AE11-970E4851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邀請學生匯報昨天的歇後語功課。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E26CDE-F14C-425B-BE5D-311D0CC8E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4263251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987</Words>
  <Application>Microsoft Office PowerPoint</Application>
  <PresentationFormat>寬螢幕</PresentationFormat>
  <Paragraphs>59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絲縷</vt:lpstr>
      <vt:lpstr>愚公移山大智若愚</vt:lpstr>
      <vt:lpstr>一.同學們認為澳門有沒有進行過移山呢?</vt:lpstr>
      <vt:lpstr>二. 學習新生詞 </vt:lpstr>
      <vt:lpstr>三. 朗讀課文</vt:lpstr>
      <vt:lpstr>四. 思考與討論:</vt:lpstr>
      <vt:lpstr>生活類: </vt:lpstr>
      <vt:lpstr>邀請學生分享上述評價表。</vt:lpstr>
      <vt:lpstr>功課:</vt:lpstr>
      <vt:lpstr>邀請學生匯報昨天的歇後語功課。</vt:lpstr>
      <vt:lpstr>寫作活動:愚公移山故事新編</vt:lpstr>
      <vt:lpstr>寫作範例:欣賞</vt:lpstr>
      <vt:lpstr>明天活動預告:</vt:lpstr>
      <vt:lpstr>愚公移山故事改編分享會</vt:lpstr>
      <vt:lpstr>總結: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愚公移山大智若愚</dc:title>
  <dc:creator>鄭偉力</dc:creator>
  <cp:lastModifiedBy>鄭偉力</cp:lastModifiedBy>
  <cp:revision>3</cp:revision>
  <dcterms:created xsi:type="dcterms:W3CDTF">2022-03-10T07:37:57Z</dcterms:created>
  <dcterms:modified xsi:type="dcterms:W3CDTF">2022-03-14T05:56:06Z</dcterms:modified>
</cp:coreProperties>
</file>