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328" r:id="rId4"/>
    <p:sldId id="300" r:id="rId5"/>
    <p:sldId id="301" r:id="rId6"/>
    <p:sldId id="302" r:id="rId7"/>
    <p:sldId id="311" r:id="rId8"/>
    <p:sldId id="324" r:id="rId9"/>
    <p:sldId id="325" r:id="rId10"/>
    <p:sldId id="326" r:id="rId11"/>
    <p:sldId id="327"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9DEB64BD-8DF3-4C55-A63A-E197AF357ED9}">
          <p14:sldIdLst>
            <p14:sldId id="256"/>
          </p14:sldIdLst>
        </p14:section>
        <p14:section name="第一課節" id="{832A1C28-8DF7-470A-AB7E-C0A0EF5210B7}">
          <p14:sldIdLst>
            <p14:sldId id="258"/>
            <p14:sldId id="328"/>
            <p14:sldId id="300"/>
            <p14:sldId id="301"/>
            <p14:sldId id="302"/>
            <p14:sldId id="311"/>
            <p14:sldId id="324"/>
            <p14:sldId id="325"/>
            <p14:sldId id="326"/>
            <p14:sldId id="327"/>
          </p14:sldIdLst>
        </p14:section>
        <p14:section name="第二課節" id="{B63494D3-7FBD-4F83-A60B-9AE0255B9063}">
          <p14:sldIdLst>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Lst>
        </p14:section>
        <p14:section name="不用" id="{510FDF0A-69B0-4D04-A57E-E5BF82EF070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81" autoAdjust="0"/>
    <p:restoredTop sz="96314" autoAdjust="0"/>
  </p:normalViewPr>
  <p:slideViewPr>
    <p:cSldViewPr snapToGrid="0">
      <p:cViewPr varScale="1">
        <p:scale>
          <a:sx n="69" d="100"/>
          <a:sy n="69" d="100"/>
        </p:scale>
        <p:origin x="8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A1986-0E3C-449F-A6D8-827032569D8C}" type="datetimeFigureOut">
              <a:rPr lang="zh-CN" altLang="en-US" smtClean="0"/>
              <a:t>2023/4/30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9B47A-FD8D-4EDC-843E-8AAE6E94EC3C}" type="slidenum">
              <a:rPr lang="zh-CN" altLang="en-US" smtClean="0"/>
              <a:t>‹#›</a:t>
            </a:fld>
            <a:endParaRPr lang="zh-CN" altLang="en-US"/>
          </a:p>
        </p:txBody>
      </p:sp>
    </p:spTree>
    <p:extLst>
      <p:ext uri="{BB962C8B-B14F-4D97-AF65-F5344CB8AC3E}">
        <p14:creationId xmlns:p14="http://schemas.microsoft.com/office/powerpoint/2010/main" val="67463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1F275E5-6FCD-44B3-8CDA-CB354AD2A39E}" type="datetimeFigureOut">
              <a:rPr lang="zh-CN" altLang="en-US" smtClean="0"/>
              <a:t>2023/4/30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357570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F275E5-6FCD-44B3-8CDA-CB354AD2A39E}" type="datetimeFigureOut">
              <a:rPr lang="zh-CN" altLang="en-US" smtClean="0"/>
              <a:t>2023/4/30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377136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F275E5-6FCD-44B3-8CDA-CB354AD2A39E}" type="datetimeFigureOut">
              <a:rPr lang="zh-CN" altLang="en-US" smtClean="0"/>
              <a:t>2023/4/30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175240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F275E5-6FCD-44B3-8CDA-CB354AD2A39E}" type="datetimeFigureOut">
              <a:rPr lang="zh-CN" altLang="en-US" smtClean="0"/>
              <a:t>2023/4/30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7136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1F275E5-6FCD-44B3-8CDA-CB354AD2A39E}" type="datetimeFigureOut">
              <a:rPr lang="zh-CN" altLang="en-US" smtClean="0"/>
              <a:t>2023/4/30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347476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F275E5-6FCD-44B3-8CDA-CB354AD2A39E}" type="datetimeFigureOut">
              <a:rPr lang="zh-CN" altLang="en-US" smtClean="0"/>
              <a:t>2023/4/30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35632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F275E5-6FCD-44B3-8CDA-CB354AD2A39E}" type="datetimeFigureOut">
              <a:rPr lang="zh-CN" altLang="en-US" smtClean="0"/>
              <a:t>2023/4/30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197870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F275E5-6FCD-44B3-8CDA-CB354AD2A39E}" type="datetimeFigureOut">
              <a:rPr lang="zh-CN" altLang="en-US" smtClean="0"/>
              <a:t>2023/4/30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212873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F275E5-6FCD-44B3-8CDA-CB354AD2A39E}" type="datetimeFigureOut">
              <a:rPr lang="zh-CN" altLang="en-US" smtClean="0"/>
              <a:t>2023/4/30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220111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F275E5-6FCD-44B3-8CDA-CB354AD2A39E}" type="datetimeFigureOut">
              <a:rPr lang="zh-CN" altLang="en-US" smtClean="0"/>
              <a:t>2023/4/30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38068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F275E5-6FCD-44B3-8CDA-CB354AD2A39E}" type="datetimeFigureOut">
              <a:rPr lang="zh-CN" altLang="en-US" smtClean="0"/>
              <a:t>2023/4/30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424828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275E5-6FCD-44B3-8CDA-CB354AD2A39E}" type="datetimeFigureOut">
              <a:rPr lang="zh-CN" altLang="en-US" smtClean="0"/>
              <a:t>2023/4/30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783310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57"/>
          <p:cNvSpPr>
            <a:spLocks noEditPoints="1"/>
          </p:cNvSpPr>
          <p:nvPr/>
        </p:nvSpPr>
        <p:spPr bwMode="auto">
          <a:xfrm>
            <a:off x="308008" y="2145485"/>
            <a:ext cx="6006165" cy="3799065"/>
          </a:xfrm>
          <a:custGeom>
            <a:avLst/>
            <a:gdLst>
              <a:gd name="T0" fmla="*/ 74 w 358"/>
              <a:gd name="T1" fmla="*/ 230 h 250"/>
              <a:gd name="T2" fmla="*/ 60 w 358"/>
              <a:gd name="T3" fmla="*/ 228 h 250"/>
              <a:gd name="T4" fmla="*/ 43 w 358"/>
              <a:gd name="T5" fmla="*/ 231 h 250"/>
              <a:gd name="T6" fmla="*/ 40 w 358"/>
              <a:gd name="T7" fmla="*/ 232 h 250"/>
              <a:gd name="T8" fmla="*/ 1 w 358"/>
              <a:gd name="T9" fmla="*/ 78 h 250"/>
              <a:gd name="T10" fmla="*/ 0 w 358"/>
              <a:gd name="T11" fmla="*/ 74 h 250"/>
              <a:gd name="T12" fmla="*/ 12 w 358"/>
              <a:gd name="T13" fmla="*/ 79 h 250"/>
              <a:gd name="T14" fmla="*/ 36 w 358"/>
              <a:gd name="T15" fmla="*/ 64 h 250"/>
              <a:gd name="T16" fmla="*/ 47 w 358"/>
              <a:gd name="T17" fmla="*/ 35 h 250"/>
              <a:gd name="T18" fmla="*/ 46 w 358"/>
              <a:gd name="T19" fmla="*/ 28 h 250"/>
              <a:gd name="T20" fmla="*/ 50 w 358"/>
              <a:gd name="T21" fmla="*/ 26 h 250"/>
              <a:gd name="T22" fmla="*/ 51 w 358"/>
              <a:gd name="T23" fmla="*/ 30 h 250"/>
              <a:gd name="T24" fmla="*/ 62 w 358"/>
              <a:gd name="T25" fmla="*/ 26 h 250"/>
              <a:gd name="T26" fmla="*/ 86 w 358"/>
              <a:gd name="T27" fmla="*/ 22 h 250"/>
              <a:gd name="T28" fmla="*/ 155 w 358"/>
              <a:gd name="T29" fmla="*/ 14 h 250"/>
              <a:gd name="T30" fmla="*/ 275 w 358"/>
              <a:gd name="T31" fmla="*/ 1 h 250"/>
              <a:gd name="T32" fmla="*/ 277 w 358"/>
              <a:gd name="T33" fmla="*/ 2 h 250"/>
              <a:gd name="T34" fmla="*/ 304 w 358"/>
              <a:gd name="T35" fmla="*/ 30 h 250"/>
              <a:gd name="T36" fmla="*/ 317 w 358"/>
              <a:gd name="T37" fmla="*/ 28 h 250"/>
              <a:gd name="T38" fmla="*/ 319 w 358"/>
              <a:gd name="T39" fmla="*/ 29 h 250"/>
              <a:gd name="T40" fmla="*/ 358 w 358"/>
              <a:gd name="T41" fmla="*/ 134 h 250"/>
              <a:gd name="T42" fmla="*/ 358 w 358"/>
              <a:gd name="T43" fmla="*/ 135 h 250"/>
              <a:gd name="T44" fmla="*/ 348 w 358"/>
              <a:gd name="T45" fmla="*/ 155 h 250"/>
              <a:gd name="T46" fmla="*/ 339 w 358"/>
              <a:gd name="T47" fmla="*/ 176 h 250"/>
              <a:gd name="T48" fmla="*/ 343 w 358"/>
              <a:gd name="T49" fmla="*/ 186 h 250"/>
              <a:gd name="T50" fmla="*/ 342 w 358"/>
              <a:gd name="T51" fmla="*/ 190 h 250"/>
              <a:gd name="T52" fmla="*/ 134 w 358"/>
              <a:gd name="T53" fmla="*/ 238 h 250"/>
              <a:gd name="T54" fmla="*/ 98 w 358"/>
              <a:gd name="T55" fmla="*/ 249 h 250"/>
              <a:gd name="T56" fmla="*/ 95 w 358"/>
              <a:gd name="T57" fmla="*/ 249 h 250"/>
              <a:gd name="T58" fmla="*/ 75 w 358"/>
              <a:gd name="T59" fmla="*/ 226 h 250"/>
              <a:gd name="T60" fmla="*/ 97 w 358"/>
              <a:gd name="T61" fmla="*/ 245 h 250"/>
              <a:gd name="T62" fmla="*/ 133 w 358"/>
              <a:gd name="T63" fmla="*/ 234 h 250"/>
              <a:gd name="T64" fmla="*/ 207 w 358"/>
              <a:gd name="T65" fmla="*/ 215 h 250"/>
              <a:gd name="T66" fmla="*/ 338 w 358"/>
              <a:gd name="T67" fmla="*/ 186 h 250"/>
              <a:gd name="T68" fmla="*/ 335 w 358"/>
              <a:gd name="T69" fmla="*/ 176 h 250"/>
              <a:gd name="T70" fmla="*/ 345 w 358"/>
              <a:gd name="T71" fmla="*/ 153 h 250"/>
              <a:gd name="T72" fmla="*/ 354 w 358"/>
              <a:gd name="T73" fmla="*/ 135 h 250"/>
              <a:gd name="T74" fmla="*/ 354 w 358"/>
              <a:gd name="T75" fmla="*/ 135 h 250"/>
              <a:gd name="T76" fmla="*/ 317 w 358"/>
              <a:gd name="T77" fmla="*/ 33 h 250"/>
              <a:gd name="T78" fmla="*/ 304 w 358"/>
              <a:gd name="T79" fmla="*/ 34 h 250"/>
              <a:gd name="T80" fmla="*/ 274 w 358"/>
              <a:gd name="T81" fmla="*/ 5 h 250"/>
              <a:gd name="T82" fmla="*/ 63 w 358"/>
              <a:gd name="T83" fmla="*/ 29 h 250"/>
              <a:gd name="T84" fmla="*/ 54 w 358"/>
              <a:gd name="T85" fmla="*/ 32 h 250"/>
              <a:gd name="T86" fmla="*/ 51 w 358"/>
              <a:gd name="T87" fmla="*/ 30 h 250"/>
              <a:gd name="T88" fmla="*/ 51 w 358"/>
              <a:gd name="T89" fmla="*/ 35 h 250"/>
              <a:gd name="T90" fmla="*/ 12 w 358"/>
              <a:gd name="T91" fmla="*/ 83 h 250"/>
              <a:gd name="T92" fmla="*/ 5 w 358"/>
              <a:gd name="T93" fmla="*/ 82 h 250"/>
              <a:gd name="T94" fmla="*/ 44 w 358"/>
              <a:gd name="T95" fmla="*/ 227 h 250"/>
              <a:gd name="T96" fmla="*/ 60 w 358"/>
              <a:gd name="T97" fmla="*/ 22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8" h="250">
                <a:moveTo>
                  <a:pt x="95" y="249"/>
                </a:moveTo>
                <a:cubicBezTo>
                  <a:pt x="87" y="236"/>
                  <a:pt x="88" y="233"/>
                  <a:pt x="74" y="230"/>
                </a:cubicBezTo>
                <a:cubicBezTo>
                  <a:pt x="74" y="230"/>
                  <a:pt x="74" y="230"/>
                  <a:pt x="74" y="230"/>
                </a:cubicBezTo>
                <a:cubicBezTo>
                  <a:pt x="69" y="228"/>
                  <a:pt x="65" y="228"/>
                  <a:pt x="60" y="228"/>
                </a:cubicBezTo>
                <a:cubicBezTo>
                  <a:pt x="60" y="228"/>
                  <a:pt x="60" y="228"/>
                  <a:pt x="60" y="228"/>
                </a:cubicBezTo>
                <a:cubicBezTo>
                  <a:pt x="55" y="228"/>
                  <a:pt x="50" y="229"/>
                  <a:pt x="43" y="231"/>
                </a:cubicBezTo>
                <a:cubicBezTo>
                  <a:pt x="43" y="231"/>
                  <a:pt x="43" y="231"/>
                  <a:pt x="43" y="231"/>
                </a:cubicBezTo>
                <a:cubicBezTo>
                  <a:pt x="40" y="232"/>
                  <a:pt x="40" y="232"/>
                  <a:pt x="40" y="232"/>
                </a:cubicBezTo>
                <a:cubicBezTo>
                  <a:pt x="40" y="230"/>
                  <a:pt x="40" y="230"/>
                  <a:pt x="40" y="230"/>
                </a:cubicBezTo>
                <a:cubicBezTo>
                  <a:pt x="37" y="212"/>
                  <a:pt x="3" y="96"/>
                  <a:pt x="1" y="78"/>
                </a:cubicBezTo>
                <a:cubicBezTo>
                  <a:pt x="1" y="78"/>
                  <a:pt x="1" y="78"/>
                  <a:pt x="1" y="78"/>
                </a:cubicBezTo>
                <a:cubicBezTo>
                  <a:pt x="0" y="74"/>
                  <a:pt x="0" y="74"/>
                  <a:pt x="0" y="74"/>
                </a:cubicBezTo>
                <a:cubicBezTo>
                  <a:pt x="4" y="76"/>
                  <a:pt x="4" y="76"/>
                  <a:pt x="4" y="76"/>
                </a:cubicBezTo>
                <a:cubicBezTo>
                  <a:pt x="7" y="78"/>
                  <a:pt x="9" y="79"/>
                  <a:pt x="12" y="79"/>
                </a:cubicBezTo>
                <a:cubicBezTo>
                  <a:pt x="12" y="79"/>
                  <a:pt x="12" y="79"/>
                  <a:pt x="12" y="79"/>
                </a:cubicBezTo>
                <a:cubicBezTo>
                  <a:pt x="20" y="79"/>
                  <a:pt x="29" y="73"/>
                  <a:pt x="36" y="64"/>
                </a:cubicBezTo>
                <a:cubicBezTo>
                  <a:pt x="36" y="64"/>
                  <a:pt x="36" y="64"/>
                  <a:pt x="36" y="64"/>
                </a:cubicBezTo>
                <a:cubicBezTo>
                  <a:pt x="43" y="55"/>
                  <a:pt x="47" y="43"/>
                  <a:pt x="47" y="35"/>
                </a:cubicBezTo>
                <a:cubicBezTo>
                  <a:pt x="47" y="35"/>
                  <a:pt x="47" y="35"/>
                  <a:pt x="47" y="35"/>
                </a:cubicBezTo>
                <a:cubicBezTo>
                  <a:pt x="47" y="32"/>
                  <a:pt x="47" y="30"/>
                  <a:pt x="46" y="28"/>
                </a:cubicBezTo>
                <a:cubicBezTo>
                  <a:pt x="46" y="28"/>
                  <a:pt x="46" y="28"/>
                  <a:pt x="46" y="28"/>
                </a:cubicBezTo>
                <a:cubicBezTo>
                  <a:pt x="50" y="26"/>
                  <a:pt x="50" y="26"/>
                  <a:pt x="50" y="26"/>
                </a:cubicBezTo>
                <a:cubicBezTo>
                  <a:pt x="50" y="28"/>
                  <a:pt x="50" y="29"/>
                  <a:pt x="51" y="30"/>
                </a:cubicBezTo>
                <a:cubicBezTo>
                  <a:pt x="51" y="30"/>
                  <a:pt x="51" y="30"/>
                  <a:pt x="51" y="30"/>
                </a:cubicBezTo>
                <a:cubicBezTo>
                  <a:pt x="53" y="28"/>
                  <a:pt x="56" y="27"/>
                  <a:pt x="62" y="26"/>
                </a:cubicBezTo>
                <a:cubicBezTo>
                  <a:pt x="62" y="26"/>
                  <a:pt x="62" y="26"/>
                  <a:pt x="62" y="26"/>
                </a:cubicBezTo>
                <a:cubicBezTo>
                  <a:pt x="68" y="24"/>
                  <a:pt x="76" y="23"/>
                  <a:pt x="86" y="22"/>
                </a:cubicBezTo>
                <a:cubicBezTo>
                  <a:pt x="86" y="22"/>
                  <a:pt x="86" y="22"/>
                  <a:pt x="86" y="22"/>
                </a:cubicBezTo>
                <a:cubicBezTo>
                  <a:pt x="105" y="19"/>
                  <a:pt x="129" y="17"/>
                  <a:pt x="155" y="14"/>
                </a:cubicBezTo>
                <a:cubicBezTo>
                  <a:pt x="155" y="14"/>
                  <a:pt x="155" y="14"/>
                  <a:pt x="155" y="14"/>
                </a:cubicBezTo>
                <a:cubicBezTo>
                  <a:pt x="205" y="9"/>
                  <a:pt x="259" y="5"/>
                  <a:pt x="275" y="1"/>
                </a:cubicBezTo>
                <a:cubicBezTo>
                  <a:pt x="275" y="1"/>
                  <a:pt x="275" y="1"/>
                  <a:pt x="275" y="1"/>
                </a:cubicBezTo>
                <a:cubicBezTo>
                  <a:pt x="277" y="0"/>
                  <a:pt x="277" y="0"/>
                  <a:pt x="277" y="0"/>
                </a:cubicBezTo>
                <a:cubicBezTo>
                  <a:pt x="277" y="2"/>
                  <a:pt x="277" y="2"/>
                  <a:pt x="277" y="2"/>
                </a:cubicBezTo>
                <a:cubicBezTo>
                  <a:pt x="280" y="22"/>
                  <a:pt x="289" y="30"/>
                  <a:pt x="304" y="30"/>
                </a:cubicBezTo>
                <a:cubicBezTo>
                  <a:pt x="304" y="30"/>
                  <a:pt x="304" y="30"/>
                  <a:pt x="304" y="30"/>
                </a:cubicBezTo>
                <a:cubicBezTo>
                  <a:pt x="308" y="30"/>
                  <a:pt x="312" y="30"/>
                  <a:pt x="317" y="28"/>
                </a:cubicBezTo>
                <a:cubicBezTo>
                  <a:pt x="317" y="28"/>
                  <a:pt x="317" y="28"/>
                  <a:pt x="317" y="28"/>
                </a:cubicBezTo>
                <a:cubicBezTo>
                  <a:pt x="318" y="28"/>
                  <a:pt x="318" y="28"/>
                  <a:pt x="318" y="28"/>
                </a:cubicBezTo>
                <a:cubicBezTo>
                  <a:pt x="319" y="29"/>
                  <a:pt x="319" y="29"/>
                  <a:pt x="319" y="29"/>
                </a:cubicBezTo>
                <a:cubicBezTo>
                  <a:pt x="335" y="54"/>
                  <a:pt x="357" y="130"/>
                  <a:pt x="358" y="134"/>
                </a:cubicBezTo>
                <a:cubicBezTo>
                  <a:pt x="358" y="134"/>
                  <a:pt x="358" y="134"/>
                  <a:pt x="358" y="134"/>
                </a:cubicBezTo>
                <a:cubicBezTo>
                  <a:pt x="358" y="135"/>
                  <a:pt x="358" y="135"/>
                  <a:pt x="358" y="135"/>
                </a:cubicBezTo>
                <a:cubicBezTo>
                  <a:pt x="358" y="135"/>
                  <a:pt x="358" y="135"/>
                  <a:pt x="358" y="135"/>
                </a:cubicBezTo>
                <a:cubicBezTo>
                  <a:pt x="357" y="141"/>
                  <a:pt x="350" y="150"/>
                  <a:pt x="348" y="155"/>
                </a:cubicBezTo>
                <a:cubicBezTo>
                  <a:pt x="348" y="155"/>
                  <a:pt x="348" y="155"/>
                  <a:pt x="348" y="155"/>
                </a:cubicBezTo>
                <a:cubicBezTo>
                  <a:pt x="344" y="164"/>
                  <a:pt x="339" y="170"/>
                  <a:pt x="339" y="176"/>
                </a:cubicBezTo>
                <a:cubicBezTo>
                  <a:pt x="339" y="176"/>
                  <a:pt x="339" y="176"/>
                  <a:pt x="339" y="176"/>
                </a:cubicBezTo>
                <a:cubicBezTo>
                  <a:pt x="339" y="179"/>
                  <a:pt x="340" y="182"/>
                  <a:pt x="343" y="186"/>
                </a:cubicBezTo>
                <a:cubicBezTo>
                  <a:pt x="343" y="186"/>
                  <a:pt x="343" y="186"/>
                  <a:pt x="343" y="186"/>
                </a:cubicBezTo>
                <a:cubicBezTo>
                  <a:pt x="345" y="189"/>
                  <a:pt x="345" y="189"/>
                  <a:pt x="345" y="189"/>
                </a:cubicBezTo>
                <a:cubicBezTo>
                  <a:pt x="342" y="190"/>
                  <a:pt x="342" y="190"/>
                  <a:pt x="342" y="190"/>
                </a:cubicBezTo>
                <a:cubicBezTo>
                  <a:pt x="309" y="194"/>
                  <a:pt x="194" y="221"/>
                  <a:pt x="134" y="238"/>
                </a:cubicBezTo>
                <a:cubicBezTo>
                  <a:pt x="134" y="238"/>
                  <a:pt x="134" y="238"/>
                  <a:pt x="134" y="238"/>
                </a:cubicBezTo>
                <a:cubicBezTo>
                  <a:pt x="114" y="243"/>
                  <a:pt x="100" y="248"/>
                  <a:pt x="98" y="249"/>
                </a:cubicBezTo>
                <a:cubicBezTo>
                  <a:pt x="98" y="249"/>
                  <a:pt x="98" y="249"/>
                  <a:pt x="98" y="249"/>
                </a:cubicBezTo>
                <a:cubicBezTo>
                  <a:pt x="96" y="250"/>
                  <a:pt x="96" y="250"/>
                  <a:pt x="96" y="250"/>
                </a:cubicBezTo>
                <a:cubicBezTo>
                  <a:pt x="95" y="249"/>
                  <a:pt x="95" y="249"/>
                  <a:pt x="95" y="249"/>
                </a:cubicBezTo>
                <a:close/>
                <a:moveTo>
                  <a:pt x="60" y="224"/>
                </a:moveTo>
                <a:cubicBezTo>
                  <a:pt x="65" y="224"/>
                  <a:pt x="70" y="224"/>
                  <a:pt x="75" y="226"/>
                </a:cubicBezTo>
                <a:cubicBezTo>
                  <a:pt x="75" y="226"/>
                  <a:pt x="75" y="226"/>
                  <a:pt x="75" y="226"/>
                </a:cubicBezTo>
                <a:cubicBezTo>
                  <a:pt x="90" y="229"/>
                  <a:pt x="91" y="234"/>
                  <a:pt x="97" y="245"/>
                </a:cubicBezTo>
                <a:cubicBezTo>
                  <a:pt x="97" y="245"/>
                  <a:pt x="97" y="245"/>
                  <a:pt x="97" y="245"/>
                </a:cubicBezTo>
                <a:cubicBezTo>
                  <a:pt x="103" y="243"/>
                  <a:pt x="116" y="239"/>
                  <a:pt x="133" y="234"/>
                </a:cubicBezTo>
                <a:cubicBezTo>
                  <a:pt x="133" y="234"/>
                  <a:pt x="133" y="234"/>
                  <a:pt x="133" y="234"/>
                </a:cubicBezTo>
                <a:cubicBezTo>
                  <a:pt x="153" y="229"/>
                  <a:pt x="179" y="222"/>
                  <a:pt x="207" y="215"/>
                </a:cubicBezTo>
                <a:cubicBezTo>
                  <a:pt x="207" y="215"/>
                  <a:pt x="207" y="215"/>
                  <a:pt x="207" y="215"/>
                </a:cubicBezTo>
                <a:cubicBezTo>
                  <a:pt x="258" y="203"/>
                  <a:pt x="314" y="190"/>
                  <a:pt x="338" y="186"/>
                </a:cubicBezTo>
                <a:cubicBezTo>
                  <a:pt x="338" y="186"/>
                  <a:pt x="338" y="186"/>
                  <a:pt x="338" y="186"/>
                </a:cubicBezTo>
                <a:cubicBezTo>
                  <a:pt x="336" y="183"/>
                  <a:pt x="335" y="179"/>
                  <a:pt x="335" y="176"/>
                </a:cubicBezTo>
                <a:cubicBezTo>
                  <a:pt x="335" y="176"/>
                  <a:pt x="335" y="176"/>
                  <a:pt x="335" y="176"/>
                </a:cubicBezTo>
                <a:cubicBezTo>
                  <a:pt x="335" y="168"/>
                  <a:pt x="340" y="162"/>
                  <a:pt x="345" y="153"/>
                </a:cubicBezTo>
                <a:cubicBezTo>
                  <a:pt x="345" y="153"/>
                  <a:pt x="345" y="153"/>
                  <a:pt x="345" y="153"/>
                </a:cubicBezTo>
                <a:cubicBezTo>
                  <a:pt x="347" y="148"/>
                  <a:pt x="354" y="139"/>
                  <a:pt x="354" y="135"/>
                </a:cubicBezTo>
                <a:cubicBezTo>
                  <a:pt x="354" y="135"/>
                  <a:pt x="354" y="135"/>
                  <a:pt x="354" y="135"/>
                </a:cubicBezTo>
                <a:cubicBezTo>
                  <a:pt x="354" y="135"/>
                  <a:pt x="354" y="135"/>
                  <a:pt x="354" y="135"/>
                </a:cubicBezTo>
                <a:cubicBezTo>
                  <a:pt x="354" y="135"/>
                  <a:pt x="354" y="135"/>
                  <a:pt x="354" y="135"/>
                </a:cubicBezTo>
                <a:cubicBezTo>
                  <a:pt x="354" y="132"/>
                  <a:pt x="331" y="57"/>
                  <a:pt x="317" y="33"/>
                </a:cubicBezTo>
                <a:cubicBezTo>
                  <a:pt x="317" y="33"/>
                  <a:pt x="317" y="33"/>
                  <a:pt x="317" y="33"/>
                </a:cubicBezTo>
                <a:cubicBezTo>
                  <a:pt x="312" y="34"/>
                  <a:pt x="308" y="34"/>
                  <a:pt x="304" y="34"/>
                </a:cubicBezTo>
                <a:cubicBezTo>
                  <a:pt x="304" y="34"/>
                  <a:pt x="304" y="34"/>
                  <a:pt x="304" y="34"/>
                </a:cubicBezTo>
                <a:cubicBezTo>
                  <a:pt x="288" y="35"/>
                  <a:pt x="276" y="24"/>
                  <a:pt x="274" y="5"/>
                </a:cubicBezTo>
                <a:cubicBezTo>
                  <a:pt x="274" y="5"/>
                  <a:pt x="274" y="5"/>
                  <a:pt x="274" y="5"/>
                </a:cubicBezTo>
                <a:cubicBezTo>
                  <a:pt x="241" y="12"/>
                  <a:pt x="103" y="21"/>
                  <a:pt x="63" y="29"/>
                </a:cubicBezTo>
                <a:cubicBezTo>
                  <a:pt x="63" y="29"/>
                  <a:pt x="63" y="29"/>
                  <a:pt x="63" y="29"/>
                </a:cubicBezTo>
                <a:cubicBezTo>
                  <a:pt x="57" y="31"/>
                  <a:pt x="54" y="32"/>
                  <a:pt x="54" y="32"/>
                </a:cubicBezTo>
                <a:cubicBezTo>
                  <a:pt x="54" y="32"/>
                  <a:pt x="54" y="32"/>
                  <a:pt x="54" y="32"/>
                </a:cubicBezTo>
                <a:cubicBezTo>
                  <a:pt x="51" y="30"/>
                  <a:pt x="51" y="30"/>
                  <a:pt x="51" y="30"/>
                </a:cubicBezTo>
                <a:cubicBezTo>
                  <a:pt x="51" y="32"/>
                  <a:pt x="51" y="33"/>
                  <a:pt x="51" y="35"/>
                </a:cubicBezTo>
                <a:cubicBezTo>
                  <a:pt x="51" y="35"/>
                  <a:pt x="51" y="35"/>
                  <a:pt x="51" y="35"/>
                </a:cubicBezTo>
                <a:cubicBezTo>
                  <a:pt x="51" y="54"/>
                  <a:pt x="32" y="83"/>
                  <a:pt x="12" y="83"/>
                </a:cubicBezTo>
                <a:cubicBezTo>
                  <a:pt x="12" y="83"/>
                  <a:pt x="12" y="83"/>
                  <a:pt x="12" y="83"/>
                </a:cubicBezTo>
                <a:cubicBezTo>
                  <a:pt x="10" y="83"/>
                  <a:pt x="8" y="83"/>
                  <a:pt x="5" y="82"/>
                </a:cubicBezTo>
                <a:cubicBezTo>
                  <a:pt x="5" y="82"/>
                  <a:pt x="5" y="82"/>
                  <a:pt x="5" y="82"/>
                </a:cubicBezTo>
                <a:cubicBezTo>
                  <a:pt x="10" y="106"/>
                  <a:pt x="39" y="204"/>
                  <a:pt x="44" y="227"/>
                </a:cubicBezTo>
                <a:cubicBezTo>
                  <a:pt x="44" y="227"/>
                  <a:pt x="44" y="227"/>
                  <a:pt x="44" y="227"/>
                </a:cubicBezTo>
                <a:cubicBezTo>
                  <a:pt x="50" y="225"/>
                  <a:pt x="55" y="224"/>
                  <a:pt x="60" y="224"/>
                </a:cubicBezTo>
                <a:cubicBezTo>
                  <a:pt x="60" y="224"/>
                  <a:pt x="60" y="224"/>
                  <a:pt x="60" y="224"/>
                </a:cubicBezTo>
                <a:cubicBezTo>
                  <a:pt x="60" y="224"/>
                  <a:pt x="60" y="224"/>
                  <a:pt x="60"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5"/>
          <p:cNvSpPr txBox="1"/>
          <p:nvPr/>
        </p:nvSpPr>
        <p:spPr>
          <a:xfrm rot="-600000">
            <a:off x="1161047" y="3394948"/>
            <a:ext cx="4300083" cy="1015663"/>
          </a:xfrm>
          <a:prstGeom prst="rect">
            <a:avLst/>
          </a:prstGeom>
          <a:noFill/>
        </p:spPr>
        <p:txBody>
          <a:bodyPr wrap="square" rtlCol="0">
            <a:spAutoFit/>
          </a:bodyPr>
          <a:lstStyle/>
          <a:p>
            <a:pPr algn="ctr"/>
            <a:r>
              <a:rPr lang="zh-TW" altLang="en-US" sz="6000" dirty="0">
                <a:solidFill>
                  <a:schemeClr val="bg1"/>
                </a:solidFill>
              </a:rPr>
              <a:t>金錢價值觀</a:t>
            </a:r>
            <a:endParaRPr lang="en-US" altLang="zh-CN" sz="6000" b="1" dirty="0">
              <a:solidFill>
                <a:schemeClr val="bg1"/>
              </a:solidFill>
              <a:latin typeface="方正静蕾简体" panose="02000000000000000000" pitchFamily="2" charset="-122"/>
              <a:ea typeface="方正静蕾简体" panose="02000000000000000000" pitchFamily="2" charset="-122"/>
            </a:endParaRPr>
          </a:p>
        </p:txBody>
      </p:sp>
      <p:sp>
        <p:nvSpPr>
          <p:cNvPr id="42" name="Freeform 231"/>
          <p:cNvSpPr>
            <a:spLocks/>
          </p:cNvSpPr>
          <p:nvPr/>
        </p:nvSpPr>
        <p:spPr bwMode="auto">
          <a:xfrm>
            <a:off x="5302406" y="5433717"/>
            <a:ext cx="64288" cy="114433"/>
          </a:xfrm>
          <a:custGeom>
            <a:avLst/>
            <a:gdLst>
              <a:gd name="T0" fmla="*/ 18 w 21"/>
              <a:gd name="T1" fmla="*/ 33 h 38"/>
              <a:gd name="T2" fmla="*/ 6 w 21"/>
              <a:gd name="T3" fmla="*/ 19 h 38"/>
              <a:gd name="T4" fmla="*/ 19 w 21"/>
              <a:gd name="T5" fmla="*/ 3 h 38"/>
              <a:gd name="T6" fmla="*/ 17 w 21"/>
              <a:gd name="T7" fmla="*/ 0 h 38"/>
              <a:gd name="T8" fmla="*/ 1 w 21"/>
              <a:gd name="T9" fmla="*/ 21 h 38"/>
              <a:gd name="T10" fmla="*/ 17 w 21"/>
              <a:gd name="T11" fmla="*/ 38 h 38"/>
              <a:gd name="T12" fmla="*/ 18 w 21"/>
              <a:gd name="T13" fmla="*/ 33 h 38"/>
            </a:gdLst>
            <a:ahLst/>
            <a:cxnLst>
              <a:cxn ang="0">
                <a:pos x="T0" y="T1"/>
              </a:cxn>
              <a:cxn ang="0">
                <a:pos x="T2" y="T3"/>
              </a:cxn>
              <a:cxn ang="0">
                <a:pos x="T4" y="T5"/>
              </a:cxn>
              <a:cxn ang="0">
                <a:pos x="T6" y="T7"/>
              </a:cxn>
              <a:cxn ang="0">
                <a:pos x="T8" y="T9"/>
              </a:cxn>
              <a:cxn ang="0">
                <a:pos x="T10" y="T11"/>
              </a:cxn>
              <a:cxn ang="0">
                <a:pos x="T12" y="T13"/>
              </a:cxn>
            </a:cxnLst>
            <a:rect l="0" t="0" r="r" b="b"/>
            <a:pathLst>
              <a:path w="21" h="38">
                <a:moveTo>
                  <a:pt x="18" y="33"/>
                </a:moveTo>
                <a:cubicBezTo>
                  <a:pt x="11" y="31"/>
                  <a:pt x="4" y="28"/>
                  <a:pt x="6" y="19"/>
                </a:cubicBezTo>
                <a:cubicBezTo>
                  <a:pt x="8" y="12"/>
                  <a:pt x="14" y="7"/>
                  <a:pt x="19" y="3"/>
                </a:cubicBezTo>
                <a:cubicBezTo>
                  <a:pt x="20" y="2"/>
                  <a:pt x="18" y="0"/>
                  <a:pt x="17" y="0"/>
                </a:cubicBezTo>
                <a:cubicBezTo>
                  <a:pt x="9" y="4"/>
                  <a:pt x="2" y="12"/>
                  <a:pt x="1" y="21"/>
                </a:cubicBezTo>
                <a:cubicBezTo>
                  <a:pt x="0" y="30"/>
                  <a:pt x="9" y="36"/>
                  <a:pt x="17" y="38"/>
                </a:cubicBezTo>
                <a:cubicBezTo>
                  <a:pt x="20" y="38"/>
                  <a:pt x="21" y="34"/>
                  <a:pt x="18"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66"/>
          <p:cNvSpPr>
            <a:spLocks/>
          </p:cNvSpPr>
          <p:nvPr/>
        </p:nvSpPr>
        <p:spPr bwMode="auto">
          <a:xfrm>
            <a:off x="5304977" y="5013272"/>
            <a:ext cx="28287" cy="109290"/>
          </a:xfrm>
          <a:custGeom>
            <a:avLst/>
            <a:gdLst>
              <a:gd name="T0" fmla="*/ 9 w 9"/>
              <a:gd name="T1" fmla="*/ 1 h 36"/>
              <a:gd name="T2" fmla="*/ 8 w 9"/>
              <a:gd name="T3" fmla="*/ 0 h 36"/>
              <a:gd name="T4" fmla="*/ 8 w 9"/>
              <a:gd name="T5" fmla="*/ 1 h 36"/>
              <a:gd name="T6" fmla="*/ 7 w 9"/>
              <a:gd name="T7" fmla="*/ 1 h 36"/>
              <a:gd name="T8" fmla="*/ 7 w 9"/>
              <a:gd name="T9" fmla="*/ 2 h 36"/>
              <a:gd name="T10" fmla="*/ 7 w 9"/>
              <a:gd name="T11" fmla="*/ 2 h 36"/>
              <a:gd name="T12" fmla="*/ 7 w 9"/>
              <a:gd name="T13" fmla="*/ 2 h 36"/>
              <a:gd name="T14" fmla="*/ 3 w 9"/>
              <a:gd name="T15" fmla="*/ 17 h 36"/>
              <a:gd name="T16" fmla="*/ 1 w 9"/>
              <a:gd name="T17" fmla="*/ 26 h 36"/>
              <a:gd name="T18" fmla="*/ 0 w 9"/>
              <a:gd name="T19" fmla="*/ 33 h 36"/>
              <a:gd name="T20" fmla="*/ 0 w 9"/>
              <a:gd name="T21" fmla="*/ 35 h 36"/>
              <a:gd name="T22" fmla="*/ 0 w 9"/>
              <a:gd name="T23" fmla="*/ 36 h 36"/>
              <a:gd name="T24" fmla="*/ 1 w 9"/>
              <a:gd name="T25" fmla="*/ 36 h 36"/>
              <a:gd name="T26" fmla="*/ 3 w 9"/>
              <a:gd name="T27" fmla="*/ 35 h 36"/>
              <a:gd name="T28" fmla="*/ 2 w 9"/>
              <a:gd name="T29" fmla="*/ 34 h 36"/>
              <a:gd name="T30" fmla="*/ 2 w 9"/>
              <a:gd name="T31" fmla="*/ 34 h 36"/>
              <a:gd name="T32" fmla="*/ 1 w 9"/>
              <a:gd name="T33" fmla="*/ 34 h 36"/>
              <a:gd name="T34" fmla="*/ 1 w 9"/>
              <a:gd name="T35" fmla="*/ 33 h 36"/>
              <a:gd name="T36" fmla="*/ 2 w 9"/>
              <a:gd name="T37" fmla="*/ 26 h 36"/>
              <a:gd name="T38" fmla="*/ 8 w 9"/>
              <a:gd name="T39" fmla="*/ 4 h 36"/>
              <a:gd name="T40" fmla="*/ 9 w 9"/>
              <a:gd name="T41" fmla="*/ 4 h 36"/>
              <a:gd name="T42" fmla="*/ 9 w 9"/>
              <a:gd name="T43" fmla="*/ 1 h 36"/>
              <a:gd name="T44" fmla="*/ 9 w 9"/>
              <a:gd name="T4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6">
                <a:moveTo>
                  <a:pt x="9" y="1"/>
                </a:moveTo>
                <a:cubicBezTo>
                  <a:pt x="9" y="1"/>
                  <a:pt x="9" y="0"/>
                  <a:pt x="8" y="0"/>
                </a:cubicBezTo>
                <a:cubicBezTo>
                  <a:pt x="8" y="0"/>
                  <a:pt x="8" y="1"/>
                  <a:pt x="8" y="1"/>
                </a:cubicBezTo>
                <a:cubicBezTo>
                  <a:pt x="7" y="1"/>
                  <a:pt x="7" y="1"/>
                  <a:pt x="7" y="1"/>
                </a:cubicBezTo>
                <a:cubicBezTo>
                  <a:pt x="7" y="1"/>
                  <a:pt x="7" y="2"/>
                  <a:pt x="7" y="2"/>
                </a:cubicBezTo>
                <a:cubicBezTo>
                  <a:pt x="7" y="2"/>
                  <a:pt x="7" y="2"/>
                  <a:pt x="7" y="2"/>
                </a:cubicBezTo>
                <a:cubicBezTo>
                  <a:pt x="7" y="2"/>
                  <a:pt x="7" y="2"/>
                  <a:pt x="7" y="2"/>
                </a:cubicBezTo>
                <a:cubicBezTo>
                  <a:pt x="6" y="4"/>
                  <a:pt x="4" y="10"/>
                  <a:pt x="3" y="17"/>
                </a:cubicBezTo>
                <a:cubicBezTo>
                  <a:pt x="2" y="20"/>
                  <a:pt x="1" y="23"/>
                  <a:pt x="1" y="26"/>
                </a:cubicBezTo>
                <a:cubicBezTo>
                  <a:pt x="0" y="29"/>
                  <a:pt x="0" y="31"/>
                  <a:pt x="0" y="33"/>
                </a:cubicBezTo>
                <a:cubicBezTo>
                  <a:pt x="0" y="34"/>
                  <a:pt x="0" y="34"/>
                  <a:pt x="0" y="35"/>
                </a:cubicBezTo>
                <a:cubicBezTo>
                  <a:pt x="0" y="35"/>
                  <a:pt x="0" y="35"/>
                  <a:pt x="0" y="36"/>
                </a:cubicBezTo>
                <a:cubicBezTo>
                  <a:pt x="1" y="36"/>
                  <a:pt x="1" y="36"/>
                  <a:pt x="1" y="36"/>
                </a:cubicBezTo>
                <a:cubicBezTo>
                  <a:pt x="2" y="36"/>
                  <a:pt x="2" y="36"/>
                  <a:pt x="3" y="35"/>
                </a:cubicBezTo>
                <a:cubicBezTo>
                  <a:pt x="2" y="34"/>
                  <a:pt x="2" y="34"/>
                  <a:pt x="2" y="34"/>
                </a:cubicBezTo>
                <a:cubicBezTo>
                  <a:pt x="2" y="34"/>
                  <a:pt x="2" y="34"/>
                  <a:pt x="2" y="34"/>
                </a:cubicBezTo>
                <a:cubicBezTo>
                  <a:pt x="1" y="34"/>
                  <a:pt x="1" y="34"/>
                  <a:pt x="1" y="34"/>
                </a:cubicBezTo>
                <a:cubicBezTo>
                  <a:pt x="1" y="34"/>
                  <a:pt x="1" y="33"/>
                  <a:pt x="1" y="33"/>
                </a:cubicBezTo>
                <a:cubicBezTo>
                  <a:pt x="1" y="31"/>
                  <a:pt x="2" y="29"/>
                  <a:pt x="2" y="26"/>
                </a:cubicBezTo>
                <a:cubicBezTo>
                  <a:pt x="4" y="18"/>
                  <a:pt x="7" y="8"/>
                  <a:pt x="8" y="4"/>
                </a:cubicBezTo>
                <a:cubicBezTo>
                  <a:pt x="9" y="4"/>
                  <a:pt x="9" y="4"/>
                  <a:pt x="9" y="4"/>
                </a:cubicBezTo>
                <a:cubicBezTo>
                  <a:pt x="9" y="3"/>
                  <a:pt x="9" y="2"/>
                  <a:pt x="9" y="1"/>
                </a:cubicBezTo>
                <a:cubicBezTo>
                  <a:pt x="9" y="1"/>
                  <a:pt x="9" y="1"/>
                  <a:pt x="9"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95" name="圖片 94" descr="有錢人10招節流之道！不衝動消費、不賭博還有人「不買星巴克」 - 自由財經"/>
          <p:cNvPicPr/>
          <p:nvPr/>
        </p:nvPicPr>
        <p:blipFill>
          <a:blip r:embed="rId3">
            <a:extLst>
              <a:ext uri="{28A0092B-C50C-407E-A947-70E740481C1C}">
                <a14:useLocalDpi xmlns:a14="http://schemas.microsoft.com/office/drawing/2010/main" val="0"/>
              </a:ext>
            </a:extLst>
          </a:blip>
          <a:srcRect/>
          <a:stretch>
            <a:fillRect/>
          </a:stretch>
        </p:blipFill>
        <p:spPr bwMode="auto">
          <a:xfrm>
            <a:off x="6797156" y="2078108"/>
            <a:ext cx="4869815" cy="3649345"/>
          </a:xfrm>
          <a:prstGeom prst="rect">
            <a:avLst/>
          </a:prstGeom>
          <a:noFill/>
          <a:ln>
            <a:noFill/>
          </a:ln>
        </p:spPr>
      </p:pic>
    </p:spTree>
    <p:extLst>
      <p:ext uri="{BB962C8B-B14F-4D97-AF65-F5344CB8AC3E}">
        <p14:creationId xmlns:p14="http://schemas.microsoft.com/office/powerpoint/2010/main" val="857529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21672" y="1151369"/>
            <a:ext cx="11859490" cy="4524315"/>
          </a:xfrm>
          <a:prstGeom prst="rect">
            <a:avLst/>
          </a:prstGeom>
        </p:spPr>
        <p:txBody>
          <a:bodyPr wrap="square">
            <a:spAutoFit/>
          </a:bodyPr>
          <a:lstStyle/>
          <a:p>
            <a:endParaRPr lang="en-US" sz="3200" dirty="0">
              <a:solidFill>
                <a:schemeClr val="bg1"/>
              </a:solidFill>
            </a:endParaRPr>
          </a:p>
          <a:p>
            <a:r>
              <a:rPr lang="zh-TW" altLang="en-US" sz="3200" b="1" dirty="0">
                <a:solidFill>
                  <a:schemeClr val="bg1"/>
                </a:solidFill>
              </a:rPr>
              <a:t>「那時剛好我口袋中沒有零錢。」</a:t>
            </a:r>
            <a:r>
              <a:rPr lang="en-US" sz="3200" b="1" dirty="0">
                <a:solidFill>
                  <a:schemeClr val="bg1"/>
                </a:solidFill>
              </a:rPr>
              <a:t/>
            </a:r>
            <a:br>
              <a:rPr lang="en-US" sz="3200" b="1" dirty="0">
                <a:solidFill>
                  <a:schemeClr val="bg1"/>
                </a:solidFill>
              </a:rPr>
            </a:br>
            <a:endParaRPr lang="en-US" sz="3200" dirty="0">
              <a:solidFill>
                <a:schemeClr val="bg1"/>
              </a:solidFill>
            </a:endParaRPr>
          </a:p>
          <a:p>
            <a:r>
              <a:rPr lang="zh-TW" altLang="en-US" sz="3200" b="1" dirty="0">
                <a:solidFill>
                  <a:schemeClr val="bg1"/>
                </a:solidFill>
              </a:rPr>
              <a:t>「不、不，先生。我不同意你這種解釋，你在懷疑我的智商。我相信在被查獲前，你可能有數百次逃票的經歷。」</a:t>
            </a:r>
            <a:endParaRPr lang="en-US" sz="3200" dirty="0">
              <a:solidFill>
                <a:schemeClr val="bg1"/>
              </a:solidFill>
            </a:endParaRPr>
          </a:p>
          <a:p>
            <a:r>
              <a:rPr lang="en-US" sz="3200" dirty="0">
                <a:solidFill>
                  <a:schemeClr val="bg1"/>
                </a:solidFill>
              </a:rPr>
              <a:t/>
            </a:r>
            <a:br>
              <a:rPr lang="en-US" sz="3200" dirty="0">
                <a:solidFill>
                  <a:schemeClr val="bg1"/>
                </a:solidFill>
              </a:rPr>
            </a:br>
            <a:r>
              <a:rPr lang="zh-TW" altLang="en-US" sz="3200" b="1" dirty="0">
                <a:solidFill>
                  <a:schemeClr val="bg1"/>
                </a:solidFill>
              </a:rPr>
              <a:t>「那也絕不至死罪吧？幹嗎那麼認真？以後改還不行嗎？」</a:t>
            </a:r>
            <a:endParaRPr lang="en-US" sz="3200" dirty="0">
              <a:solidFill>
                <a:schemeClr val="bg1"/>
              </a:solidFill>
            </a:endParaRPr>
          </a:p>
          <a:p>
            <a:r>
              <a:rPr lang="en-US" sz="3200" b="1" dirty="0">
                <a:solidFill>
                  <a:schemeClr val="bg1"/>
                </a:solidFill>
              </a:rPr>
              <a:t> </a:t>
            </a:r>
            <a:endParaRPr lang="en-US" sz="3200" dirty="0">
              <a:solidFill>
                <a:schemeClr val="bg1"/>
              </a:solidFill>
            </a:endParaRPr>
          </a:p>
          <a:p>
            <a:r>
              <a:rPr lang="en-US" sz="3200" b="1" dirty="0">
                <a:solidFill>
                  <a:schemeClr val="bg1"/>
                </a:solidFill>
              </a:rPr>
              <a:t> </a:t>
            </a:r>
            <a:endParaRPr lang="en-US" sz="3200" dirty="0">
              <a:solidFill>
                <a:schemeClr val="bg1"/>
              </a:solidFill>
            </a:endParaRPr>
          </a:p>
        </p:txBody>
      </p:sp>
      <p:sp>
        <p:nvSpPr>
          <p:cNvPr id="4" name="矩形 3"/>
          <p:cNvSpPr/>
          <p:nvPr/>
        </p:nvSpPr>
        <p:spPr>
          <a:xfrm>
            <a:off x="3251200" y="92364"/>
            <a:ext cx="5366327" cy="584775"/>
          </a:xfrm>
          <a:prstGeom prst="rect">
            <a:avLst/>
          </a:prstGeom>
        </p:spPr>
        <p:txBody>
          <a:bodyPr wrap="square">
            <a:spAutoFit/>
          </a:bodyPr>
          <a:lstStyle/>
          <a:p>
            <a:pPr>
              <a:spcAft>
                <a:spcPts val="0"/>
              </a:spcAft>
            </a:pPr>
            <a:r>
              <a:rPr lang="zh-TW" altLang="en-US" sz="3200" b="1" dirty="0">
                <a:solidFill>
                  <a:schemeClr val="bg1"/>
                </a:solidFill>
              </a:rPr>
              <a:t>角色扮演</a:t>
            </a:r>
            <a:r>
              <a:rPr lang="en-US" sz="3200" b="1" dirty="0" smtClean="0">
                <a:solidFill>
                  <a:schemeClr val="bg1"/>
                </a:solidFill>
              </a:rPr>
              <a:t>: </a:t>
            </a:r>
            <a:r>
              <a:rPr lang="zh-TW" altLang="en-US" sz="3200" b="1" dirty="0" smtClean="0">
                <a:solidFill>
                  <a:schemeClr val="bg1"/>
                </a:solidFill>
              </a:rPr>
              <a:t>誠信真實故事</a:t>
            </a:r>
            <a:endParaRPr lang="en-US" sz="3200" dirty="0">
              <a:solidFill>
                <a:schemeClr val="bg1"/>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4210342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21672" y="1151369"/>
            <a:ext cx="11859490" cy="5016758"/>
          </a:xfrm>
          <a:prstGeom prst="rect">
            <a:avLst/>
          </a:prstGeom>
        </p:spPr>
        <p:txBody>
          <a:bodyPr wrap="square">
            <a:spAutoFit/>
          </a:bodyPr>
          <a:lstStyle/>
          <a:p>
            <a:r>
              <a:rPr lang="zh-TW" altLang="en-US" sz="3200" b="1" dirty="0">
                <a:solidFill>
                  <a:schemeClr val="bg1"/>
                </a:solidFill>
              </a:rPr>
              <a:t>「不、不，先生此事證明了兩點：一、你不尊重規則。不僅如此，你擅於發現規則中的漏洞並惡意使用。二、你不值得信任。而我們公司的許多工作的進行是必須依靠信任進行的，因為如果你負責了某個地區的市場開發，公司將賦予你許多職權。為了節約成本，我們沒有辦法設置複雜的監督機構，正如我們的公共交通系統一樣。所以我們沒有辦法雇用你，可以確切地說，在這個國家甚至整個歐盟，你可能找不到雇用你的公司。」</a:t>
            </a:r>
            <a:r>
              <a:rPr lang="en-US" sz="3200" dirty="0">
                <a:solidFill>
                  <a:schemeClr val="bg1"/>
                </a:solidFill>
              </a:rPr>
              <a:t/>
            </a:r>
            <a:br>
              <a:rPr lang="en-US" sz="3200" dirty="0">
                <a:solidFill>
                  <a:schemeClr val="bg1"/>
                </a:solidFill>
              </a:rPr>
            </a:br>
            <a:endParaRPr lang="en-US" sz="3200" dirty="0">
              <a:solidFill>
                <a:schemeClr val="bg1"/>
              </a:solidFill>
            </a:endParaRPr>
          </a:p>
          <a:p>
            <a:r>
              <a:rPr lang="zh-TW" altLang="en-US" sz="3200" b="1" dirty="0">
                <a:solidFill>
                  <a:schemeClr val="bg1"/>
                </a:solidFill>
              </a:rPr>
              <a:t>直到此時，他才如夢方醒、懊悔難當。道德能彌補智慧的缺陷</a:t>
            </a:r>
            <a:r>
              <a:rPr lang="en-US" sz="3200" b="1" dirty="0">
                <a:solidFill>
                  <a:schemeClr val="bg1"/>
                </a:solidFill>
              </a:rPr>
              <a:t>. </a:t>
            </a:r>
            <a:r>
              <a:rPr lang="zh-TW" altLang="en-US" sz="3200" b="1" dirty="0">
                <a:solidFill>
                  <a:schemeClr val="bg1"/>
                </a:solidFill>
              </a:rPr>
              <a:t>然而，智慧卻永遠填補不了道德的空白。</a:t>
            </a:r>
            <a:endParaRPr lang="en-US" sz="3200" dirty="0">
              <a:solidFill>
                <a:schemeClr val="bg1"/>
              </a:solidFill>
            </a:endParaRPr>
          </a:p>
        </p:txBody>
      </p:sp>
      <p:sp>
        <p:nvSpPr>
          <p:cNvPr id="4" name="矩形 3"/>
          <p:cNvSpPr/>
          <p:nvPr/>
        </p:nvSpPr>
        <p:spPr>
          <a:xfrm>
            <a:off x="3251200" y="92364"/>
            <a:ext cx="5366327" cy="584775"/>
          </a:xfrm>
          <a:prstGeom prst="rect">
            <a:avLst/>
          </a:prstGeom>
        </p:spPr>
        <p:txBody>
          <a:bodyPr wrap="square">
            <a:spAutoFit/>
          </a:bodyPr>
          <a:lstStyle/>
          <a:p>
            <a:pPr>
              <a:spcAft>
                <a:spcPts val="0"/>
              </a:spcAft>
            </a:pPr>
            <a:r>
              <a:rPr lang="zh-TW" altLang="en-US" sz="3200" b="1" dirty="0">
                <a:solidFill>
                  <a:schemeClr val="bg1"/>
                </a:solidFill>
              </a:rPr>
              <a:t>角色扮演</a:t>
            </a:r>
            <a:r>
              <a:rPr lang="en-US" sz="3200" b="1" dirty="0" smtClean="0">
                <a:solidFill>
                  <a:schemeClr val="bg1"/>
                </a:solidFill>
              </a:rPr>
              <a:t>: </a:t>
            </a:r>
            <a:r>
              <a:rPr lang="zh-TW" altLang="en-US" sz="3200" b="1" dirty="0" smtClean="0">
                <a:solidFill>
                  <a:schemeClr val="bg1"/>
                </a:solidFill>
              </a:rPr>
              <a:t>誠信真實故事</a:t>
            </a:r>
            <a:endParaRPr lang="en-US" sz="3200" dirty="0">
              <a:solidFill>
                <a:schemeClr val="bg1"/>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37541994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表格 10"/>
              <p:cNvGraphicFramePr>
                <a:graphicFrameLocks noGrp="1"/>
              </p:cNvGraphicFramePr>
              <p:nvPr>
                <p:extLst/>
              </p:nvPr>
            </p:nvGraphicFramePr>
            <p:xfrm>
              <a:off x="163629" y="200200"/>
              <a:ext cx="11867951" cy="6670231"/>
            </p:xfrm>
            <a:graphic>
              <a:graphicData uri="http://schemas.openxmlformats.org/drawingml/2006/table">
                <a:tbl>
                  <a:tblPr firstRow="1" firstCol="1" bandRow="1">
                    <a:tableStyleId>{5C22544A-7EE6-4342-B048-85BDC9FD1C3A}</a:tableStyleId>
                  </a:tblPr>
                  <a:tblGrid>
                    <a:gridCol w="7411102">
                      <a:extLst>
                        <a:ext uri="{9D8B030D-6E8A-4147-A177-3AD203B41FA5}">
                          <a16:colId xmlns:a16="http://schemas.microsoft.com/office/drawing/2014/main" val="3649712490"/>
                        </a:ext>
                      </a:extLst>
                    </a:gridCol>
                    <a:gridCol w="1464393">
                      <a:extLst>
                        <a:ext uri="{9D8B030D-6E8A-4147-A177-3AD203B41FA5}">
                          <a16:colId xmlns:a16="http://schemas.microsoft.com/office/drawing/2014/main" val="1567723138"/>
                        </a:ext>
                      </a:extLst>
                    </a:gridCol>
                    <a:gridCol w="2992456">
                      <a:extLst>
                        <a:ext uri="{9D8B030D-6E8A-4147-A177-3AD203B41FA5}">
                          <a16:colId xmlns:a16="http://schemas.microsoft.com/office/drawing/2014/main" val="2393162897"/>
                        </a:ext>
                      </a:extLst>
                    </a:gridCol>
                  </a:tblGrid>
                  <a:tr h="1681924">
                    <a:tc>
                      <a:txBody>
                        <a:bodyPr/>
                        <a:lstStyle/>
                        <a:p>
                          <a:pPr algn="ctr">
                            <a:lnSpc>
                              <a:spcPct val="107000"/>
                            </a:lnSpc>
                            <a:spcAft>
                              <a:spcPts val="800"/>
                            </a:spcAft>
                          </a:pPr>
                          <a:r>
                            <a:rPr lang="zh-TW" sz="3600" dirty="0">
                              <a:effectLst/>
                            </a:rPr>
                            <a:t>題項</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a:txBody>
                        <a:bodyPr/>
                        <a:lstStyle/>
                        <a:p>
                          <a:pPr algn="ctr">
                            <a:lnSpc>
                              <a:spcPct val="107000"/>
                            </a:lnSpc>
                            <a:spcAft>
                              <a:spcPts val="800"/>
                            </a:spcAft>
                          </a:pPr>
                          <a:r>
                            <a:rPr lang="zh-TW" sz="3600" dirty="0">
                              <a:effectLst/>
                            </a:rPr>
                            <a:t>維度</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a:txBody>
                        <a:bodyPr/>
                        <a:lstStyle/>
                        <a:p>
                          <a:pPr algn="ctr">
                            <a:lnSpc>
                              <a:spcPct val="107000"/>
                            </a:lnSpc>
                            <a:spcAft>
                              <a:spcPts val="800"/>
                            </a:spcAft>
                          </a:pPr>
                          <a:r>
                            <a:rPr lang="zh-TW" sz="3600" dirty="0">
                              <a:effectLst/>
                            </a:rPr>
                            <a:t>內部一致性信度係數</a:t>
                          </a:r>
                          <a:r>
                            <a:rPr lang="en-US" sz="3600" dirty="0">
                              <a:effectLst/>
                            </a:rPr>
                            <a:t>Cronbach </a:t>
                          </a:r>
                          <a14:m>
                            <m:oMath xmlns:m="http://schemas.openxmlformats.org/officeDocument/2006/math">
                              <m:r>
                                <m:rPr>
                                  <m:sty m:val="p"/>
                                </m:rPr>
                                <a:rPr lang="en-US" sz="3600">
                                  <a:effectLst/>
                                  <a:latin typeface="Cambria Math" panose="02040503050406030204" pitchFamily="18" charset="0"/>
                                </a:rPr>
                                <m:t>α</m:t>
                              </m:r>
                            </m:oMath>
                          </a14:m>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extLst>
                      <a:ext uri="{0D108BD9-81ED-4DB2-BD59-A6C34878D82A}">
                        <a16:rowId xmlns:a16="http://schemas.microsoft.com/office/drawing/2014/main" val="2117850493"/>
                      </a:ext>
                    </a:extLst>
                  </a:tr>
                  <a:tr h="1111365">
                    <a:tc>
                      <a:txBody>
                        <a:bodyPr/>
                        <a:lstStyle/>
                        <a:p>
                          <a:pPr>
                            <a:lnSpc>
                              <a:spcPct val="107000"/>
                            </a:lnSpc>
                            <a:spcAft>
                              <a:spcPts val="800"/>
                            </a:spcAft>
                          </a:pPr>
                          <a:r>
                            <a:rPr lang="en-US" sz="3600" dirty="0">
                              <a:effectLst/>
                            </a:rPr>
                            <a:t>7. </a:t>
                          </a:r>
                          <a:r>
                            <a:rPr lang="zh-TW" sz="3600" dirty="0">
                              <a:effectLst/>
                            </a:rPr>
                            <a:t>一個人在買東西錢不夠時，會有偷竊的念頭是可以接受的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rowSpan="4">
                      <a:txBody>
                        <a:bodyPr/>
                        <a:lstStyle/>
                        <a:p>
                          <a:pPr algn="ctr">
                            <a:lnSpc>
                              <a:spcPct val="107000"/>
                            </a:lnSpc>
                            <a:spcAft>
                              <a:spcPts val="800"/>
                            </a:spcAft>
                          </a:pPr>
                          <a:r>
                            <a:rPr lang="en-US" sz="3600" dirty="0">
                              <a:effectLst/>
                            </a:rPr>
                            <a:t> </a:t>
                          </a:r>
                        </a:p>
                        <a:p>
                          <a:pPr algn="ctr">
                            <a:lnSpc>
                              <a:spcPct val="107000"/>
                            </a:lnSpc>
                            <a:spcAft>
                              <a:spcPts val="800"/>
                            </a:spcAft>
                          </a:pPr>
                          <a:r>
                            <a:rPr lang="en-US" sz="3600" dirty="0">
                              <a:effectLst/>
                            </a:rPr>
                            <a:t> </a:t>
                          </a:r>
                        </a:p>
                        <a:p>
                          <a:pPr algn="ctr">
                            <a:lnSpc>
                              <a:spcPct val="107000"/>
                            </a:lnSpc>
                            <a:spcAft>
                              <a:spcPts val="800"/>
                            </a:spcAft>
                          </a:pPr>
                          <a:r>
                            <a:rPr lang="zh-TW" sz="3600" dirty="0">
                              <a:effectLst/>
                            </a:rPr>
                            <a:t>個人對金錢的貪念</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rowSpan="4">
                      <a:txBody>
                        <a:bodyPr/>
                        <a:lstStyle/>
                        <a:p>
                          <a:pPr algn="ctr">
                            <a:lnSpc>
                              <a:spcPct val="107000"/>
                            </a:lnSpc>
                            <a:spcAft>
                              <a:spcPts val="800"/>
                            </a:spcAft>
                          </a:pPr>
                          <a:r>
                            <a:rPr lang="en-US" sz="3600" dirty="0">
                              <a:effectLst/>
                            </a:rPr>
                            <a:t> </a:t>
                          </a:r>
                        </a:p>
                        <a:p>
                          <a:pPr algn="ctr">
                            <a:lnSpc>
                              <a:spcPct val="107000"/>
                            </a:lnSpc>
                            <a:spcAft>
                              <a:spcPts val="800"/>
                            </a:spcAft>
                          </a:pPr>
                          <a:r>
                            <a:rPr lang="en-US" sz="3600" dirty="0">
                              <a:effectLst/>
                            </a:rPr>
                            <a:t> </a:t>
                          </a:r>
                        </a:p>
                        <a:p>
                          <a:pPr algn="ctr">
                            <a:lnSpc>
                              <a:spcPct val="107000"/>
                            </a:lnSpc>
                            <a:spcAft>
                              <a:spcPts val="800"/>
                            </a:spcAft>
                          </a:pPr>
                          <a:r>
                            <a:rPr lang="en-US" sz="3600" dirty="0">
                              <a:effectLst/>
                            </a:rPr>
                            <a:t>0.769</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extLst>
                      <a:ext uri="{0D108BD9-81ED-4DB2-BD59-A6C34878D82A}">
                        <a16:rowId xmlns:a16="http://schemas.microsoft.com/office/drawing/2014/main" val="840000746"/>
                      </a:ext>
                    </a:extLst>
                  </a:tr>
                  <a:tr h="1111365">
                    <a:tc>
                      <a:txBody>
                        <a:bodyPr/>
                        <a:lstStyle/>
                        <a:p>
                          <a:pPr>
                            <a:lnSpc>
                              <a:spcPct val="107000"/>
                            </a:lnSpc>
                            <a:spcAft>
                              <a:spcPts val="800"/>
                            </a:spcAft>
                          </a:pPr>
                          <a:r>
                            <a:rPr lang="en-US" sz="3600" dirty="0">
                              <a:effectLst/>
                            </a:rPr>
                            <a:t>10. </a:t>
                          </a:r>
                          <a:r>
                            <a:rPr lang="zh-TW" sz="3600" dirty="0">
                              <a:effectLst/>
                            </a:rPr>
                            <a:t>只要能掙錢，利用一些不正當手段也是可以理解的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5234395"/>
                      </a:ext>
                    </a:extLst>
                  </a:tr>
                  <a:tr h="1386713">
                    <a:tc>
                      <a:txBody>
                        <a:bodyPr/>
                        <a:lstStyle/>
                        <a:p>
                          <a:pPr>
                            <a:lnSpc>
                              <a:spcPct val="107000"/>
                            </a:lnSpc>
                            <a:spcAft>
                              <a:spcPts val="800"/>
                            </a:spcAft>
                          </a:pPr>
                          <a:r>
                            <a:rPr lang="en-US" sz="3600" dirty="0">
                              <a:effectLst/>
                            </a:rPr>
                            <a:t>8. </a:t>
                          </a:r>
                          <a:r>
                            <a:rPr lang="zh-TW" sz="3600" dirty="0">
                              <a:effectLst/>
                            </a:rPr>
                            <a:t>一個人買東西店員多找給他錢時，他自己收起來是可以接受的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416276"/>
                      </a:ext>
                    </a:extLst>
                  </a:tr>
                  <a:tr h="1111365">
                    <a:tc>
                      <a:txBody>
                        <a:bodyPr/>
                        <a:lstStyle/>
                        <a:p>
                          <a:pPr>
                            <a:lnSpc>
                              <a:spcPct val="107000"/>
                            </a:lnSpc>
                            <a:spcAft>
                              <a:spcPts val="800"/>
                            </a:spcAft>
                          </a:pPr>
                          <a:r>
                            <a:rPr lang="en-US" sz="3600" dirty="0">
                              <a:effectLst/>
                            </a:rPr>
                            <a:t>24. </a:t>
                          </a:r>
                          <a:r>
                            <a:rPr lang="zh-TW" sz="3600" dirty="0">
                              <a:effectLst/>
                            </a:rPr>
                            <a:t>錢不夠用時，向別人借是理所當然的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56061569"/>
                      </a:ext>
                    </a:extLst>
                  </a:tr>
                </a:tbl>
              </a:graphicData>
            </a:graphic>
          </p:graphicFrame>
        </mc:Choice>
        <mc:Fallback xmlns="">
          <p:graphicFrame>
            <p:nvGraphicFramePr>
              <p:cNvPr id="11" name="表格 10"/>
              <p:cNvGraphicFramePr>
                <a:graphicFrameLocks noGrp="1"/>
              </p:cNvGraphicFramePr>
              <p:nvPr>
                <p:extLst>
                  <p:ext uri="{D42A27DB-BD31-4B8C-83A1-F6EECF244321}">
                    <p14:modId xmlns:p14="http://schemas.microsoft.com/office/powerpoint/2010/main" val="927191499"/>
                  </p:ext>
                </p:extLst>
              </p:nvPr>
            </p:nvGraphicFramePr>
            <p:xfrm>
              <a:off x="163629" y="200200"/>
              <a:ext cx="11867951" cy="6557266"/>
            </p:xfrm>
            <a:graphic>
              <a:graphicData uri="http://schemas.openxmlformats.org/drawingml/2006/table">
                <a:tbl>
                  <a:tblPr firstRow="1" firstCol="1" bandRow="1">
                    <a:tableStyleId>{5C22544A-7EE6-4342-B048-85BDC9FD1C3A}</a:tableStyleId>
                  </a:tblPr>
                  <a:tblGrid>
                    <a:gridCol w="7411102">
                      <a:extLst>
                        <a:ext uri="{9D8B030D-6E8A-4147-A177-3AD203B41FA5}">
                          <a16:colId xmlns:a16="http://schemas.microsoft.com/office/drawing/2014/main" val="3649712490"/>
                        </a:ext>
                      </a:extLst>
                    </a:gridCol>
                    <a:gridCol w="1464393">
                      <a:extLst>
                        <a:ext uri="{9D8B030D-6E8A-4147-A177-3AD203B41FA5}">
                          <a16:colId xmlns:a16="http://schemas.microsoft.com/office/drawing/2014/main" val="1567723138"/>
                        </a:ext>
                      </a:extLst>
                    </a:gridCol>
                    <a:gridCol w="2992456">
                      <a:extLst>
                        <a:ext uri="{9D8B030D-6E8A-4147-A177-3AD203B41FA5}">
                          <a16:colId xmlns:a16="http://schemas.microsoft.com/office/drawing/2014/main" val="2393162897"/>
                        </a:ext>
                      </a:extLst>
                    </a:gridCol>
                  </a:tblGrid>
                  <a:tr h="1733741">
                    <a:tc>
                      <a:txBody>
                        <a:bodyPr/>
                        <a:lstStyle/>
                        <a:p>
                          <a:pPr algn="ctr">
                            <a:lnSpc>
                              <a:spcPct val="107000"/>
                            </a:lnSpc>
                            <a:spcAft>
                              <a:spcPts val="800"/>
                            </a:spcAft>
                          </a:pPr>
                          <a:r>
                            <a:rPr lang="zh-TW" sz="3600" dirty="0">
                              <a:effectLst/>
                            </a:rPr>
                            <a:t>題項</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a:txBody>
                        <a:bodyPr/>
                        <a:lstStyle/>
                        <a:p>
                          <a:pPr algn="ctr">
                            <a:lnSpc>
                              <a:spcPct val="107000"/>
                            </a:lnSpc>
                            <a:spcAft>
                              <a:spcPts val="800"/>
                            </a:spcAft>
                          </a:pPr>
                          <a:r>
                            <a:rPr lang="zh-TW" sz="3600" dirty="0">
                              <a:effectLst/>
                            </a:rPr>
                            <a:t>維度</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a:txBody>
                        <a:bodyPr/>
                        <a:lstStyle/>
                        <a:p>
                          <a:endParaRPr lang="en-US"/>
                        </a:p>
                      </a:txBody>
                      <a:tcPr marL="48347" marR="48347" marT="0" marB="0">
                        <a:blipFill>
                          <a:blip r:embed="rId3"/>
                          <a:stretch>
                            <a:fillRect l="-296945" t="-7719" r="-815" b="-293333"/>
                          </a:stretch>
                        </a:blipFill>
                      </a:tcPr>
                    </a:tc>
                    <a:extLst>
                      <a:ext uri="{0D108BD9-81ED-4DB2-BD59-A6C34878D82A}">
                        <a16:rowId xmlns:a16="http://schemas.microsoft.com/office/drawing/2014/main" val="2117850493"/>
                      </a:ext>
                    </a:extLst>
                  </a:tr>
                  <a:tr h="1145604">
                    <a:tc>
                      <a:txBody>
                        <a:bodyPr/>
                        <a:lstStyle/>
                        <a:p>
                          <a:pPr>
                            <a:lnSpc>
                              <a:spcPct val="107000"/>
                            </a:lnSpc>
                            <a:spcAft>
                              <a:spcPts val="800"/>
                            </a:spcAft>
                          </a:pPr>
                          <a:r>
                            <a:rPr lang="en-US" sz="3600" dirty="0">
                              <a:effectLst/>
                            </a:rPr>
                            <a:t>7. </a:t>
                          </a:r>
                          <a:r>
                            <a:rPr lang="zh-TW" sz="3600" dirty="0">
                              <a:effectLst/>
                            </a:rPr>
                            <a:t>一個人在買東西錢不夠時，會有偷竊的念頭是可以接受的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rowSpan="4">
                      <a:txBody>
                        <a:bodyPr/>
                        <a:lstStyle/>
                        <a:p>
                          <a:pPr algn="ctr">
                            <a:lnSpc>
                              <a:spcPct val="107000"/>
                            </a:lnSpc>
                            <a:spcAft>
                              <a:spcPts val="800"/>
                            </a:spcAft>
                          </a:pPr>
                          <a:r>
                            <a:rPr lang="en-US" sz="3600" dirty="0">
                              <a:effectLst/>
                            </a:rPr>
                            <a:t> </a:t>
                          </a:r>
                        </a:p>
                        <a:p>
                          <a:pPr algn="ctr">
                            <a:lnSpc>
                              <a:spcPct val="107000"/>
                            </a:lnSpc>
                            <a:spcAft>
                              <a:spcPts val="800"/>
                            </a:spcAft>
                          </a:pPr>
                          <a:r>
                            <a:rPr lang="en-US" sz="3600" dirty="0">
                              <a:effectLst/>
                            </a:rPr>
                            <a:t> </a:t>
                          </a:r>
                        </a:p>
                        <a:p>
                          <a:pPr algn="ctr">
                            <a:lnSpc>
                              <a:spcPct val="107000"/>
                            </a:lnSpc>
                            <a:spcAft>
                              <a:spcPts val="800"/>
                            </a:spcAft>
                          </a:pPr>
                          <a:r>
                            <a:rPr lang="zh-TW" sz="3600" dirty="0">
                              <a:effectLst/>
                            </a:rPr>
                            <a:t>個人對金錢的貪念</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rowSpan="4">
                      <a:txBody>
                        <a:bodyPr/>
                        <a:lstStyle/>
                        <a:p>
                          <a:pPr algn="ctr">
                            <a:lnSpc>
                              <a:spcPct val="107000"/>
                            </a:lnSpc>
                            <a:spcAft>
                              <a:spcPts val="800"/>
                            </a:spcAft>
                          </a:pPr>
                          <a:r>
                            <a:rPr lang="en-US" sz="3600" dirty="0">
                              <a:effectLst/>
                            </a:rPr>
                            <a:t> </a:t>
                          </a:r>
                        </a:p>
                        <a:p>
                          <a:pPr algn="ctr">
                            <a:lnSpc>
                              <a:spcPct val="107000"/>
                            </a:lnSpc>
                            <a:spcAft>
                              <a:spcPts val="800"/>
                            </a:spcAft>
                          </a:pPr>
                          <a:r>
                            <a:rPr lang="en-US" sz="3600" dirty="0">
                              <a:effectLst/>
                            </a:rPr>
                            <a:t> </a:t>
                          </a:r>
                        </a:p>
                        <a:p>
                          <a:pPr algn="ctr">
                            <a:lnSpc>
                              <a:spcPct val="107000"/>
                            </a:lnSpc>
                            <a:spcAft>
                              <a:spcPts val="800"/>
                            </a:spcAft>
                          </a:pPr>
                          <a:r>
                            <a:rPr lang="en-US" sz="3600" dirty="0">
                              <a:effectLst/>
                            </a:rPr>
                            <a:t>0.769</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extLst>
                      <a:ext uri="{0D108BD9-81ED-4DB2-BD59-A6C34878D82A}">
                        <a16:rowId xmlns:a16="http://schemas.microsoft.com/office/drawing/2014/main" val="840000746"/>
                      </a:ext>
                    </a:extLst>
                  </a:tr>
                  <a:tr h="1145604">
                    <a:tc>
                      <a:txBody>
                        <a:bodyPr/>
                        <a:lstStyle/>
                        <a:p>
                          <a:pPr>
                            <a:lnSpc>
                              <a:spcPct val="107000"/>
                            </a:lnSpc>
                            <a:spcAft>
                              <a:spcPts val="800"/>
                            </a:spcAft>
                          </a:pPr>
                          <a:r>
                            <a:rPr lang="en-US" sz="3600" dirty="0">
                              <a:effectLst/>
                            </a:rPr>
                            <a:t>10. </a:t>
                          </a:r>
                          <a:r>
                            <a:rPr lang="zh-TW" sz="3600" dirty="0">
                              <a:effectLst/>
                            </a:rPr>
                            <a:t>只要能掙錢，利用一些不正當手段也是可以理解的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5234395"/>
                      </a:ext>
                    </a:extLst>
                  </a:tr>
                  <a:tr h="1386713">
                    <a:tc>
                      <a:txBody>
                        <a:bodyPr/>
                        <a:lstStyle/>
                        <a:p>
                          <a:pPr>
                            <a:lnSpc>
                              <a:spcPct val="107000"/>
                            </a:lnSpc>
                            <a:spcAft>
                              <a:spcPts val="800"/>
                            </a:spcAft>
                          </a:pPr>
                          <a:r>
                            <a:rPr lang="en-US" sz="3600" dirty="0">
                              <a:effectLst/>
                            </a:rPr>
                            <a:t>8. </a:t>
                          </a:r>
                          <a:r>
                            <a:rPr lang="zh-TW" sz="3600" dirty="0">
                              <a:effectLst/>
                            </a:rPr>
                            <a:t>一個人買東西店員多找給他錢時，他自己收起來是可以接受的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416276"/>
                      </a:ext>
                    </a:extLst>
                  </a:tr>
                  <a:tr h="1145604">
                    <a:tc>
                      <a:txBody>
                        <a:bodyPr/>
                        <a:lstStyle/>
                        <a:p>
                          <a:pPr>
                            <a:lnSpc>
                              <a:spcPct val="107000"/>
                            </a:lnSpc>
                            <a:spcAft>
                              <a:spcPts val="800"/>
                            </a:spcAft>
                          </a:pPr>
                          <a:r>
                            <a:rPr lang="en-US" sz="3600" dirty="0">
                              <a:effectLst/>
                            </a:rPr>
                            <a:t>24. </a:t>
                          </a:r>
                          <a:r>
                            <a:rPr lang="zh-TW" sz="3600" dirty="0">
                              <a:effectLst/>
                            </a:rPr>
                            <a:t>錢不夠用時，向別人借是理所當然的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56061569"/>
                      </a:ext>
                    </a:extLst>
                  </a:tr>
                </a:tbl>
              </a:graphicData>
            </a:graphic>
          </p:graphicFrame>
        </mc:Fallback>
      </mc:AlternateContent>
    </p:spTree>
    <p:extLst>
      <p:ext uri="{BB962C8B-B14F-4D97-AF65-F5344CB8AC3E}">
        <p14:creationId xmlns:p14="http://schemas.microsoft.com/office/powerpoint/2010/main" val="9428081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表格 10"/>
              <p:cNvGraphicFramePr>
                <a:graphicFrameLocks noGrp="1"/>
              </p:cNvGraphicFramePr>
              <p:nvPr>
                <p:extLst/>
              </p:nvPr>
            </p:nvGraphicFramePr>
            <p:xfrm>
              <a:off x="163629" y="200200"/>
              <a:ext cx="11867951" cy="6670231"/>
            </p:xfrm>
            <a:graphic>
              <a:graphicData uri="http://schemas.openxmlformats.org/drawingml/2006/table">
                <a:tbl>
                  <a:tblPr firstRow="1" firstCol="1" bandRow="1">
                    <a:tableStyleId>{5C22544A-7EE6-4342-B048-85BDC9FD1C3A}</a:tableStyleId>
                  </a:tblPr>
                  <a:tblGrid>
                    <a:gridCol w="7411102">
                      <a:extLst>
                        <a:ext uri="{9D8B030D-6E8A-4147-A177-3AD203B41FA5}">
                          <a16:colId xmlns:a16="http://schemas.microsoft.com/office/drawing/2014/main" val="3649712490"/>
                        </a:ext>
                      </a:extLst>
                    </a:gridCol>
                    <a:gridCol w="1464393">
                      <a:extLst>
                        <a:ext uri="{9D8B030D-6E8A-4147-A177-3AD203B41FA5}">
                          <a16:colId xmlns:a16="http://schemas.microsoft.com/office/drawing/2014/main" val="1567723138"/>
                        </a:ext>
                      </a:extLst>
                    </a:gridCol>
                    <a:gridCol w="2992456">
                      <a:extLst>
                        <a:ext uri="{9D8B030D-6E8A-4147-A177-3AD203B41FA5}">
                          <a16:colId xmlns:a16="http://schemas.microsoft.com/office/drawing/2014/main" val="2393162897"/>
                        </a:ext>
                      </a:extLst>
                    </a:gridCol>
                  </a:tblGrid>
                  <a:tr h="1681924">
                    <a:tc>
                      <a:txBody>
                        <a:bodyPr/>
                        <a:lstStyle/>
                        <a:p>
                          <a:pPr algn="ctr">
                            <a:lnSpc>
                              <a:spcPct val="107000"/>
                            </a:lnSpc>
                            <a:spcAft>
                              <a:spcPts val="800"/>
                            </a:spcAft>
                          </a:pPr>
                          <a:r>
                            <a:rPr lang="zh-TW" sz="3600" dirty="0">
                              <a:effectLst/>
                            </a:rPr>
                            <a:t>題項</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a:txBody>
                        <a:bodyPr/>
                        <a:lstStyle/>
                        <a:p>
                          <a:pPr algn="ctr">
                            <a:lnSpc>
                              <a:spcPct val="107000"/>
                            </a:lnSpc>
                            <a:spcAft>
                              <a:spcPts val="800"/>
                            </a:spcAft>
                          </a:pPr>
                          <a:r>
                            <a:rPr lang="zh-TW" sz="3600" dirty="0">
                              <a:effectLst/>
                            </a:rPr>
                            <a:t>維度</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a:txBody>
                        <a:bodyPr/>
                        <a:lstStyle/>
                        <a:p>
                          <a:pPr algn="ctr">
                            <a:lnSpc>
                              <a:spcPct val="107000"/>
                            </a:lnSpc>
                            <a:spcAft>
                              <a:spcPts val="800"/>
                            </a:spcAft>
                          </a:pPr>
                          <a:r>
                            <a:rPr lang="zh-TW" sz="3600" dirty="0">
                              <a:effectLst/>
                            </a:rPr>
                            <a:t>內部一致性信度係數</a:t>
                          </a:r>
                          <a:r>
                            <a:rPr lang="en-US" sz="3600" dirty="0">
                              <a:effectLst/>
                            </a:rPr>
                            <a:t>Cronbach </a:t>
                          </a:r>
                          <a14:m>
                            <m:oMath xmlns:m="http://schemas.openxmlformats.org/officeDocument/2006/math">
                              <m:r>
                                <m:rPr>
                                  <m:sty m:val="p"/>
                                </m:rPr>
                                <a:rPr lang="en-US" sz="3600">
                                  <a:effectLst/>
                                  <a:latin typeface="Cambria Math" panose="02040503050406030204" pitchFamily="18" charset="0"/>
                                </a:rPr>
                                <m:t>α</m:t>
                              </m:r>
                            </m:oMath>
                          </a14:m>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extLst>
                      <a:ext uri="{0D108BD9-81ED-4DB2-BD59-A6C34878D82A}">
                        <a16:rowId xmlns:a16="http://schemas.microsoft.com/office/drawing/2014/main" val="2117850493"/>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19.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當前社會中，官員大都在背後進行權錢交易</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社會的拜金主義行為</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0.749</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840000746"/>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20.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當前社會中，很多人是通過不合法的手段賺錢</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5234395"/>
                      </a:ext>
                    </a:extLst>
                  </a:tr>
                  <a:tr h="1386713">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5.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當前社會中，人們更希望與有錢有勢的人交朋友</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416276"/>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22.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當前社會中，家裡有背景的人比那些只靠自己的能力的人更能賺錢</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56061569"/>
                      </a:ext>
                    </a:extLst>
                  </a:tr>
                </a:tbl>
              </a:graphicData>
            </a:graphic>
          </p:graphicFrame>
        </mc:Choice>
        <mc:Fallback xmlns="">
          <p:graphicFrame>
            <p:nvGraphicFramePr>
              <p:cNvPr id="11" name="表格 10"/>
              <p:cNvGraphicFramePr>
                <a:graphicFrameLocks noGrp="1"/>
              </p:cNvGraphicFramePr>
              <p:nvPr>
                <p:extLst>
                  <p:ext uri="{D42A27DB-BD31-4B8C-83A1-F6EECF244321}">
                    <p14:modId xmlns:p14="http://schemas.microsoft.com/office/powerpoint/2010/main" val="3780965105"/>
                  </p:ext>
                </p:extLst>
              </p:nvPr>
            </p:nvGraphicFramePr>
            <p:xfrm>
              <a:off x="163629" y="200200"/>
              <a:ext cx="11867951" cy="6584698"/>
            </p:xfrm>
            <a:graphic>
              <a:graphicData uri="http://schemas.openxmlformats.org/drawingml/2006/table">
                <a:tbl>
                  <a:tblPr firstRow="1" firstCol="1" bandRow="1">
                    <a:tableStyleId>{5C22544A-7EE6-4342-B048-85BDC9FD1C3A}</a:tableStyleId>
                  </a:tblPr>
                  <a:tblGrid>
                    <a:gridCol w="7411102">
                      <a:extLst>
                        <a:ext uri="{9D8B030D-6E8A-4147-A177-3AD203B41FA5}">
                          <a16:colId xmlns:a16="http://schemas.microsoft.com/office/drawing/2014/main" val="3649712490"/>
                        </a:ext>
                      </a:extLst>
                    </a:gridCol>
                    <a:gridCol w="1464393">
                      <a:extLst>
                        <a:ext uri="{9D8B030D-6E8A-4147-A177-3AD203B41FA5}">
                          <a16:colId xmlns:a16="http://schemas.microsoft.com/office/drawing/2014/main" val="1567723138"/>
                        </a:ext>
                      </a:extLst>
                    </a:gridCol>
                    <a:gridCol w="2992456">
                      <a:extLst>
                        <a:ext uri="{9D8B030D-6E8A-4147-A177-3AD203B41FA5}">
                          <a16:colId xmlns:a16="http://schemas.microsoft.com/office/drawing/2014/main" val="2393162897"/>
                        </a:ext>
                      </a:extLst>
                    </a:gridCol>
                  </a:tblGrid>
                  <a:tr h="1761173">
                    <a:tc>
                      <a:txBody>
                        <a:bodyPr/>
                        <a:lstStyle/>
                        <a:p>
                          <a:pPr algn="ctr">
                            <a:lnSpc>
                              <a:spcPct val="107000"/>
                            </a:lnSpc>
                            <a:spcAft>
                              <a:spcPts val="800"/>
                            </a:spcAft>
                          </a:pPr>
                          <a:r>
                            <a:rPr lang="zh-TW" sz="3600" dirty="0">
                              <a:effectLst/>
                            </a:rPr>
                            <a:t>題項</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a:txBody>
                        <a:bodyPr/>
                        <a:lstStyle/>
                        <a:p>
                          <a:pPr algn="ctr">
                            <a:lnSpc>
                              <a:spcPct val="107000"/>
                            </a:lnSpc>
                            <a:spcAft>
                              <a:spcPts val="800"/>
                            </a:spcAft>
                          </a:pPr>
                          <a:r>
                            <a:rPr lang="zh-TW" sz="3600" dirty="0">
                              <a:effectLst/>
                            </a:rPr>
                            <a:t>維度</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a:txBody>
                        <a:bodyPr/>
                        <a:lstStyle/>
                        <a:p>
                          <a:endParaRPr lang="en-US"/>
                        </a:p>
                      </a:txBody>
                      <a:tcPr marL="48347" marR="48347" marT="0" marB="0">
                        <a:blipFill>
                          <a:blip r:embed="rId3"/>
                          <a:stretch>
                            <a:fillRect l="-296945" t="-7612" r="-815" b="-289619"/>
                          </a:stretch>
                        </a:blipFill>
                      </a:tcPr>
                    </a:tc>
                    <a:extLst>
                      <a:ext uri="{0D108BD9-81ED-4DB2-BD59-A6C34878D82A}">
                        <a16:rowId xmlns:a16="http://schemas.microsoft.com/office/drawing/2014/main" val="2117850493"/>
                      </a:ext>
                    </a:extLst>
                  </a:tr>
                  <a:tr h="1145604">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19.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當前社會中，官員大都在背後進行權錢交易</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zh-TW" sz="3600">
                              <a:effectLst/>
                              <a:latin typeface="Times New Roman" panose="02020603050405020304" pitchFamily="18" charset="0"/>
                              <a:ea typeface="新細明體" panose="02020500000000000000" pitchFamily="18" charset="-120"/>
                              <a:cs typeface="Times New Roman" panose="02020603050405020304" pitchFamily="18" charset="0"/>
                            </a:rPr>
                            <a:t>社會的拜金主義行為</a:t>
                          </a:r>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0.749</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840000746"/>
                      </a:ext>
                    </a:extLst>
                  </a:tr>
                  <a:tr h="1145604">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20.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當前社會中，很多人是通過不合法的手段賺錢</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5234395"/>
                      </a:ext>
                    </a:extLst>
                  </a:tr>
                  <a:tr h="1386713">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5.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當前社會中，人們更希望與有錢有勢的人交朋友</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416276"/>
                      </a:ext>
                    </a:extLst>
                  </a:tr>
                  <a:tr h="1145604">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22.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當前社會中，家裡有背景的人比那些只靠自己的能力的人更能賺錢</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56061569"/>
                      </a:ext>
                    </a:extLst>
                  </a:tr>
                </a:tbl>
              </a:graphicData>
            </a:graphic>
          </p:graphicFrame>
        </mc:Fallback>
      </mc:AlternateContent>
    </p:spTree>
    <p:extLst>
      <p:ext uri="{BB962C8B-B14F-4D97-AF65-F5344CB8AC3E}">
        <p14:creationId xmlns:p14="http://schemas.microsoft.com/office/powerpoint/2010/main" val="13521135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表格 10"/>
              <p:cNvGraphicFramePr>
                <a:graphicFrameLocks noGrp="1"/>
              </p:cNvGraphicFramePr>
              <p:nvPr>
                <p:extLst/>
              </p:nvPr>
            </p:nvGraphicFramePr>
            <p:xfrm>
              <a:off x="163629" y="200200"/>
              <a:ext cx="11867951" cy="6670231"/>
            </p:xfrm>
            <a:graphic>
              <a:graphicData uri="http://schemas.openxmlformats.org/drawingml/2006/table">
                <a:tbl>
                  <a:tblPr firstRow="1" firstCol="1" bandRow="1">
                    <a:tableStyleId>{5C22544A-7EE6-4342-B048-85BDC9FD1C3A}</a:tableStyleId>
                  </a:tblPr>
                  <a:tblGrid>
                    <a:gridCol w="7411102">
                      <a:extLst>
                        <a:ext uri="{9D8B030D-6E8A-4147-A177-3AD203B41FA5}">
                          <a16:colId xmlns:a16="http://schemas.microsoft.com/office/drawing/2014/main" val="3649712490"/>
                        </a:ext>
                      </a:extLst>
                    </a:gridCol>
                    <a:gridCol w="1464393">
                      <a:extLst>
                        <a:ext uri="{9D8B030D-6E8A-4147-A177-3AD203B41FA5}">
                          <a16:colId xmlns:a16="http://schemas.microsoft.com/office/drawing/2014/main" val="1567723138"/>
                        </a:ext>
                      </a:extLst>
                    </a:gridCol>
                    <a:gridCol w="2992456">
                      <a:extLst>
                        <a:ext uri="{9D8B030D-6E8A-4147-A177-3AD203B41FA5}">
                          <a16:colId xmlns:a16="http://schemas.microsoft.com/office/drawing/2014/main" val="2393162897"/>
                        </a:ext>
                      </a:extLst>
                    </a:gridCol>
                  </a:tblGrid>
                  <a:tr h="1681924">
                    <a:tc>
                      <a:txBody>
                        <a:bodyPr/>
                        <a:lstStyle/>
                        <a:p>
                          <a:pPr algn="ctr">
                            <a:lnSpc>
                              <a:spcPct val="107000"/>
                            </a:lnSpc>
                            <a:spcAft>
                              <a:spcPts val="800"/>
                            </a:spcAft>
                          </a:pPr>
                          <a:r>
                            <a:rPr lang="zh-TW" sz="3600" dirty="0">
                              <a:effectLst/>
                            </a:rPr>
                            <a:t>題項</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a:txBody>
                        <a:bodyPr/>
                        <a:lstStyle/>
                        <a:p>
                          <a:pPr algn="ctr">
                            <a:lnSpc>
                              <a:spcPct val="107000"/>
                            </a:lnSpc>
                            <a:spcAft>
                              <a:spcPts val="800"/>
                            </a:spcAft>
                          </a:pPr>
                          <a:r>
                            <a:rPr lang="zh-TW" sz="3600" dirty="0">
                              <a:effectLst/>
                            </a:rPr>
                            <a:t>維度</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a:txBody>
                        <a:bodyPr/>
                        <a:lstStyle/>
                        <a:p>
                          <a:pPr algn="ctr">
                            <a:lnSpc>
                              <a:spcPct val="107000"/>
                            </a:lnSpc>
                            <a:spcAft>
                              <a:spcPts val="800"/>
                            </a:spcAft>
                          </a:pPr>
                          <a:r>
                            <a:rPr lang="zh-TW" sz="3600" dirty="0">
                              <a:effectLst/>
                            </a:rPr>
                            <a:t>內部一致性信度係數</a:t>
                          </a:r>
                          <a:r>
                            <a:rPr lang="en-US" sz="3600" dirty="0">
                              <a:effectLst/>
                            </a:rPr>
                            <a:t>Cronbach </a:t>
                          </a:r>
                          <a14:m>
                            <m:oMath xmlns:m="http://schemas.openxmlformats.org/officeDocument/2006/math">
                              <m:r>
                                <m:rPr>
                                  <m:sty m:val="p"/>
                                </m:rPr>
                                <a:rPr lang="en-US" sz="3600">
                                  <a:effectLst/>
                                  <a:latin typeface="Cambria Math" panose="02040503050406030204" pitchFamily="18" charset="0"/>
                                </a:rPr>
                                <m:t>α</m:t>
                              </m:r>
                            </m:oMath>
                          </a14:m>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extLst>
                      <a:ext uri="{0D108BD9-81ED-4DB2-BD59-A6C34878D82A}">
                        <a16:rowId xmlns:a16="http://schemas.microsoft.com/office/drawing/2014/main" val="2117850493"/>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16.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一個人賺的錢越多，就代表越成功</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金錢的意義</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0.771</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840000746"/>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17.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一個人賺的錢越多，就代表越幸福</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5234395"/>
                      </a:ext>
                    </a:extLst>
                  </a:tr>
                  <a:tr h="1386713">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15.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會經營社會關係的人獲得高收入是應該的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416276"/>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18.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擁有比較多的錢，會受到別人的尊敬</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56061569"/>
                      </a:ext>
                    </a:extLst>
                  </a:tr>
                </a:tbl>
              </a:graphicData>
            </a:graphic>
          </p:graphicFrame>
        </mc:Choice>
        <mc:Fallback xmlns="">
          <p:graphicFrame>
            <p:nvGraphicFramePr>
              <p:cNvPr id="11" name="表格 10"/>
              <p:cNvGraphicFramePr>
                <a:graphicFrameLocks noGrp="1"/>
              </p:cNvGraphicFramePr>
              <p:nvPr>
                <p:extLst>
                  <p:ext uri="{D42A27DB-BD31-4B8C-83A1-F6EECF244321}">
                    <p14:modId xmlns:p14="http://schemas.microsoft.com/office/powerpoint/2010/main" val="1809450049"/>
                  </p:ext>
                </p:extLst>
              </p:nvPr>
            </p:nvGraphicFramePr>
            <p:xfrm>
              <a:off x="163629" y="200200"/>
              <a:ext cx="11867951" cy="6557266"/>
            </p:xfrm>
            <a:graphic>
              <a:graphicData uri="http://schemas.openxmlformats.org/drawingml/2006/table">
                <a:tbl>
                  <a:tblPr firstRow="1" firstCol="1" bandRow="1">
                    <a:tableStyleId>{5C22544A-7EE6-4342-B048-85BDC9FD1C3A}</a:tableStyleId>
                  </a:tblPr>
                  <a:tblGrid>
                    <a:gridCol w="7411102">
                      <a:extLst>
                        <a:ext uri="{9D8B030D-6E8A-4147-A177-3AD203B41FA5}">
                          <a16:colId xmlns:a16="http://schemas.microsoft.com/office/drawing/2014/main" val="3649712490"/>
                        </a:ext>
                      </a:extLst>
                    </a:gridCol>
                    <a:gridCol w="1464393">
                      <a:extLst>
                        <a:ext uri="{9D8B030D-6E8A-4147-A177-3AD203B41FA5}">
                          <a16:colId xmlns:a16="http://schemas.microsoft.com/office/drawing/2014/main" val="1567723138"/>
                        </a:ext>
                      </a:extLst>
                    </a:gridCol>
                    <a:gridCol w="2992456">
                      <a:extLst>
                        <a:ext uri="{9D8B030D-6E8A-4147-A177-3AD203B41FA5}">
                          <a16:colId xmlns:a16="http://schemas.microsoft.com/office/drawing/2014/main" val="2393162897"/>
                        </a:ext>
                      </a:extLst>
                    </a:gridCol>
                  </a:tblGrid>
                  <a:tr h="1733741">
                    <a:tc>
                      <a:txBody>
                        <a:bodyPr/>
                        <a:lstStyle/>
                        <a:p>
                          <a:pPr algn="ctr">
                            <a:lnSpc>
                              <a:spcPct val="107000"/>
                            </a:lnSpc>
                            <a:spcAft>
                              <a:spcPts val="800"/>
                            </a:spcAft>
                          </a:pPr>
                          <a:r>
                            <a:rPr lang="zh-TW" sz="3600" dirty="0">
                              <a:effectLst/>
                            </a:rPr>
                            <a:t>題項</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a:txBody>
                        <a:bodyPr/>
                        <a:lstStyle/>
                        <a:p>
                          <a:pPr algn="ctr">
                            <a:lnSpc>
                              <a:spcPct val="107000"/>
                            </a:lnSpc>
                            <a:spcAft>
                              <a:spcPts val="800"/>
                            </a:spcAft>
                          </a:pPr>
                          <a:r>
                            <a:rPr lang="zh-TW" sz="3600" dirty="0">
                              <a:effectLst/>
                            </a:rPr>
                            <a:t>維度</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a:txBody>
                        <a:bodyPr/>
                        <a:lstStyle/>
                        <a:p>
                          <a:endParaRPr lang="en-US"/>
                        </a:p>
                      </a:txBody>
                      <a:tcPr marL="48347" marR="48347" marT="0" marB="0">
                        <a:blipFill>
                          <a:blip r:embed="rId3"/>
                          <a:stretch>
                            <a:fillRect l="-296945" t="-7719" r="-815" b="-293333"/>
                          </a:stretch>
                        </a:blipFill>
                      </a:tcPr>
                    </a:tc>
                    <a:extLst>
                      <a:ext uri="{0D108BD9-81ED-4DB2-BD59-A6C34878D82A}">
                        <a16:rowId xmlns:a16="http://schemas.microsoft.com/office/drawing/2014/main" val="2117850493"/>
                      </a:ext>
                    </a:extLst>
                  </a:tr>
                  <a:tr h="1145604">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16.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一個人賺的錢越多，就代表越成功</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zh-TW" sz="3600">
                              <a:effectLst/>
                              <a:latin typeface="Times New Roman" panose="02020603050405020304" pitchFamily="18" charset="0"/>
                              <a:ea typeface="新細明體" panose="02020500000000000000" pitchFamily="18" charset="-120"/>
                              <a:cs typeface="Times New Roman" panose="02020603050405020304" pitchFamily="18" charset="0"/>
                            </a:rPr>
                            <a:t>金錢的意義</a:t>
                          </a:r>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0.771</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840000746"/>
                      </a:ext>
                    </a:extLst>
                  </a:tr>
                  <a:tr h="1145604">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17.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一個人賺的錢越多，就代表越幸福</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5234395"/>
                      </a:ext>
                    </a:extLst>
                  </a:tr>
                  <a:tr h="1386713">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15.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會經營社會關係的人獲得高收入是應該的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416276"/>
                      </a:ext>
                    </a:extLst>
                  </a:tr>
                  <a:tr h="1145604">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18.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擁有比較多的錢，會受到別人的尊敬</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56061569"/>
                      </a:ext>
                    </a:extLst>
                  </a:tr>
                </a:tbl>
              </a:graphicData>
            </a:graphic>
          </p:graphicFrame>
        </mc:Fallback>
      </mc:AlternateContent>
    </p:spTree>
    <p:extLst>
      <p:ext uri="{BB962C8B-B14F-4D97-AF65-F5344CB8AC3E}">
        <p14:creationId xmlns:p14="http://schemas.microsoft.com/office/powerpoint/2010/main" val="40769323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表格 10"/>
              <p:cNvGraphicFramePr>
                <a:graphicFrameLocks noGrp="1"/>
              </p:cNvGraphicFramePr>
              <p:nvPr>
                <p:extLst/>
              </p:nvPr>
            </p:nvGraphicFramePr>
            <p:xfrm>
              <a:off x="163629" y="200200"/>
              <a:ext cx="11867951" cy="6481981"/>
            </p:xfrm>
            <a:graphic>
              <a:graphicData uri="http://schemas.openxmlformats.org/drawingml/2006/table">
                <a:tbl>
                  <a:tblPr firstRow="1" firstCol="1" bandRow="1">
                    <a:tableStyleId>{5C22544A-7EE6-4342-B048-85BDC9FD1C3A}</a:tableStyleId>
                  </a:tblPr>
                  <a:tblGrid>
                    <a:gridCol w="7411102">
                      <a:extLst>
                        <a:ext uri="{9D8B030D-6E8A-4147-A177-3AD203B41FA5}">
                          <a16:colId xmlns:a16="http://schemas.microsoft.com/office/drawing/2014/main" val="3649712490"/>
                        </a:ext>
                      </a:extLst>
                    </a:gridCol>
                    <a:gridCol w="1464393">
                      <a:extLst>
                        <a:ext uri="{9D8B030D-6E8A-4147-A177-3AD203B41FA5}">
                          <a16:colId xmlns:a16="http://schemas.microsoft.com/office/drawing/2014/main" val="1567723138"/>
                        </a:ext>
                      </a:extLst>
                    </a:gridCol>
                    <a:gridCol w="2992456">
                      <a:extLst>
                        <a:ext uri="{9D8B030D-6E8A-4147-A177-3AD203B41FA5}">
                          <a16:colId xmlns:a16="http://schemas.microsoft.com/office/drawing/2014/main" val="2393162897"/>
                        </a:ext>
                      </a:extLst>
                    </a:gridCol>
                  </a:tblGrid>
                  <a:tr h="1681924">
                    <a:tc>
                      <a:txBody>
                        <a:bodyPr/>
                        <a:lstStyle/>
                        <a:p>
                          <a:pPr algn="ctr">
                            <a:lnSpc>
                              <a:spcPct val="107000"/>
                            </a:lnSpc>
                            <a:spcAft>
                              <a:spcPts val="800"/>
                            </a:spcAft>
                          </a:pPr>
                          <a:r>
                            <a:rPr lang="zh-TW" sz="3600" dirty="0">
                              <a:effectLst/>
                            </a:rPr>
                            <a:t>題項</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a:txBody>
                        <a:bodyPr/>
                        <a:lstStyle/>
                        <a:p>
                          <a:pPr algn="ctr">
                            <a:lnSpc>
                              <a:spcPct val="107000"/>
                            </a:lnSpc>
                            <a:spcAft>
                              <a:spcPts val="800"/>
                            </a:spcAft>
                          </a:pPr>
                          <a:r>
                            <a:rPr lang="zh-TW" sz="3600" dirty="0">
                              <a:effectLst/>
                            </a:rPr>
                            <a:t>維度</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a:txBody>
                        <a:bodyPr/>
                        <a:lstStyle/>
                        <a:p>
                          <a:pPr algn="ctr">
                            <a:lnSpc>
                              <a:spcPct val="107000"/>
                            </a:lnSpc>
                            <a:spcAft>
                              <a:spcPts val="800"/>
                            </a:spcAft>
                          </a:pPr>
                          <a:r>
                            <a:rPr lang="zh-TW" sz="3600" dirty="0">
                              <a:effectLst/>
                            </a:rPr>
                            <a:t>內部一致性信度係數</a:t>
                          </a:r>
                          <a:r>
                            <a:rPr lang="en-US" sz="3600" dirty="0">
                              <a:effectLst/>
                            </a:rPr>
                            <a:t>Cronbach </a:t>
                          </a:r>
                          <a14:m>
                            <m:oMath xmlns:m="http://schemas.openxmlformats.org/officeDocument/2006/math">
                              <m:r>
                                <m:rPr>
                                  <m:sty m:val="p"/>
                                </m:rPr>
                                <a:rPr lang="en-US" sz="3600">
                                  <a:effectLst/>
                                  <a:latin typeface="Cambria Math" panose="02040503050406030204" pitchFamily="18" charset="0"/>
                                </a:rPr>
                                <m:t>α</m:t>
                              </m:r>
                            </m:oMath>
                          </a14:m>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extLst>
                      <a:ext uri="{0D108BD9-81ED-4DB2-BD59-A6C34878D82A}">
                        <a16:rowId xmlns:a16="http://schemas.microsoft.com/office/drawing/2014/main" val="2117850493"/>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3.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金錢是人生最值得追求的東西</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金錢的重要性</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0.705</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840000746"/>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9.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沒錢是一件令人感到羞恥的事情</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5234395"/>
                      </a:ext>
                    </a:extLst>
                  </a:tr>
                  <a:tr h="1386713">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2.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經濟利益比友情更重要</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416276"/>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12.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家裡沒錢的人是不快樂的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56061569"/>
                      </a:ext>
                    </a:extLst>
                  </a:tr>
                </a:tbl>
              </a:graphicData>
            </a:graphic>
          </p:graphicFrame>
        </mc:Choice>
        <mc:Fallback xmlns="">
          <p:graphicFrame>
            <p:nvGraphicFramePr>
              <p:cNvPr id="11" name="表格 10"/>
              <p:cNvGraphicFramePr>
                <a:graphicFrameLocks noGrp="1"/>
              </p:cNvGraphicFramePr>
              <p:nvPr>
                <p:extLst>
                  <p:ext uri="{D42A27DB-BD31-4B8C-83A1-F6EECF244321}">
                    <p14:modId xmlns:p14="http://schemas.microsoft.com/office/powerpoint/2010/main" val="786726026"/>
                  </p:ext>
                </p:extLst>
              </p:nvPr>
            </p:nvGraphicFramePr>
            <p:xfrm>
              <a:off x="163629" y="200200"/>
              <a:ext cx="11867951" cy="6481981"/>
            </p:xfrm>
            <a:graphic>
              <a:graphicData uri="http://schemas.openxmlformats.org/drawingml/2006/table">
                <a:tbl>
                  <a:tblPr firstRow="1" firstCol="1" bandRow="1">
                    <a:tableStyleId>{5C22544A-7EE6-4342-B048-85BDC9FD1C3A}</a:tableStyleId>
                  </a:tblPr>
                  <a:tblGrid>
                    <a:gridCol w="7411102">
                      <a:extLst>
                        <a:ext uri="{9D8B030D-6E8A-4147-A177-3AD203B41FA5}">
                          <a16:colId xmlns:a16="http://schemas.microsoft.com/office/drawing/2014/main" val="3649712490"/>
                        </a:ext>
                      </a:extLst>
                    </a:gridCol>
                    <a:gridCol w="1464393">
                      <a:extLst>
                        <a:ext uri="{9D8B030D-6E8A-4147-A177-3AD203B41FA5}">
                          <a16:colId xmlns:a16="http://schemas.microsoft.com/office/drawing/2014/main" val="1567723138"/>
                        </a:ext>
                      </a:extLst>
                    </a:gridCol>
                    <a:gridCol w="2992456">
                      <a:extLst>
                        <a:ext uri="{9D8B030D-6E8A-4147-A177-3AD203B41FA5}">
                          <a16:colId xmlns:a16="http://schemas.microsoft.com/office/drawing/2014/main" val="2393162897"/>
                        </a:ext>
                      </a:extLst>
                    </a:gridCol>
                  </a:tblGrid>
                  <a:tr h="1761173">
                    <a:tc>
                      <a:txBody>
                        <a:bodyPr/>
                        <a:lstStyle/>
                        <a:p>
                          <a:pPr algn="ctr">
                            <a:lnSpc>
                              <a:spcPct val="107000"/>
                            </a:lnSpc>
                            <a:spcAft>
                              <a:spcPts val="800"/>
                            </a:spcAft>
                          </a:pPr>
                          <a:r>
                            <a:rPr lang="zh-TW" sz="3600" dirty="0">
                              <a:effectLst/>
                            </a:rPr>
                            <a:t>題項</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nchor="ctr"/>
                    </a:tc>
                    <a:tc>
                      <a:txBody>
                        <a:bodyPr/>
                        <a:lstStyle/>
                        <a:p>
                          <a:pPr algn="ctr">
                            <a:lnSpc>
                              <a:spcPct val="107000"/>
                            </a:lnSpc>
                            <a:spcAft>
                              <a:spcPts val="800"/>
                            </a:spcAft>
                          </a:pPr>
                          <a:r>
                            <a:rPr lang="zh-TW" sz="3600" dirty="0">
                              <a:effectLst/>
                            </a:rPr>
                            <a:t>維度</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347" marR="48347" marT="0" marB="0"/>
                    </a:tc>
                    <a:tc>
                      <a:txBody>
                        <a:bodyPr/>
                        <a:lstStyle/>
                        <a:p>
                          <a:endParaRPr lang="en-US"/>
                        </a:p>
                      </a:txBody>
                      <a:tcPr marL="48347" marR="48347" marT="0" marB="0">
                        <a:blipFill>
                          <a:blip r:embed="rId3"/>
                          <a:stretch>
                            <a:fillRect l="-296945" t="-7612" r="-815" b="-269204"/>
                          </a:stretch>
                        </a:blipFill>
                      </a:tcPr>
                    </a:tc>
                    <a:extLst>
                      <a:ext uri="{0D108BD9-81ED-4DB2-BD59-A6C34878D82A}">
                        <a16:rowId xmlns:a16="http://schemas.microsoft.com/office/drawing/2014/main" val="2117850493"/>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3.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金錢是人生最值得追求的東西</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zh-TW" sz="3600">
                              <a:effectLst/>
                              <a:latin typeface="Times New Roman" panose="02020603050405020304" pitchFamily="18" charset="0"/>
                              <a:ea typeface="新細明體" panose="02020500000000000000" pitchFamily="18" charset="-120"/>
                              <a:cs typeface="Times New Roman" panose="02020603050405020304" pitchFamily="18" charset="0"/>
                            </a:rPr>
                            <a:t>金錢的重要性</a:t>
                          </a:r>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0.705</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840000746"/>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9.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沒錢是一件令人感到羞恥的事情</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5234395"/>
                      </a:ext>
                    </a:extLst>
                  </a:tr>
                  <a:tr h="1386713">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2.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經濟利益比友情更重要</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416276"/>
                      </a:ext>
                    </a:extLst>
                  </a:tr>
                  <a:tr h="1111365">
                    <a:tc>
                      <a:txBody>
                        <a:bodyPr/>
                        <a:lstStyle/>
                        <a:p>
                          <a:pP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12. </a:t>
                          </a: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家裡沒錢的人是不快樂的</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56061569"/>
                      </a:ext>
                    </a:extLst>
                  </a:tr>
                </a:tbl>
              </a:graphicData>
            </a:graphic>
          </p:graphicFrame>
        </mc:Fallback>
      </mc:AlternateContent>
    </p:spTree>
    <p:extLst>
      <p:ext uri="{BB962C8B-B14F-4D97-AF65-F5344CB8AC3E}">
        <p14:creationId xmlns:p14="http://schemas.microsoft.com/office/powerpoint/2010/main" val="18311035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表格 10"/>
              <p:cNvGraphicFramePr>
                <a:graphicFrameLocks noGrp="1"/>
              </p:cNvGraphicFramePr>
              <p:nvPr>
                <p:extLst/>
              </p:nvPr>
            </p:nvGraphicFramePr>
            <p:xfrm>
              <a:off x="163629" y="200202"/>
              <a:ext cx="11867951" cy="4629375"/>
            </p:xfrm>
            <a:graphic>
              <a:graphicData uri="http://schemas.openxmlformats.org/drawingml/2006/table">
                <a:tbl>
                  <a:tblPr firstRow="1" firstCol="1" bandRow="1">
                    <a:tableStyleId>{5C22544A-7EE6-4342-B048-85BDC9FD1C3A}</a:tableStyleId>
                  </a:tblPr>
                  <a:tblGrid>
                    <a:gridCol w="7411102">
                      <a:extLst>
                        <a:ext uri="{9D8B030D-6E8A-4147-A177-3AD203B41FA5}">
                          <a16:colId xmlns:a16="http://schemas.microsoft.com/office/drawing/2014/main" val="3649712490"/>
                        </a:ext>
                      </a:extLst>
                    </a:gridCol>
                    <a:gridCol w="1464393">
                      <a:extLst>
                        <a:ext uri="{9D8B030D-6E8A-4147-A177-3AD203B41FA5}">
                          <a16:colId xmlns:a16="http://schemas.microsoft.com/office/drawing/2014/main" val="1567723138"/>
                        </a:ext>
                      </a:extLst>
                    </a:gridCol>
                    <a:gridCol w="2992456">
                      <a:extLst>
                        <a:ext uri="{9D8B030D-6E8A-4147-A177-3AD203B41FA5}">
                          <a16:colId xmlns:a16="http://schemas.microsoft.com/office/drawing/2014/main" val="2393162897"/>
                        </a:ext>
                      </a:extLst>
                    </a:gridCol>
                  </a:tblGrid>
                  <a:tr h="1593678">
                    <a:tc>
                      <a:txBody>
                        <a:bodyPr/>
                        <a:lstStyle/>
                        <a:p>
                          <a:pPr algn="ct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維度</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zh-TW" sz="36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總量表</a:t>
                          </a:r>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ct val="107000"/>
                            </a:lnSpc>
                            <a:spcAft>
                              <a:spcPts val="800"/>
                            </a:spcAft>
                          </a:pPr>
                          <a:r>
                            <a:rPr lang="zh-TW" sz="36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內部一致性信度係數</a:t>
                          </a:r>
                          <a:r>
                            <a:rPr lang="en-US" sz="36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Cronbach </a:t>
                          </a:r>
                          <a14:m>
                            <m:oMath xmlns:m="http://schemas.openxmlformats.org/officeDocument/2006/math">
                              <m:r>
                                <m:rPr>
                                  <m:sty m:val="p"/>
                                </m:rPr>
                                <a:rPr lang="en-US" sz="36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α</m:t>
                              </m:r>
                            </m:oMath>
                          </a14:m>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117850493"/>
                      </a:ext>
                    </a:extLst>
                  </a:tr>
                  <a:tr h="583581">
                    <a:tc>
                      <a:txBody>
                        <a:bodyPr/>
                        <a:lstStyle/>
                        <a:p>
                          <a:pP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個人對金錢的貪念</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zh-TW" sz="3600"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金錢</a:t>
                          </a:r>
                          <a:r>
                            <a:rPr lang="zh-TW" sz="36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價值觀</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0.840</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840000746"/>
                      </a:ext>
                    </a:extLst>
                  </a:tr>
                  <a:tr h="583581">
                    <a:tc>
                      <a:txBody>
                        <a:bodyPr/>
                        <a:lstStyle/>
                        <a:p>
                          <a:pP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社會的拜金主義行為</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5234395"/>
                      </a:ext>
                    </a:extLst>
                  </a:tr>
                  <a:tr h="728166">
                    <a:tc>
                      <a:txBody>
                        <a:bodyPr/>
                        <a:lstStyle/>
                        <a:p>
                          <a:pP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金錢的意義</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416276"/>
                      </a:ext>
                    </a:extLst>
                  </a:tr>
                  <a:tr h="965920">
                    <a:tc>
                      <a:txBody>
                        <a:bodyPr/>
                        <a:lstStyle/>
                        <a:p>
                          <a:pP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金錢的重要性</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56061569"/>
                      </a:ext>
                    </a:extLst>
                  </a:tr>
                </a:tbl>
              </a:graphicData>
            </a:graphic>
          </p:graphicFrame>
        </mc:Choice>
        <mc:Fallback xmlns="">
          <p:graphicFrame>
            <p:nvGraphicFramePr>
              <p:cNvPr id="11" name="表格 10"/>
              <p:cNvGraphicFramePr>
                <a:graphicFrameLocks noGrp="1"/>
              </p:cNvGraphicFramePr>
              <p:nvPr>
                <p:extLst>
                  <p:ext uri="{D42A27DB-BD31-4B8C-83A1-F6EECF244321}">
                    <p14:modId xmlns:p14="http://schemas.microsoft.com/office/powerpoint/2010/main" val="1266453606"/>
                  </p:ext>
                </p:extLst>
              </p:nvPr>
            </p:nvGraphicFramePr>
            <p:xfrm>
              <a:off x="163629" y="200202"/>
              <a:ext cx="11867951" cy="4593465"/>
            </p:xfrm>
            <a:graphic>
              <a:graphicData uri="http://schemas.openxmlformats.org/drawingml/2006/table">
                <a:tbl>
                  <a:tblPr firstRow="1" firstCol="1" bandRow="1">
                    <a:tableStyleId>{5C22544A-7EE6-4342-B048-85BDC9FD1C3A}</a:tableStyleId>
                  </a:tblPr>
                  <a:tblGrid>
                    <a:gridCol w="7411102">
                      <a:extLst>
                        <a:ext uri="{9D8B030D-6E8A-4147-A177-3AD203B41FA5}">
                          <a16:colId xmlns:a16="http://schemas.microsoft.com/office/drawing/2014/main" val="3649712490"/>
                        </a:ext>
                      </a:extLst>
                    </a:gridCol>
                    <a:gridCol w="1464393">
                      <a:extLst>
                        <a:ext uri="{9D8B030D-6E8A-4147-A177-3AD203B41FA5}">
                          <a16:colId xmlns:a16="http://schemas.microsoft.com/office/drawing/2014/main" val="1567723138"/>
                        </a:ext>
                      </a:extLst>
                    </a:gridCol>
                    <a:gridCol w="2992456">
                      <a:extLst>
                        <a:ext uri="{9D8B030D-6E8A-4147-A177-3AD203B41FA5}">
                          <a16:colId xmlns:a16="http://schemas.microsoft.com/office/drawing/2014/main" val="2393162897"/>
                        </a:ext>
                      </a:extLst>
                    </a:gridCol>
                  </a:tblGrid>
                  <a:tr h="1732217">
                    <a:tc>
                      <a:txBody>
                        <a:bodyPr/>
                        <a:lstStyle/>
                        <a:p>
                          <a:pPr algn="ct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維度</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zh-TW" sz="36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總量表</a:t>
                          </a:r>
                          <a:endParaRPr lang="en-US" sz="36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6945" t="-7719" r="-815" b="-165614"/>
                          </a:stretch>
                        </a:blipFill>
                      </a:tcPr>
                    </a:tc>
                    <a:extLst>
                      <a:ext uri="{0D108BD9-81ED-4DB2-BD59-A6C34878D82A}">
                        <a16:rowId xmlns:a16="http://schemas.microsoft.com/office/drawing/2014/main" val="2117850493"/>
                      </a:ext>
                    </a:extLst>
                  </a:tr>
                  <a:tr h="583581">
                    <a:tc>
                      <a:txBody>
                        <a:bodyPr/>
                        <a:lstStyle/>
                        <a:p>
                          <a:pP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個人對金錢的貪念</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zh-TW" sz="3600"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金錢</a:t>
                          </a:r>
                          <a:r>
                            <a:rPr lang="zh-TW" sz="36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價值觀</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4">
                      <a:txBody>
                        <a:bodyPr/>
                        <a:lstStyle/>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lnSpc>
                              <a:spcPct val="107000"/>
                            </a:lnSpc>
                            <a:spcAft>
                              <a:spcPts val="800"/>
                            </a:spcAft>
                          </a:pPr>
                          <a:r>
                            <a:rPr lang="en-US" sz="3600" dirty="0">
                              <a:effectLst/>
                              <a:latin typeface="Times New Roman" panose="02020603050405020304" pitchFamily="18" charset="0"/>
                              <a:ea typeface="新細明體" panose="02020500000000000000" pitchFamily="18" charset="-120"/>
                              <a:cs typeface="Times New Roman" panose="02020603050405020304" pitchFamily="18" charset="0"/>
                            </a:rPr>
                            <a:t>0.840</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840000746"/>
                      </a:ext>
                    </a:extLst>
                  </a:tr>
                  <a:tr h="583581">
                    <a:tc>
                      <a:txBody>
                        <a:bodyPr/>
                        <a:lstStyle/>
                        <a:p>
                          <a:pP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社會的拜金主義行為</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5234395"/>
                      </a:ext>
                    </a:extLst>
                  </a:tr>
                  <a:tr h="728166">
                    <a:tc>
                      <a:txBody>
                        <a:bodyPr/>
                        <a:lstStyle/>
                        <a:p>
                          <a:pP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金錢的意義</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416276"/>
                      </a:ext>
                    </a:extLst>
                  </a:tr>
                  <a:tr h="965920">
                    <a:tc>
                      <a:txBody>
                        <a:bodyPr/>
                        <a:lstStyle/>
                        <a:p>
                          <a:pPr>
                            <a:lnSpc>
                              <a:spcPct val="107000"/>
                            </a:lnSpc>
                            <a:spcAft>
                              <a:spcPts val="800"/>
                            </a:spcAft>
                          </a:pPr>
                          <a:r>
                            <a:rPr lang="zh-TW" sz="3600" dirty="0">
                              <a:effectLst/>
                              <a:latin typeface="Times New Roman" panose="02020603050405020304" pitchFamily="18" charset="0"/>
                              <a:ea typeface="新細明體" panose="02020500000000000000" pitchFamily="18" charset="-120"/>
                              <a:cs typeface="Times New Roman" panose="02020603050405020304" pitchFamily="18" charset="0"/>
                            </a:rPr>
                            <a:t>金錢的重要性</a:t>
                          </a:r>
                          <a:endParaRPr lang="en-US" sz="3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56061569"/>
                      </a:ext>
                    </a:extLst>
                  </a:tr>
                </a:tbl>
              </a:graphicData>
            </a:graphic>
          </p:graphicFrame>
        </mc:Fallback>
      </mc:AlternateContent>
      <p:sp>
        <p:nvSpPr>
          <p:cNvPr id="4" name="矩形 3"/>
          <p:cNvSpPr/>
          <p:nvPr/>
        </p:nvSpPr>
        <p:spPr>
          <a:xfrm>
            <a:off x="163629" y="5103674"/>
            <a:ext cx="1160349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總量表及各維度的一致性信度係數均在</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mn-cs"/>
              </a:rPr>
              <a:t>0.70</a:t>
            </a:r>
            <a:r>
              <a:rPr kumimoji="0" lang="zh-TW" altLang="en-US" sz="36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以上，因此符合心理測量學指標，量表可用於團體間的</a:t>
            </a:r>
            <a:r>
              <a:rPr kumimoji="0" lang="zh-TW" alt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比較。</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520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nvPr>
        </p:nvGraphicFramePr>
        <p:xfrm>
          <a:off x="73891" y="72662"/>
          <a:ext cx="11887201" cy="6679865"/>
        </p:xfrm>
        <a:graphic>
          <a:graphicData uri="http://schemas.openxmlformats.org/drawingml/2006/table">
            <a:tbl>
              <a:tblPr>
                <a:tableStyleId>{5C22544A-7EE6-4342-B048-85BDC9FD1C3A}</a:tableStyleId>
              </a:tblPr>
              <a:tblGrid>
                <a:gridCol w="2094822">
                  <a:extLst>
                    <a:ext uri="{9D8B030D-6E8A-4147-A177-3AD203B41FA5}">
                      <a16:colId xmlns:a16="http://schemas.microsoft.com/office/drawing/2014/main" val="3183516030"/>
                    </a:ext>
                  </a:extLst>
                </a:gridCol>
                <a:gridCol w="1968952">
                  <a:extLst>
                    <a:ext uri="{9D8B030D-6E8A-4147-A177-3AD203B41FA5}">
                      <a16:colId xmlns:a16="http://schemas.microsoft.com/office/drawing/2014/main" val="3282176958"/>
                    </a:ext>
                  </a:extLst>
                </a:gridCol>
                <a:gridCol w="1600336">
                  <a:extLst>
                    <a:ext uri="{9D8B030D-6E8A-4147-A177-3AD203B41FA5}">
                      <a16:colId xmlns:a16="http://schemas.microsoft.com/office/drawing/2014/main" val="2841506474"/>
                    </a:ext>
                  </a:extLst>
                </a:gridCol>
                <a:gridCol w="1699233">
                  <a:extLst>
                    <a:ext uri="{9D8B030D-6E8A-4147-A177-3AD203B41FA5}">
                      <a16:colId xmlns:a16="http://schemas.microsoft.com/office/drawing/2014/main" val="1151343083"/>
                    </a:ext>
                  </a:extLst>
                </a:gridCol>
                <a:gridCol w="1339607">
                  <a:extLst>
                    <a:ext uri="{9D8B030D-6E8A-4147-A177-3AD203B41FA5}">
                      <a16:colId xmlns:a16="http://schemas.microsoft.com/office/drawing/2014/main" val="3797091156"/>
                    </a:ext>
                  </a:extLst>
                </a:gridCol>
                <a:gridCol w="1393550">
                  <a:extLst>
                    <a:ext uri="{9D8B030D-6E8A-4147-A177-3AD203B41FA5}">
                      <a16:colId xmlns:a16="http://schemas.microsoft.com/office/drawing/2014/main" val="1795139150"/>
                    </a:ext>
                  </a:extLst>
                </a:gridCol>
                <a:gridCol w="1790701">
                  <a:extLst>
                    <a:ext uri="{9D8B030D-6E8A-4147-A177-3AD203B41FA5}">
                      <a16:colId xmlns:a16="http://schemas.microsoft.com/office/drawing/2014/main" val="3794336250"/>
                    </a:ext>
                  </a:extLst>
                </a:gridCol>
              </a:tblGrid>
              <a:tr h="234413">
                <a:tc gridSpan="7">
                  <a:txBody>
                    <a:bodyPr/>
                    <a:lstStyle/>
                    <a:p>
                      <a:pPr marL="38100" marR="38100" algn="ctr">
                        <a:lnSpc>
                          <a:spcPts val="1600"/>
                        </a:lnSpc>
                        <a:spcAft>
                          <a:spcPts val="0"/>
                        </a:spcAft>
                      </a:pPr>
                      <a:r>
                        <a:rPr lang="zh-CN" sz="1800" dirty="0">
                          <a:effectLst/>
                        </a:rPr>
                        <a:t>相關性</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8606886"/>
                  </a:ext>
                </a:extLst>
              </a:tr>
              <a:tr h="746232">
                <a:tc gridSpan="2">
                  <a:txBody>
                    <a:bodyPr/>
                    <a:lstStyle/>
                    <a:p>
                      <a:pPr algn="ctr">
                        <a:lnSpc>
                          <a:spcPct val="107000"/>
                        </a:lnSpc>
                        <a:spcAft>
                          <a:spcPts val="0"/>
                        </a:spcAft>
                      </a:pPr>
                      <a:r>
                        <a:rPr lang="en-US" sz="1800" dirty="0">
                          <a:effectLst/>
                        </a:rPr>
                        <a:t> </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zh-CN" sz="1800">
                          <a:effectLst/>
                        </a:rPr>
                        <a:t>個人對金錢的貪念</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zh-CN" sz="1800">
                          <a:effectLst/>
                        </a:rPr>
                        <a:t>社會的拜金</a:t>
                      </a:r>
                      <a:r>
                        <a:rPr lang="zh-TW" sz="1800">
                          <a:effectLst/>
                        </a:rPr>
                        <a:t>主義</a:t>
                      </a:r>
                      <a:r>
                        <a:rPr lang="zh-CN" sz="1800">
                          <a:effectLst/>
                        </a:rPr>
                        <a:t>行為</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zh-CN" sz="1800">
                          <a:effectLst/>
                        </a:rPr>
                        <a:t>金錢的意義</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zh-CN" sz="1800">
                          <a:effectLst/>
                        </a:rPr>
                        <a:t>金錢的重要性</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zh-CN" sz="1800">
                          <a:effectLst/>
                        </a:rPr>
                        <a:t>金錢價值觀</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extLst>
                  <a:ext uri="{0D108BD9-81ED-4DB2-BD59-A6C34878D82A}">
                    <a16:rowId xmlns:a16="http://schemas.microsoft.com/office/drawing/2014/main" val="249576777"/>
                  </a:ext>
                </a:extLst>
              </a:tr>
              <a:tr h="492292">
                <a:tc rowSpan="3">
                  <a:txBody>
                    <a:bodyPr/>
                    <a:lstStyle/>
                    <a:p>
                      <a:pPr marL="38100" marR="38100" algn="ctr">
                        <a:lnSpc>
                          <a:spcPts val="1600"/>
                        </a:lnSpc>
                        <a:spcAft>
                          <a:spcPts val="0"/>
                        </a:spcAft>
                      </a:pPr>
                      <a:r>
                        <a:rPr lang="zh-CN" sz="1800">
                          <a:effectLst/>
                        </a:rPr>
                        <a:t>個人對金錢的貪念</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dirty="0">
                          <a:effectLst/>
                        </a:rPr>
                        <a:t>(Pearson)</a:t>
                      </a:r>
                    </a:p>
                    <a:p>
                      <a:pPr marL="38100" marR="38100" algn="ctr">
                        <a:lnSpc>
                          <a:spcPts val="1600"/>
                        </a:lnSpc>
                        <a:spcAft>
                          <a:spcPts val="0"/>
                        </a:spcAft>
                      </a:pPr>
                      <a:r>
                        <a:rPr lang="zh-CN" sz="1800" dirty="0">
                          <a:effectLst/>
                        </a:rPr>
                        <a:t>相關性</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dirty="0">
                          <a:effectLst/>
                        </a:rPr>
                        <a:t>1</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.135</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.279</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.500</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.676</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233677961"/>
                  </a:ext>
                </a:extLst>
              </a:tr>
              <a:tr h="350494">
                <a:tc vMerge="1">
                  <a:txBody>
                    <a:bodyPr/>
                    <a:lstStyle/>
                    <a:p>
                      <a:endParaRPr lang="en-US"/>
                    </a:p>
                  </a:txBody>
                  <a:tcPr/>
                </a:tc>
                <a:tc>
                  <a:txBody>
                    <a:bodyPr/>
                    <a:lstStyle/>
                    <a:p>
                      <a:pPr marL="38100" marR="38100" algn="ctr">
                        <a:lnSpc>
                          <a:spcPts val="1600"/>
                        </a:lnSpc>
                        <a:spcAft>
                          <a:spcPts val="0"/>
                        </a:spcAft>
                      </a:pPr>
                      <a:r>
                        <a:rPr lang="zh-CN" sz="1800" dirty="0">
                          <a:effectLst/>
                        </a:rPr>
                        <a:t>顯著性（雙尾）</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ctr">
                        <a:lnSpc>
                          <a:spcPct val="107000"/>
                        </a:lnSpc>
                        <a:spcAft>
                          <a:spcPts val="0"/>
                        </a:spcAft>
                      </a:pPr>
                      <a:r>
                        <a:rPr lang="en-US" sz="1800" dirty="0">
                          <a:effectLst/>
                        </a:rPr>
                        <a:t> </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.006</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.000</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.000</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.000</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2080189797"/>
                  </a:ext>
                </a:extLst>
              </a:tr>
              <a:tr h="239825">
                <a:tc vMerge="1">
                  <a:txBody>
                    <a:bodyPr/>
                    <a:lstStyle/>
                    <a:p>
                      <a:endParaRPr lang="en-US"/>
                    </a:p>
                  </a:txBody>
                  <a:tcPr/>
                </a:tc>
                <a:tc>
                  <a:txBody>
                    <a:bodyPr/>
                    <a:lstStyle/>
                    <a:p>
                      <a:pPr marL="38100" marR="38100" algn="ctr">
                        <a:lnSpc>
                          <a:spcPts val="1600"/>
                        </a:lnSpc>
                        <a:spcAft>
                          <a:spcPts val="0"/>
                        </a:spcAft>
                      </a:pPr>
                      <a:r>
                        <a:rPr lang="en-US" sz="1800">
                          <a:effectLst/>
                        </a:rPr>
                        <a:t>N</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dirty="0">
                          <a:effectLst/>
                        </a:rPr>
                        <a:t>415</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1207479985"/>
                  </a:ext>
                </a:extLst>
              </a:tr>
              <a:tr h="492292">
                <a:tc rowSpan="3">
                  <a:txBody>
                    <a:bodyPr/>
                    <a:lstStyle/>
                    <a:p>
                      <a:pPr marL="38100" marR="38100" algn="ctr">
                        <a:lnSpc>
                          <a:spcPts val="1600"/>
                        </a:lnSpc>
                        <a:spcAft>
                          <a:spcPts val="0"/>
                        </a:spcAft>
                      </a:pPr>
                      <a:r>
                        <a:rPr lang="zh-CN" sz="1800">
                          <a:effectLst/>
                        </a:rPr>
                        <a:t>社會的拜金</a:t>
                      </a:r>
                      <a:r>
                        <a:rPr lang="zh-TW" sz="1800">
                          <a:effectLst/>
                        </a:rPr>
                        <a:t>主義</a:t>
                      </a:r>
                      <a:r>
                        <a:rPr lang="zh-CN" sz="1800">
                          <a:effectLst/>
                        </a:rPr>
                        <a:t>行為</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(Pearson)</a:t>
                      </a:r>
                    </a:p>
                    <a:p>
                      <a:pPr marL="38100" marR="38100" algn="ctr">
                        <a:lnSpc>
                          <a:spcPts val="1600"/>
                        </a:lnSpc>
                        <a:spcAft>
                          <a:spcPts val="0"/>
                        </a:spcAft>
                      </a:pPr>
                      <a:r>
                        <a:rPr lang="zh-CN" sz="1800">
                          <a:effectLst/>
                        </a:rPr>
                        <a:t>相關性</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dirty="0">
                          <a:effectLst/>
                        </a:rPr>
                        <a:t>.135</a:t>
                      </a:r>
                      <a:r>
                        <a:rPr lang="en-US" sz="1800" baseline="30000" dirty="0">
                          <a:effectLst/>
                        </a:rPr>
                        <a:t>**</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1</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.449</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.286</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.644</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2792283182"/>
                  </a:ext>
                </a:extLst>
              </a:tr>
              <a:tr h="350494">
                <a:tc vMerge="1">
                  <a:txBody>
                    <a:bodyPr/>
                    <a:lstStyle/>
                    <a:p>
                      <a:endParaRPr lang="en-US"/>
                    </a:p>
                  </a:txBody>
                  <a:tcPr/>
                </a:tc>
                <a:tc>
                  <a:txBody>
                    <a:bodyPr/>
                    <a:lstStyle/>
                    <a:p>
                      <a:pPr marL="38100" marR="38100" algn="ctr">
                        <a:lnSpc>
                          <a:spcPts val="1600"/>
                        </a:lnSpc>
                        <a:spcAft>
                          <a:spcPts val="0"/>
                        </a:spcAft>
                      </a:pPr>
                      <a:r>
                        <a:rPr lang="zh-CN" sz="1800">
                          <a:effectLst/>
                        </a:rPr>
                        <a:t>顯著性（雙尾）</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dirty="0">
                          <a:effectLst/>
                        </a:rPr>
                        <a:t>.006</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algn="ctr">
                        <a:lnSpc>
                          <a:spcPct val="107000"/>
                        </a:lnSpc>
                        <a:spcAft>
                          <a:spcPts val="0"/>
                        </a:spcAft>
                      </a:pPr>
                      <a:r>
                        <a:rPr lang="en-US" sz="1800" dirty="0">
                          <a:effectLst/>
                        </a:rPr>
                        <a:t> </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.000</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.000</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.000</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2382476587"/>
                  </a:ext>
                </a:extLst>
              </a:tr>
              <a:tr h="239825">
                <a:tc vMerge="1">
                  <a:txBody>
                    <a:bodyPr/>
                    <a:lstStyle/>
                    <a:p>
                      <a:endParaRPr lang="en-US"/>
                    </a:p>
                  </a:txBody>
                  <a:tcPr/>
                </a:tc>
                <a:tc>
                  <a:txBody>
                    <a:bodyPr/>
                    <a:lstStyle/>
                    <a:p>
                      <a:pPr marL="38100" marR="38100" algn="ctr">
                        <a:lnSpc>
                          <a:spcPts val="1600"/>
                        </a:lnSpc>
                        <a:spcAft>
                          <a:spcPts val="0"/>
                        </a:spcAft>
                      </a:pPr>
                      <a:r>
                        <a:rPr lang="en-US" sz="1800">
                          <a:effectLst/>
                        </a:rPr>
                        <a:t>N</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dirty="0">
                          <a:effectLst/>
                        </a:rPr>
                        <a:t>415</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415</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983654072"/>
                  </a:ext>
                </a:extLst>
              </a:tr>
              <a:tr h="492292">
                <a:tc rowSpan="3">
                  <a:txBody>
                    <a:bodyPr/>
                    <a:lstStyle/>
                    <a:p>
                      <a:pPr marL="38100" marR="38100" algn="ctr">
                        <a:lnSpc>
                          <a:spcPts val="1600"/>
                        </a:lnSpc>
                        <a:spcAft>
                          <a:spcPts val="0"/>
                        </a:spcAft>
                      </a:pPr>
                      <a:r>
                        <a:rPr lang="zh-CN" sz="1800">
                          <a:effectLst/>
                        </a:rPr>
                        <a:t>金錢的意義</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 (Pearson) </a:t>
                      </a:r>
                    </a:p>
                    <a:p>
                      <a:pPr marL="38100" marR="38100" algn="ctr">
                        <a:lnSpc>
                          <a:spcPts val="1600"/>
                        </a:lnSpc>
                        <a:spcAft>
                          <a:spcPts val="0"/>
                        </a:spcAft>
                      </a:pPr>
                      <a:r>
                        <a:rPr lang="zh-CN" sz="1800">
                          <a:effectLst/>
                        </a:rPr>
                        <a:t>相關性</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.279</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.449</a:t>
                      </a:r>
                      <a:r>
                        <a:rPr lang="en-US" sz="1800" baseline="30000" dirty="0">
                          <a:effectLst/>
                        </a:rPr>
                        <a:t>**</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1</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.476</a:t>
                      </a:r>
                      <a:r>
                        <a:rPr lang="en-US" sz="1800" baseline="30000" dirty="0">
                          <a:effectLst/>
                        </a:rPr>
                        <a:t>**</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.765</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1005696393"/>
                  </a:ext>
                </a:extLst>
              </a:tr>
              <a:tr h="350494">
                <a:tc vMerge="1">
                  <a:txBody>
                    <a:bodyPr/>
                    <a:lstStyle/>
                    <a:p>
                      <a:endParaRPr lang="en-US"/>
                    </a:p>
                  </a:txBody>
                  <a:tcPr/>
                </a:tc>
                <a:tc>
                  <a:txBody>
                    <a:bodyPr/>
                    <a:lstStyle/>
                    <a:p>
                      <a:pPr marL="38100" marR="38100" algn="ctr">
                        <a:lnSpc>
                          <a:spcPts val="1600"/>
                        </a:lnSpc>
                        <a:spcAft>
                          <a:spcPts val="0"/>
                        </a:spcAft>
                      </a:pPr>
                      <a:r>
                        <a:rPr lang="zh-CN" sz="1800">
                          <a:effectLst/>
                        </a:rPr>
                        <a:t>顯著性（雙尾）</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.000</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.000</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algn="ctr">
                        <a:lnSpc>
                          <a:spcPct val="107000"/>
                        </a:lnSpc>
                        <a:spcAft>
                          <a:spcPts val="0"/>
                        </a:spcAft>
                      </a:pPr>
                      <a:r>
                        <a:rPr lang="en-US" sz="1800" dirty="0">
                          <a:effectLst/>
                        </a:rPr>
                        <a:t> </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.000</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.000</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4253790400"/>
                  </a:ext>
                </a:extLst>
              </a:tr>
              <a:tr h="239825">
                <a:tc vMerge="1">
                  <a:txBody>
                    <a:bodyPr/>
                    <a:lstStyle/>
                    <a:p>
                      <a:endParaRPr lang="en-US"/>
                    </a:p>
                  </a:txBody>
                  <a:tcPr/>
                </a:tc>
                <a:tc>
                  <a:txBody>
                    <a:bodyPr/>
                    <a:lstStyle/>
                    <a:p>
                      <a:pPr marL="38100" marR="38100" algn="ctr">
                        <a:lnSpc>
                          <a:spcPts val="1600"/>
                        </a:lnSpc>
                        <a:spcAft>
                          <a:spcPts val="0"/>
                        </a:spcAft>
                      </a:pPr>
                      <a:r>
                        <a:rPr lang="en-US" sz="1800">
                          <a:effectLst/>
                        </a:rPr>
                        <a:t>N</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415</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415</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1561560514"/>
                  </a:ext>
                </a:extLst>
              </a:tr>
              <a:tr h="492292">
                <a:tc rowSpan="3">
                  <a:txBody>
                    <a:bodyPr/>
                    <a:lstStyle/>
                    <a:p>
                      <a:pPr marL="38100" marR="38100" algn="ctr">
                        <a:lnSpc>
                          <a:spcPts val="1600"/>
                        </a:lnSpc>
                        <a:spcAft>
                          <a:spcPts val="0"/>
                        </a:spcAft>
                      </a:pPr>
                      <a:r>
                        <a:rPr lang="zh-CN" sz="1800">
                          <a:effectLst/>
                        </a:rPr>
                        <a:t>金錢的重要性</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 (Pearson) </a:t>
                      </a:r>
                    </a:p>
                    <a:p>
                      <a:pPr marL="38100" marR="38100" algn="ctr">
                        <a:lnSpc>
                          <a:spcPts val="1600"/>
                        </a:lnSpc>
                        <a:spcAft>
                          <a:spcPts val="0"/>
                        </a:spcAft>
                      </a:pPr>
                      <a:r>
                        <a:rPr lang="zh-CN" sz="1800">
                          <a:effectLst/>
                        </a:rPr>
                        <a:t>相關性</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.500</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.286</a:t>
                      </a:r>
                      <a:r>
                        <a:rPr lang="en-US" sz="1800" baseline="30000" dirty="0">
                          <a:effectLst/>
                        </a:rPr>
                        <a:t>**</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.476</a:t>
                      </a:r>
                      <a:r>
                        <a:rPr lang="en-US" sz="1800" baseline="30000" dirty="0">
                          <a:effectLst/>
                        </a:rPr>
                        <a:t>**</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1</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.787</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2843320909"/>
                  </a:ext>
                </a:extLst>
              </a:tr>
              <a:tr h="350494">
                <a:tc vMerge="1">
                  <a:txBody>
                    <a:bodyPr/>
                    <a:lstStyle/>
                    <a:p>
                      <a:endParaRPr lang="en-US"/>
                    </a:p>
                  </a:txBody>
                  <a:tcPr/>
                </a:tc>
                <a:tc>
                  <a:txBody>
                    <a:bodyPr/>
                    <a:lstStyle/>
                    <a:p>
                      <a:pPr marL="38100" marR="38100" algn="ctr">
                        <a:lnSpc>
                          <a:spcPts val="1600"/>
                        </a:lnSpc>
                        <a:spcAft>
                          <a:spcPts val="0"/>
                        </a:spcAft>
                      </a:pPr>
                      <a:r>
                        <a:rPr lang="zh-CN" sz="1800">
                          <a:effectLst/>
                        </a:rPr>
                        <a:t>顯著性（雙尾）</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.000</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.000</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.000</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algn="ctr">
                        <a:lnSpc>
                          <a:spcPct val="107000"/>
                        </a:lnSpc>
                        <a:spcAft>
                          <a:spcPts val="0"/>
                        </a:spcAft>
                      </a:pPr>
                      <a:r>
                        <a:rPr lang="en-US" sz="1800" dirty="0">
                          <a:effectLst/>
                        </a:rPr>
                        <a:t> </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.000</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634367882"/>
                  </a:ext>
                </a:extLst>
              </a:tr>
              <a:tr h="239825">
                <a:tc vMerge="1">
                  <a:txBody>
                    <a:bodyPr/>
                    <a:lstStyle/>
                    <a:p>
                      <a:endParaRPr lang="en-US"/>
                    </a:p>
                  </a:txBody>
                  <a:tcPr/>
                </a:tc>
                <a:tc>
                  <a:txBody>
                    <a:bodyPr/>
                    <a:lstStyle/>
                    <a:p>
                      <a:pPr marL="38100" marR="38100" algn="ctr">
                        <a:lnSpc>
                          <a:spcPts val="1600"/>
                        </a:lnSpc>
                        <a:spcAft>
                          <a:spcPts val="0"/>
                        </a:spcAft>
                      </a:pPr>
                      <a:r>
                        <a:rPr lang="en-US" sz="1800">
                          <a:effectLst/>
                        </a:rPr>
                        <a:t>N</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415</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415</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4045750293"/>
                  </a:ext>
                </a:extLst>
              </a:tr>
              <a:tr h="489161">
                <a:tc rowSpan="3">
                  <a:txBody>
                    <a:bodyPr/>
                    <a:lstStyle/>
                    <a:p>
                      <a:pPr marL="38100" marR="38100" algn="ctr">
                        <a:lnSpc>
                          <a:spcPts val="1600"/>
                        </a:lnSpc>
                        <a:spcAft>
                          <a:spcPts val="0"/>
                        </a:spcAft>
                      </a:pPr>
                      <a:r>
                        <a:rPr lang="zh-CN" sz="1800">
                          <a:effectLst/>
                        </a:rPr>
                        <a:t>金錢價值觀</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 (Pearson) </a:t>
                      </a:r>
                    </a:p>
                    <a:p>
                      <a:pPr marL="38100" marR="38100" algn="ctr">
                        <a:lnSpc>
                          <a:spcPts val="1600"/>
                        </a:lnSpc>
                        <a:spcAft>
                          <a:spcPts val="0"/>
                        </a:spcAft>
                      </a:pPr>
                      <a:r>
                        <a:rPr lang="zh-CN" sz="1800">
                          <a:effectLst/>
                        </a:rPr>
                        <a:t>相關性</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.676</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.644</a:t>
                      </a:r>
                      <a:r>
                        <a:rPr lang="en-US" sz="1800" baseline="30000">
                          <a:effectLst/>
                        </a:rPr>
                        <a:t>**</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.765</a:t>
                      </a:r>
                      <a:r>
                        <a:rPr lang="en-US" sz="1800" baseline="30000" dirty="0">
                          <a:effectLst/>
                        </a:rPr>
                        <a:t>**</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.787</a:t>
                      </a:r>
                      <a:r>
                        <a:rPr lang="en-US" sz="1800" baseline="30000" dirty="0">
                          <a:effectLst/>
                        </a:rPr>
                        <a:t>**</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1</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4008684427"/>
                  </a:ext>
                </a:extLst>
              </a:tr>
              <a:tr h="350494">
                <a:tc vMerge="1">
                  <a:txBody>
                    <a:bodyPr/>
                    <a:lstStyle/>
                    <a:p>
                      <a:endParaRPr lang="en-US"/>
                    </a:p>
                  </a:txBody>
                  <a:tcPr/>
                </a:tc>
                <a:tc>
                  <a:txBody>
                    <a:bodyPr/>
                    <a:lstStyle/>
                    <a:p>
                      <a:pPr marL="38100" marR="38100" algn="ctr">
                        <a:lnSpc>
                          <a:spcPts val="1600"/>
                        </a:lnSpc>
                        <a:spcAft>
                          <a:spcPts val="0"/>
                        </a:spcAft>
                      </a:pPr>
                      <a:r>
                        <a:rPr lang="zh-CN" sz="1800">
                          <a:effectLst/>
                        </a:rPr>
                        <a:t>顯著性（雙尾）</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.000</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.000</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.000</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.000</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algn="ctr">
                        <a:lnSpc>
                          <a:spcPct val="107000"/>
                        </a:lnSpc>
                        <a:spcAft>
                          <a:spcPts val="0"/>
                        </a:spcAft>
                      </a:pPr>
                      <a:r>
                        <a:rPr lang="en-US" sz="1800" dirty="0">
                          <a:effectLst/>
                        </a:rPr>
                        <a:t> </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2860537208"/>
                  </a:ext>
                </a:extLst>
              </a:tr>
              <a:tr h="290819">
                <a:tc vMerge="1">
                  <a:txBody>
                    <a:bodyPr/>
                    <a:lstStyle/>
                    <a:p>
                      <a:endParaRPr lang="en-US"/>
                    </a:p>
                  </a:txBody>
                  <a:tcPr/>
                </a:tc>
                <a:tc>
                  <a:txBody>
                    <a:bodyPr/>
                    <a:lstStyle/>
                    <a:p>
                      <a:pPr marL="38100" marR="38100" algn="ctr">
                        <a:lnSpc>
                          <a:spcPts val="1600"/>
                        </a:lnSpc>
                        <a:spcAft>
                          <a:spcPts val="0"/>
                        </a:spcAft>
                      </a:pPr>
                      <a:r>
                        <a:rPr lang="en-US" sz="1800">
                          <a:effectLst/>
                        </a:rPr>
                        <a:t>N</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415</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415</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415</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171919768"/>
                  </a:ext>
                </a:extLst>
              </a:tr>
              <a:tr h="238302">
                <a:tc gridSpan="7">
                  <a:txBody>
                    <a:bodyPr/>
                    <a:lstStyle/>
                    <a:p>
                      <a:pPr marL="38100" marR="38100">
                        <a:lnSpc>
                          <a:spcPts val="1600"/>
                        </a:lnSpc>
                        <a:spcAft>
                          <a:spcPts val="0"/>
                        </a:spcAft>
                      </a:pPr>
                      <a:r>
                        <a:rPr lang="en-US" sz="1600" dirty="0">
                          <a:effectLst/>
                        </a:rPr>
                        <a:t>**. </a:t>
                      </a:r>
                      <a:r>
                        <a:rPr lang="zh-TW" sz="1600" dirty="0">
                          <a:effectLst/>
                        </a:rPr>
                        <a:t>相關性在</a:t>
                      </a:r>
                      <a:r>
                        <a:rPr lang="en-US" sz="1600" dirty="0">
                          <a:effectLst/>
                        </a:rPr>
                        <a:t> 0.01 </a:t>
                      </a:r>
                      <a:r>
                        <a:rPr lang="zh-TW" sz="1600" dirty="0">
                          <a:effectLst/>
                        </a:rPr>
                        <a:t>水</a:t>
                      </a:r>
                      <a:r>
                        <a:rPr lang="zh-HK" sz="1600" dirty="0">
                          <a:effectLst/>
                        </a:rPr>
                        <a:t>平</a:t>
                      </a:r>
                      <a:r>
                        <a:rPr lang="zh-TW" sz="1600" dirty="0">
                          <a:effectLst/>
                        </a:rPr>
                        <a:t>上顯著（雙尾）。</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017397"/>
                  </a:ext>
                </a:extLst>
              </a:tr>
            </a:tbl>
          </a:graphicData>
        </a:graphic>
      </p:graphicFrame>
    </p:spTree>
    <p:extLst>
      <p:ext uri="{BB962C8B-B14F-4D97-AF65-F5344CB8AC3E}">
        <p14:creationId xmlns:p14="http://schemas.microsoft.com/office/powerpoint/2010/main" val="9860671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131679"/>
            <a:ext cx="815319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Times New Roman" panose="02020603050405020304" pitchFamily="18" charset="0"/>
              </a:rPr>
              <a:t>不同性別的學生其金錢價值觀有顯著差異嗎</a:t>
            </a:r>
            <a:r>
              <a:rPr kumimoji="0" lang="en-US" sz="3200" b="0" i="0" u="none" strike="noStrike" kern="1200" cap="none" spc="0" normalizeH="0" baseline="0" noProof="0" dirty="0">
                <a:ln>
                  <a:noFill/>
                </a:ln>
                <a:solidFill>
                  <a:prstClr val="white"/>
                </a:solidFill>
                <a:effectLst/>
                <a:uLnTx/>
                <a:uFillTx/>
                <a:latin typeface="新細明體" panose="02020500000000000000" pitchFamily="18" charset="-120"/>
                <a:ea typeface="+mn-ea"/>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矩形 5"/>
          <p:cNvSpPr/>
          <p:nvPr/>
        </p:nvSpPr>
        <p:spPr>
          <a:xfrm>
            <a:off x="0" y="6211669"/>
            <a:ext cx="798167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Times New Roman" panose="02020603050405020304" pitchFamily="18" charset="0"/>
              </a:rPr>
              <a:t>整體而言，</a:t>
            </a:r>
            <a:r>
              <a:rPr kumimoji="0" lang="zh-TW"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男生更傾向於誇大金錢的價值。</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表格 8"/>
          <p:cNvGraphicFramePr>
            <a:graphicFrameLocks noGrp="1"/>
          </p:cNvGraphicFramePr>
          <p:nvPr>
            <p:extLst/>
          </p:nvPr>
        </p:nvGraphicFramePr>
        <p:xfrm>
          <a:off x="296717" y="895137"/>
          <a:ext cx="8089902" cy="4766751"/>
        </p:xfrm>
        <a:graphic>
          <a:graphicData uri="http://schemas.openxmlformats.org/drawingml/2006/table">
            <a:tbl>
              <a:tblPr>
                <a:tableStyleId>{5C22544A-7EE6-4342-B048-85BDC9FD1C3A}</a:tableStyleId>
              </a:tblPr>
              <a:tblGrid>
                <a:gridCol w="1113481">
                  <a:extLst>
                    <a:ext uri="{9D8B030D-6E8A-4147-A177-3AD203B41FA5}">
                      <a16:colId xmlns:a16="http://schemas.microsoft.com/office/drawing/2014/main" val="3396021845"/>
                    </a:ext>
                  </a:extLst>
                </a:gridCol>
                <a:gridCol w="775159">
                  <a:extLst>
                    <a:ext uri="{9D8B030D-6E8A-4147-A177-3AD203B41FA5}">
                      <a16:colId xmlns:a16="http://schemas.microsoft.com/office/drawing/2014/main" val="3080154848"/>
                    </a:ext>
                  </a:extLst>
                </a:gridCol>
                <a:gridCol w="872053">
                  <a:extLst>
                    <a:ext uri="{9D8B030D-6E8A-4147-A177-3AD203B41FA5}">
                      <a16:colId xmlns:a16="http://schemas.microsoft.com/office/drawing/2014/main" val="2789683775"/>
                    </a:ext>
                  </a:extLst>
                </a:gridCol>
                <a:gridCol w="872053">
                  <a:extLst>
                    <a:ext uri="{9D8B030D-6E8A-4147-A177-3AD203B41FA5}">
                      <a16:colId xmlns:a16="http://schemas.microsoft.com/office/drawing/2014/main" val="2068566321"/>
                    </a:ext>
                  </a:extLst>
                </a:gridCol>
                <a:gridCol w="872053">
                  <a:extLst>
                    <a:ext uri="{9D8B030D-6E8A-4147-A177-3AD203B41FA5}">
                      <a16:colId xmlns:a16="http://schemas.microsoft.com/office/drawing/2014/main" val="1414788062"/>
                    </a:ext>
                  </a:extLst>
                </a:gridCol>
                <a:gridCol w="968947">
                  <a:extLst>
                    <a:ext uri="{9D8B030D-6E8A-4147-A177-3AD203B41FA5}">
                      <a16:colId xmlns:a16="http://schemas.microsoft.com/office/drawing/2014/main" val="2974174159"/>
                    </a:ext>
                  </a:extLst>
                </a:gridCol>
                <a:gridCol w="2616156">
                  <a:extLst>
                    <a:ext uri="{9D8B030D-6E8A-4147-A177-3AD203B41FA5}">
                      <a16:colId xmlns:a16="http://schemas.microsoft.com/office/drawing/2014/main" val="1737370068"/>
                    </a:ext>
                  </a:extLst>
                </a:gridCol>
              </a:tblGrid>
              <a:tr h="429151">
                <a:tc>
                  <a:txBody>
                    <a:bodyPr/>
                    <a:lstStyle/>
                    <a:p>
                      <a:pPr algn="ctr">
                        <a:lnSpc>
                          <a:spcPct val="107000"/>
                        </a:lnSpc>
                        <a:spcAft>
                          <a:spcPts val="800"/>
                        </a:spcAft>
                      </a:pPr>
                      <a:r>
                        <a:rPr lang="en-US" sz="1300" dirty="0">
                          <a:effectLst/>
                        </a:rPr>
                        <a:t> </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zh-CN" sz="1300" dirty="0">
                          <a:effectLst/>
                        </a:rPr>
                        <a:t>性別</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zh-CN" sz="1300">
                          <a:effectLst/>
                        </a:rPr>
                        <a:t>個數</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zh-CN" sz="1300">
                          <a:effectLst/>
                        </a:rPr>
                        <a:t>平均數</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zh-CN" sz="1300">
                          <a:effectLst/>
                        </a:rPr>
                        <a:t>標準差</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t </a:t>
                      </a:r>
                      <a:r>
                        <a:rPr lang="zh-CN" sz="1300">
                          <a:effectLst/>
                        </a:rPr>
                        <a:t>值</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zh-CN" sz="1300" dirty="0">
                          <a:effectLst/>
                        </a:rPr>
                        <a:t>比較結果</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0" marB="0" anchor="ctr"/>
                </a:tc>
                <a:extLst>
                  <a:ext uri="{0D108BD9-81ED-4DB2-BD59-A6C34878D82A}">
                    <a16:rowId xmlns:a16="http://schemas.microsoft.com/office/drawing/2014/main" val="809475190"/>
                  </a:ext>
                </a:extLst>
              </a:tr>
              <a:tr h="433760">
                <a:tc rowSpan="2">
                  <a:txBody>
                    <a:bodyPr/>
                    <a:lstStyle/>
                    <a:p>
                      <a:pPr algn="ctr">
                        <a:lnSpc>
                          <a:spcPts val="1600"/>
                        </a:lnSpc>
                        <a:spcAft>
                          <a:spcPts val="800"/>
                        </a:spcAft>
                      </a:pPr>
                      <a:r>
                        <a:rPr lang="zh-CN" sz="1300" dirty="0">
                          <a:effectLst/>
                        </a:rPr>
                        <a:t>個人對金錢的貪念</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zh-CN" sz="1300" dirty="0">
                          <a:effectLst/>
                        </a:rPr>
                        <a:t>女</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218</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7.6560</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3.11470</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rowSpan="2">
                  <a:txBody>
                    <a:bodyPr/>
                    <a:lstStyle/>
                    <a:p>
                      <a:pPr algn="ctr">
                        <a:lnSpc>
                          <a:spcPts val="1600"/>
                        </a:lnSpc>
                        <a:spcAft>
                          <a:spcPts val="800"/>
                        </a:spcAft>
                      </a:pPr>
                      <a:r>
                        <a:rPr lang="en-US" sz="1300">
                          <a:effectLst/>
                        </a:rPr>
                        <a:t>-2.754**</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rowSpan="2">
                  <a:txBody>
                    <a:bodyPr/>
                    <a:lstStyle/>
                    <a:p>
                      <a:pPr algn="ctr">
                        <a:lnSpc>
                          <a:spcPts val="1600"/>
                        </a:lnSpc>
                        <a:spcAft>
                          <a:spcPts val="800"/>
                        </a:spcAft>
                      </a:pPr>
                      <a:r>
                        <a:rPr lang="zh-TW" sz="1300" dirty="0">
                          <a:effectLst/>
                        </a:rPr>
                        <a:t>男生更傾向於認為個人對金錢的貪念</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0" marB="0" anchor="ctr"/>
                </a:tc>
                <a:extLst>
                  <a:ext uri="{0D108BD9-81ED-4DB2-BD59-A6C34878D82A}">
                    <a16:rowId xmlns:a16="http://schemas.microsoft.com/office/drawing/2014/main" val="2613324983"/>
                  </a:ext>
                </a:extLst>
              </a:tr>
              <a:tr h="433760">
                <a:tc vMerge="1">
                  <a:txBody>
                    <a:bodyPr/>
                    <a:lstStyle/>
                    <a:p>
                      <a:endParaRPr lang="en-US"/>
                    </a:p>
                  </a:txBody>
                  <a:tcPr/>
                </a:tc>
                <a:tc>
                  <a:txBody>
                    <a:bodyPr/>
                    <a:lstStyle/>
                    <a:p>
                      <a:pPr algn="ctr">
                        <a:lnSpc>
                          <a:spcPts val="1600"/>
                        </a:lnSpc>
                        <a:spcAft>
                          <a:spcPts val="800"/>
                        </a:spcAft>
                      </a:pPr>
                      <a:r>
                        <a:rPr lang="zh-CN" sz="1300" dirty="0">
                          <a:effectLst/>
                        </a:rPr>
                        <a:t>男</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197</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8.5787</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3.65337</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88338651"/>
                  </a:ext>
                </a:extLst>
              </a:tr>
              <a:tr h="433760">
                <a:tc rowSpan="2">
                  <a:txBody>
                    <a:bodyPr/>
                    <a:lstStyle/>
                    <a:p>
                      <a:pPr algn="ctr">
                        <a:lnSpc>
                          <a:spcPts val="1600"/>
                        </a:lnSpc>
                        <a:spcAft>
                          <a:spcPts val="800"/>
                        </a:spcAft>
                      </a:pPr>
                      <a:r>
                        <a:rPr lang="zh-CN" sz="1300" dirty="0">
                          <a:effectLst/>
                        </a:rPr>
                        <a:t>社會的拜金主義行為</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zh-CN" sz="1300">
                          <a:effectLst/>
                        </a:rPr>
                        <a:t>女</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218</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12.8761</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2.93215</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rowSpan="2">
                  <a:txBody>
                    <a:bodyPr/>
                    <a:lstStyle/>
                    <a:p>
                      <a:pPr algn="ctr">
                        <a:lnSpc>
                          <a:spcPts val="1600"/>
                        </a:lnSpc>
                        <a:spcAft>
                          <a:spcPts val="800"/>
                        </a:spcAft>
                      </a:pPr>
                      <a:r>
                        <a:rPr lang="en-US" sz="1300" dirty="0">
                          <a:effectLst/>
                        </a:rPr>
                        <a:t>-3.196**</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rowSpan="2">
                  <a:txBody>
                    <a:bodyPr/>
                    <a:lstStyle/>
                    <a:p>
                      <a:pPr algn="ctr">
                        <a:lnSpc>
                          <a:spcPts val="1600"/>
                        </a:lnSpc>
                        <a:spcAft>
                          <a:spcPts val="800"/>
                        </a:spcAft>
                      </a:pPr>
                      <a:r>
                        <a:rPr lang="zh-TW" sz="1300" dirty="0">
                          <a:effectLst/>
                        </a:rPr>
                        <a:t>男生更傾向於肯定社會的拜金主義行為</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0" marB="0" anchor="ctr"/>
                </a:tc>
                <a:extLst>
                  <a:ext uri="{0D108BD9-81ED-4DB2-BD59-A6C34878D82A}">
                    <a16:rowId xmlns:a16="http://schemas.microsoft.com/office/drawing/2014/main" val="2588320463"/>
                  </a:ext>
                </a:extLst>
              </a:tr>
              <a:tr h="433760">
                <a:tc vMerge="1">
                  <a:txBody>
                    <a:bodyPr/>
                    <a:lstStyle/>
                    <a:p>
                      <a:endParaRPr lang="en-US"/>
                    </a:p>
                  </a:txBody>
                  <a:tcPr/>
                </a:tc>
                <a:tc>
                  <a:txBody>
                    <a:bodyPr/>
                    <a:lstStyle/>
                    <a:p>
                      <a:pPr algn="ctr">
                        <a:lnSpc>
                          <a:spcPts val="1600"/>
                        </a:lnSpc>
                        <a:spcAft>
                          <a:spcPts val="800"/>
                        </a:spcAft>
                      </a:pPr>
                      <a:r>
                        <a:rPr lang="zh-CN" sz="1300">
                          <a:effectLst/>
                        </a:rPr>
                        <a:t>男</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197</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13.8832</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3.43475</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3566218"/>
                  </a:ext>
                </a:extLst>
              </a:tr>
              <a:tr h="433760">
                <a:tc rowSpan="2">
                  <a:txBody>
                    <a:bodyPr/>
                    <a:lstStyle/>
                    <a:p>
                      <a:pPr algn="ctr">
                        <a:lnSpc>
                          <a:spcPts val="1600"/>
                        </a:lnSpc>
                        <a:spcAft>
                          <a:spcPts val="800"/>
                        </a:spcAft>
                      </a:pPr>
                      <a:r>
                        <a:rPr lang="zh-CN" sz="1300" dirty="0">
                          <a:effectLst/>
                        </a:rPr>
                        <a:t>金錢的意義</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zh-CN" sz="1300">
                          <a:effectLst/>
                        </a:rPr>
                        <a:t>女</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218</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11.3349</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3.13634</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rowSpan="2">
                  <a:txBody>
                    <a:bodyPr/>
                    <a:lstStyle/>
                    <a:p>
                      <a:pPr algn="ctr">
                        <a:lnSpc>
                          <a:spcPts val="1600"/>
                        </a:lnSpc>
                        <a:spcAft>
                          <a:spcPts val="800"/>
                        </a:spcAft>
                      </a:pPr>
                      <a:r>
                        <a:rPr lang="en-US" sz="1300" dirty="0">
                          <a:effectLst/>
                        </a:rPr>
                        <a:t>-1.849</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rowSpan="2">
                  <a:txBody>
                    <a:bodyPr/>
                    <a:lstStyle/>
                    <a:p>
                      <a:pPr algn="ctr">
                        <a:lnSpc>
                          <a:spcPts val="1600"/>
                        </a:lnSpc>
                        <a:spcAft>
                          <a:spcPts val="800"/>
                        </a:spcAft>
                      </a:pPr>
                      <a:r>
                        <a:rPr lang="zh-CN" sz="1300">
                          <a:effectLst/>
                        </a:rPr>
                        <a:t>沒有顯著差異</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0" marB="0" anchor="ctr"/>
                </a:tc>
                <a:extLst>
                  <a:ext uri="{0D108BD9-81ED-4DB2-BD59-A6C34878D82A}">
                    <a16:rowId xmlns:a16="http://schemas.microsoft.com/office/drawing/2014/main" val="732537440"/>
                  </a:ext>
                </a:extLst>
              </a:tr>
              <a:tr h="433760">
                <a:tc vMerge="1">
                  <a:txBody>
                    <a:bodyPr/>
                    <a:lstStyle/>
                    <a:p>
                      <a:endParaRPr lang="en-US"/>
                    </a:p>
                  </a:txBody>
                  <a:tcPr/>
                </a:tc>
                <a:tc>
                  <a:txBody>
                    <a:bodyPr/>
                    <a:lstStyle/>
                    <a:p>
                      <a:pPr algn="ctr">
                        <a:lnSpc>
                          <a:spcPts val="1600"/>
                        </a:lnSpc>
                        <a:spcAft>
                          <a:spcPts val="800"/>
                        </a:spcAft>
                      </a:pPr>
                      <a:r>
                        <a:rPr lang="zh-CN" sz="1300">
                          <a:effectLst/>
                        </a:rPr>
                        <a:t>男</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197</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11.9289</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3.40693</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38626515"/>
                  </a:ext>
                </a:extLst>
              </a:tr>
              <a:tr h="433760">
                <a:tc rowSpan="2">
                  <a:txBody>
                    <a:bodyPr/>
                    <a:lstStyle/>
                    <a:p>
                      <a:pPr algn="ctr">
                        <a:lnSpc>
                          <a:spcPts val="1600"/>
                        </a:lnSpc>
                        <a:spcAft>
                          <a:spcPts val="800"/>
                        </a:spcAft>
                      </a:pPr>
                      <a:r>
                        <a:rPr lang="zh-CN" sz="1300" dirty="0">
                          <a:effectLst/>
                        </a:rPr>
                        <a:t>金錢的重要性</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zh-CN" sz="1300">
                          <a:effectLst/>
                        </a:rPr>
                        <a:t>女</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218</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9.4312</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3.03700</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rowSpan="2">
                  <a:txBody>
                    <a:bodyPr/>
                    <a:lstStyle/>
                    <a:p>
                      <a:pPr algn="ctr">
                        <a:lnSpc>
                          <a:spcPts val="1600"/>
                        </a:lnSpc>
                        <a:spcAft>
                          <a:spcPts val="800"/>
                        </a:spcAft>
                      </a:pPr>
                      <a:r>
                        <a:rPr lang="en-US" sz="1300" dirty="0">
                          <a:effectLst/>
                        </a:rPr>
                        <a:t>-2.608**</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rowSpan="2">
                  <a:txBody>
                    <a:bodyPr/>
                    <a:lstStyle/>
                    <a:p>
                      <a:pPr algn="ctr">
                        <a:lnSpc>
                          <a:spcPts val="1600"/>
                        </a:lnSpc>
                        <a:spcAft>
                          <a:spcPts val="800"/>
                        </a:spcAft>
                      </a:pPr>
                      <a:r>
                        <a:rPr lang="zh-TW" sz="1300" dirty="0">
                          <a:effectLst/>
                        </a:rPr>
                        <a:t>男生更傾向於肯定金錢的重要性</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0" marB="0" anchor="ctr"/>
                </a:tc>
                <a:extLst>
                  <a:ext uri="{0D108BD9-81ED-4DB2-BD59-A6C34878D82A}">
                    <a16:rowId xmlns:a16="http://schemas.microsoft.com/office/drawing/2014/main" val="1120198810"/>
                  </a:ext>
                </a:extLst>
              </a:tr>
              <a:tr h="433760">
                <a:tc vMerge="1">
                  <a:txBody>
                    <a:bodyPr/>
                    <a:lstStyle/>
                    <a:p>
                      <a:endParaRPr lang="en-US"/>
                    </a:p>
                  </a:txBody>
                  <a:tcPr/>
                </a:tc>
                <a:tc>
                  <a:txBody>
                    <a:bodyPr/>
                    <a:lstStyle/>
                    <a:p>
                      <a:pPr algn="ctr">
                        <a:lnSpc>
                          <a:spcPts val="1600"/>
                        </a:lnSpc>
                        <a:spcAft>
                          <a:spcPts val="800"/>
                        </a:spcAft>
                      </a:pPr>
                      <a:r>
                        <a:rPr lang="zh-CN" sz="1300">
                          <a:effectLst/>
                        </a:rPr>
                        <a:t>男</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197</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10.2538</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3.38763</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61948389"/>
                  </a:ext>
                </a:extLst>
              </a:tr>
              <a:tr h="433760">
                <a:tc rowSpan="2">
                  <a:txBody>
                    <a:bodyPr/>
                    <a:lstStyle/>
                    <a:p>
                      <a:pPr algn="ctr">
                        <a:lnSpc>
                          <a:spcPts val="1600"/>
                        </a:lnSpc>
                        <a:spcAft>
                          <a:spcPts val="800"/>
                        </a:spcAft>
                      </a:pPr>
                      <a:r>
                        <a:rPr lang="zh-CN" sz="1300" dirty="0">
                          <a:effectLst/>
                        </a:rPr>
                        <a:t>金錢價值觀</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zh-CN" sz="1300">
                          <a:effectLst/>
                        </a:rPr>
                        <a:t>女</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218</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41.2982</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8.75515</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rowSpan="2">
                  <a:txBody>
                    <a:bodyPr/>
                    <a:lstStyle/>
                    <a:p>
                      <a:pPr algn="ctr">
                        <a:lnSpc>
                          <a:spcPts val="1600"/>
                        </a:lnSpc>
                        <a:spcAft>
                          <a:spcPts val="800"/>
                        </a:spcAft>
                      </a:pPr>
                      <a:r>
                        <a:rPr lang="en-US" sz="1300" dirty="0">
                          <a:effectLst/>
                        </a:rPr>
                        <a:t>-3.666**</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rowSpan="2">
                  <a:txBody>
                    <a:bodyPr/>
                    <a:lstStyle/>
                    <a:p>
                      <a:pPr algn="ctr">
                        <a:lnSpc>
                          <a:spcPts val="1600"/>
                        </a:lnSpc>
                        <a:spcAft>
                          <a:spcPts val="800"/>
                        </a:spcAft>
                      </a:pPr>
                      <a:r>
                        <a:rPr lang="zh-TW" sz="1300" dirty="0">
                          <a:effectLst/>
                        </a:rPr>
                        <a:t>男生知覺較強的金錢價值觀念</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0" marB="0" anchor="ctr"/>
                </a:tc>
                <a:extLst>
                  <a:ext uri="{0D108BD9-81ED-4DB2-BD59-A6C34878D82A}">
                    <a16:rowId xmlns:a16="http://schemas.microsoft.com/office/drawing/2014/main" val="2082070027"/>
                  </a:ext>
                </a:extLst>
              </a:tr>
              <a:tr h="433760">
                <a:tc vMerge="1">
                  <a:txBody>
                    <a:bodyPr/>
                    <a:lstStyle/>
                    <a:p>
                      <a:endParaRPr lang="en-US"/>
                    </a:p>
                  </a:txBody>
                  <a:tcPr/>
                </a:tc>
                <a:tc>
                  <a:txBody>
                    <a:bodyPr/>
                    <a:lstStyle/>
                    <a:p>
                      <a:pPr algn="ctr">
                        <a:lnSpc>
                          <a:spcPts val="1600"/>
                        </a:lnSpc>
                        <a:spcAft>
                          <a:spcPts val="800"/>
                        </a:spcAft>
                      </a:pPr>
                      <a:r>
                        <a:rPr lang="zh-CN" sz="1300">
                          <a:effectLst/>
                        </a:rPr>
                        <a:t>男</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a:effectLst/>
                        </a:rPr>
                        <a:t>197</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44.6447</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a:txBody>
                    <a:bodyPr/>
                    <a:lstStyle/>
                    <a:p>
                      <a:pPr algn="ctr">
                        <a:lnSpc>
                          <a:spcPts val="1600"/>
                        </a:lnSpc>
                        <a:spcAft>
                          <a:spcPts val="800"/>
                        </a:spcAft>
                      </a:pPr>
                      <a:r>
                        <a:rPr lang="en-US" sz="1300" dirty="0">
                          <a:effectLst/>
                        </a:rPr>
                        <a:t>9.84086</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2404" marR="22404" marT="22404" marB="22404"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3412147"/>
                  </a:ext>
                </a:extLst>
              </a:tr>
            </a:tbl>
          </a:graphicData>
        </a:graphic>
      </p:graphicFrame>
      <p:sp>
        <p:nvSpPr>
          <p:cNvPr id="10" name="矩形 9"/>
          <p:cNvSpPr/>
          <p:nvPr/>
        </p:nvSpPr>
        <p:spPr>
          <a:xfrm>
            <a:off x="296717" y="5797897"/>
            <a:ext cx="45913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 </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在顯著水</a:t>
            </a:r>
            <a:r>
              <a:rPr kumimoji="0" lang="zh-HK"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平</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為</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0.01</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時</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 (</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雙尾</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，差異顯著。</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553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131679"/>
            <a:ext cx="817243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不同組別的學生其金錢價值觀有顯著差異嗎</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 name="矩形 5"/>
          <p:cNvSpPr/>
          <p:nvPr/>
        </p:nvSpPr>
        <p:spPr>
          <a:xfrm>
            <a:off x="0" y="5694433"/>
            <a:ext cx="1188720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整體而言，由於理組學生更傾向於肯定社會的拜金主義行為</a:t>
            </a:r>
            <a:r>
              <a:rPr kumimoji="0" lang="zh-TW" altLang="en-US" sz="32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rPr>
              <a:t>，所以</a:t>
            </a: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導致理組學生更傾向於誇大金錢的價值。</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表格 1"/>
          <p:cNvGraphicFramePr>
            <a:graphicFrameLocks noGrp="1"/>
          </p:cNvGraphicFramePr>
          <p:nvPr>
            <p:extLst/>
          </p:nvPr>
        </p:nvGraphicFramePr>
        <p:xfrm>
          <a:off x="270163" y="839782"/>
          <a:ext cx="9378373" cy="4328062"/>
        </p:xfrm>
        <a:graphic>
          <a:graphicData uri="http://schemas.openxmlformats.org/drawingml/2006/table">
            <a:tbl>
              <a:tblPr>
                <a:tableStyleId>{5C22544A-7EE6-4342-B048-85BDC9FD1C3A}</a:tableStyleId>
              </a:tblPr>
              <a:tblGrid>
                <a:gridCol w="1290825">
                  <a:extLst>
                    <a:ext uri="{9D8B030D-6E8A-4147-A177-3AD203B41FA5}">
                      <a16:colId xmlns:a16="http://schemas.microsoft.com/office/drawing/2014/main" val="3048510298"/>
                    </a:ext>
                  </a:extLst>
                </a:gridCol>
                <a:gridCol w="898619">
                  <a:extLst>
                    <a:ext uri="{9D8B030D-6E8A-4147-A177-3AD203B41FA5}">
                      <a16:colId xmlns:a16="http://schemas.microsoft.com/office/drawing/2014/main" val="844727830"/>
                    </a:ext>
                  </a:extLst>
                </a:gridCol>
                <a:gridCol w="1010943">
                  <a:extLst>
                    <a:ext uri="{9D8B030D-6E8A-4147-A177-3AD203B41FA5}">
                      <a16:colId xmlns:a16="http://schemas.microsoft.com/office/drawing/2014/main" val="3789547651"/>
                    </a:ext>
                  </a:extLst>
                </a:gridCol>
                <a:gridCol w="1010943">
                  <a:extLst>
                    <a:ext uri="{9D8B030D-6E8A-4147-A177-3AD203B41FA5}">
                      <a16:colId xmlns:a16="http://schemas.microsoft.com/office/drawing/2014/main" val="3659699436"/>
                    </a:ext>
                  </a:extLst>
                </a:gridCol>
                <a:gridCol w="1010943">
                  <a:extLst>
                    <a:ext uri="{9D8B030D-6E8A-4147-A177-3AD203B41FA5}">
                      <a16:colId xmlns:a16="http://schemas.microsoft.com/office/drawing/2014/main" val="2095757296"/>
                    </a:ext>
                  </a:extLst>
                </a:gridCol>
                <a:gridCol w="1123270">
                  <a:extLst>
                    <a:ext uri="{9D8B030D-6E8A-4147-A177-3AD203B41FA5}">
                      <a16:colId xmlns:a16="http://schemas.microsoft.com/office/drawing/2014/main" val="1438466579"/>
                    </a:ext>
                  </a:extLst>
                </a:gridCol>
                <a:gridCol w="3032830">
                  <a:extLst>
                    <a:ext uri="{9D8B030D-6E8A-4147-A177-3AD203B41FA5}">
                      <a16:colId xmlns:a16="http://schemas.microsoft.com/office/drawing/2014/main" val="1470088353"/>
                    </a:ext>
                  </a:extLst>
                </a:gridCol>
              </a:tblGrid>
              <a:tr h="316273">
                <a:tc>
                  <a:txBody>
                    <a:bodyPr/>
                    <a:lstStyle/>
                    <a:p>
                      <a:pPr algn="ctr">
                        <a:lnSpc>
                          <a:spcPct val="107000"/>
                        </a:lnSpc>
                        <a:spcAft>
                          <a:spcPts val="800"/>
                        </a:spcAft>
                      </a:pPr>
                      <a:r>
                        <a:rPr lang="en-US" sz="1500" dirty="0">
                          <a:effectLst/>
                        </a:rPr>
                        <a:t> </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algn="ctr">
                        <a:lnSpc>
                          <a:spcPts val="1600"/>
                        </a:lnSpc>
                        <a:spcAft>
                          <a:spcPts val="800"/>
                        </a:spcAft>
                      </a:pPr>
                      <a:r>
                        <a:rPr lang="zh-CN" sz="1500">
                          <a:effectLst/>
                        </a:rPr>
                        <a:t>性別</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algn="ctr">
                        <a:lnSpc>
                          <a:spcPts val="1600"/>
                        </a:lnSpc>
                        <a:spcAft>
                          <a:spcPts val="800"/>
                        </a:spcAft>
                      </a:pPr>
                      <a:r>
                        <a:rPr lang="zh-CN" sz="1500">
                          <a:effectLst/>
                        </a:rPr>
                        <a:t>個數</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algn="ctr">
                        <a:lnSpc>
                          <a:spcPts val="1600"/>
                        </a:lnSpc>
                        <a:spcAft>
                          <a:spcPts val="800"/>
                        </a:spcAft>
                      </a:pPr>
                      <a:r>
                        <a:rPr lang="zh-CN" sz="1500">
                          <a:effectLst/>
                        </a:rPr>
                        <a:t>平均數</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algn="ctr">
                        <a:lnSpc>
                          <a:spcPts val="1600"/>
                        </a:lnSpc>
                        <a:spcAft>
                          <a:spcPts val="800"/>
                        </a:spcAft>
                      </a:pPr>
                      <a:r>
                        <a:rPr lang="zh-CN" sz="1500">
                          <a:effectLst/>
                        </a:rPr>
                        <a:t>標準差</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algn="ctr">
                        <a:lnSpc>
                          <a:spcPts val="1600"/>
                        </a:lnSpc>
                        <a:spcAft>
                          <a:spcPts val="800"/>
                        </a:spcAft>
                      </a:pPr>
                      <a:r>
                        <a:rPr lang="en-US" sz="1500">
                          <a:effectLst/>
                        </a:rPr>
                        <a:t>t </a:t>
                      </a:r>
                      <a:r>
                        <a:rPr lang="zh-CN" sz="1500">
                          <a:effectLst/>
                        </a:rPr>
                        <a:t>值</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algn="ctr">
                        <a:lnSpc>
                          <a:spcPts val="1600"/>
                        </a:lnSpc>
                        <a:spcAft>
                          <a:spcPts val="800"/>
                        </a:spcAft>
                      </a:pPr>
                      <a:r>
                        <a:rPr lang="zh-CN" sz="1500" dirty="0">
                          <a:effectLst/>
                        </a:rPr>
                        <a:t>比較結果</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0" marB="0" anchor="ctr"/>
                </a:tc>
                <a:extLst>
                  <a:ext uri="{0D108BD9-81ED-4DB2-BD59-A6C34878D82A}">
                    <a16:rowId xmlns:a16="http://schemas.microsoft.com/office/drawing/2014/main" val="1836515258"/>
                  </a:ext>
                </a:extLst>
              </a:tr>
              <a:tr h="394756">
                <a:tc rowSpan="2">
                  <a:txBody>
                    <a:bodyPr/>
                    <a:lstStyle/>
                    <a:p>
                      <a:pPr algn="ctr">
                        <a:lnSpc>
                          <a:spcPts val="1600"/>
                        </a:lnSpc>
                        <a:spcAft>
                          <a:spcPts val="800"/>
                        </a:spcAft>
                      </a:pPr>
                      <a:r>
                        <a:rPr lang="zh-CN" sz="1500" dirty="0">
                          <a:effectLst/>
                        </a:rPr>
                        <a:t>個人對金錢的貪念</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algn="ctr">
                        <a:lnSpc>
                          <a:spcPts val="1600"/>
                        </a:lnSpc>
                        <a:spcAft>
                          <a:spcPts val="800"/>
                        </a:spcAft>
                      </a:pPr>
                      <a:r>
                        <a:rPr lang="zh-TW" sz="1500" dirty="0">
                          <a:effectLst/>
                        </a:rPr>
                        <a:t>文組</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203</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7.9409</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3.24365</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rowSpan="2">
                  <a:txBody>
                    <a:bodyPr/>
                    <a:lstStyle/>
                    <a:p>
                      <a:pPr algn="ctr">
                        <a:lnSpc>
                          <a:spcPts val="1600"/>
                        </a:lnSpc>
                        <a:spcAft>
                          <a:spcPts val="800"/>
                        </a:spcAft>
                      </a:pPr>
                      <a:r>
                        <a:rPr lang="en-US" sz="1500">
                          <a:effectLst/>
                        </a:rPr>
                        <a:t>-0.895</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rowSpan="2">
                  <a:txBody>
                    <a:bodyPr/>
                    <a:lstStyle/>
                    <a:p>
                      <a:pPr algn="ctr">
                        <a:lnSpc>
                          <a:spcPts val="1600"/>
                        </a:lnSpc>
                        <a:spcAft>
                          <a:spcPts val="800"/>
                        </a:spcAft>
                      </a:pPr>
                      <a:r>
                        <a:rPr lang="zh-CN" sz="1500">
                          <a:effectLst/>
                        </a:rPr>
                        <a:t>沒有顯著差異</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0" marB="0" anchor="ctr"/>
                </a:tc>
                <a:extLst>
                  <a:ext uri="{0D108BD9-81ED-4DB2-BD59-A6C34878D82A}">
                    <a16:rowId xmlns:a16="http://schemas.microsoft.com/office/drawing/2014/main" val="1460025186"/>
                  </a:ext>
                </a:extLst>
              </a:tr>
              <a:tr h="394756">
                <a:tc vMerge="1">
                  <a:txBody>
                    <a:bodyPr/>
                    <a:lstStyle/>
                    <a:p>
                      <a:endParaRPr lang="en-US"/>
                    </a:p>
                  </a:txBody>
                  <a:tcPr/>
                </a:tc>
                <a:tc>
                  <a:txBody>
                    <a:bodyPr/>
                    <a:lstStyle/>
                    <a:p>
                      <a:pPr algn="ctr">
                        <a:lnSpc>
                          <a:spcPts val="1600"/>
                        </a:lnSpc>
                        <a:spcAft>
                          <a:spcPts val="800"/>
                        </a:spcAft>
                      </a:pPr>
                      <a:r>
                        <a:rPr lang="zh-TW" sz="1500" dirty="0">
                          <a:effectLst/>
                        </a:rPr>
                        <a:t>理組</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dirty="0">
                          <a:effectLst/>
                        </a:rPr>
                        <a:t>212</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8.2406</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3.56040</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0792029"/>
                  </a:ext>
                </a:extLst>
              </a:tr>
              <a:tr h="394756">
                <a:tc rowSpan="2">
                  <a:txBody>
                    <a:bodyPr/>
                    <a:lstStyle/>
                    <a:p>
                      <a:pPr algn="ctr">
                        <a:lnSpc>
                          <a:spcPts val="1600"/>
                        </a:lnSpc>
                        <a:spcAft>
                          <a:spcPts val="800"/>
                        </a:spcAft>
                      </a:pPr>
                      <a:r>
                        <a:rPr lang="zh-CN" sz="1500">
                          <a:effectLst/>
                        </a:rPr>
                        <a:t>社會的拜金主義行為</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algn="ctr">
                        <a:lnSpc>
                          <a:spcPts val="1600"/>
                        </a:lnSpc>
                        <a:spcAft>
                          <a:spcPts val="800"/>
                        </a:spcAft>
                      </a:pPr>
                      <a:r>
                        <a:rPr lang="zh-TW" sz="1500">
                          <a:effectLst/>
                        </a:rPr>
                        <a:t>文組</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203</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dirty="0">
                          <a:effectLst/>
                        </a:rPr>
                        <a:t>13.0099</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2.97013</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rowSpan="2">
                  <a:txBody>
                    <a:bodyPr/>
                    <a:lstStyle/>
                    <a:p>
                      <a:pPr algn="ctr">
                        <a:lnSpc>
                          <a:spcPts val="1600"/>
                        </a:lnSpc>
                        <a:spcAft>
                          <a:spcPts val="800"/>
                        </a:spcAft>
                      </a:pPr>
                      <a:r>
                        <a:rPr lang="en-US" sz="1500">
                          <a:effectLst/>
                        </a:rPr>
                        <a:t>-2.150*</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rowSpan="2">
                  <a:txBody>
                    <a:bodyPr/>
                    <a:lstStyle/>
                    <a:p>
                      <a:pPr algn="ctr">
                        <a:lnSpc>
                          <a:spcPts val="1600"/>
                        </a:lnSpc>
                        <a:spcAft>
                          <a:spcPts val="800"/>
                        </a:spcAft>
                      </a:pPr>
                      <a:r>
                        <a:rPr lang="zh-TW" sz="1500">
                          <a:effectLst/>
                        </a:rPr>
                        <a:t>理組學生更傾向於肯定社會的拜金主義行為</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0" marB="0" anchor="ctr"/>
                </a:tc>
                <a:extLst>
                  <a:ext uri="{0D108BD9-81ED-4DB2-BD59-A6C34878D82A}">
                    <a16:rowId xmlns:a16="http://schemas.microsoft.com/office/drawing/2014/main" val="867705977"/>
                  </a:ext>
                </a:extLst>
              </a:tr>
              <a:tr h="394756">
                <a:tc vMerge="1">
                  <a:txBody>
                    <a:bodyPr/>
                    <a:lstStyle/>
                    <a:p>
                      <a:endParaRPr lang="en-US"/>
                    </a:p>
                  </a:txBody>
                  <a:tcPr/>
                </a:tc>
                <a:tc>
                  <a:txBody>
                    <a:bodyPr/>
                    <a:lstStyle/>
                    <a:p>
                      <a:pPr algn="ctr">
                        <a:lnSpc>
                          <a:spcPts val="1600"/>
                        </a:lnSpc>
                        <a:spcAft>
                          <a:spcPts val="800"/>
                        </a:spcAft>
                      </a:pPr>
                      <a:r>
                        <a:rPr lang="zh-TW" sz="1500">
                          <a:effectLst/>
                        </a:rPr>
                        <a:t>理組</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212</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dirty="0">
                          <a:effectLst/>
                        </a:rPr>
                        <a:t>13.6840</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dirty="0">
                          <a:effectLst/>
                        </a:rPr>
                        <a:t>3.41021</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71731817"/>
                  </a:ext>
                </a:extLst>
              </a:tr>
              <a:tr h="394756">
                <a:tc rowSpan="2">
                  <a:txBody>
                    <a:bodyPr/>
                    <a:lstStyle/>
                    <a:p>
                      <a:pPr algn="ctr">
                        <a:lnSpc>
                          <a:spcPts val="1600"/>
                        </a:lnSpc>
                        <a:spcAft>
                          <a:spcPts val="800"/>
                        </a:spcAft>
                      </a:pPr>
                      <a:r>
                        <a:rPr lang="zh-CN" sz="1500">
                          <a:effectLst/>
                        </a:rPr>
                        <a:t>金錢的意義</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algn="ctr">
                        <a:lnSpc>
                          <a:spcPts val="1600"/>
                        </a:lnSpc>
                        <a:spcAft>
                          <a:spcPts val="800"/>
                        </a:spcAft>
                      </a:pPr>
                      <a:r>
                        <a:rPr lang="zh-TW" sz="1500">
                          <a:effectLst/>
                        </a:rPr>
                        <a:t>文組</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203</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11.4039</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dirty="0">
                          <a:effectLst/>
                        </a:rPr>
                        <a:t>3.11724</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rowSpan="2">
                  <a:txBody>
                    <a:bodyPr/>
                    <a:lstStyle/>
                    <a:p>
                      <a:pPr algn="ctr">
                        <a:lnSpc>
                          <a:spcPts val="1600"/>
                        </a:lnSpc>
                        <a:spcAft>
                          <a:spcPts val="800"/>
                        </a:spcAft>
                      </a:pPr>
                      <a:r>
                        <a:rPr lang="en-US" sz="1500" dirty="0">
                          <a:effectLst/>
                        </a:rPr>
                        <a:t>-1.296</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rowSpan="2">
                  <a:txBody>
                    <a:bodyPr/>
                    <a:lstStyle/>
                    <a:p>
                      <a:pPr algn="ctr">
                        <a:lnSpc>
                          <a:spcPts val="1600"/>
                        </a:lnSpc>
                        <a:spcAft>
                          <a:spcPts val="800"/>
                        </a:spcAft>
                      </a:pPr>
                      <a:r>
                        <a:rPr lang="zh-CN" sz="1500">
                          <a:effectLst/>
                        </a:rPr>
                        <a:t>沒有顯著差異</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0" marB="0" anchor="ctr"/>
                </a:tc>
                <a:extLst>
                  <a:ext uri="{0D108BD9-81ED-4DB2-BD59-A6C34878D82A}">
                    <a16:rowId xmlns:a16="http://schemas.microsoft.com/office/drawing/2014/main" val="1197790549"/>
                  </a:ext>
                </a:extLst>
              </a:tr>
              <a:tr h="394756">
                <a:tc vMerge="1">
                  <a:txBody>
                    <a:bodyPr/>
                    <a:lstStyle/>
                    <a:p>
                      <a:endParaRPr lang="en-US"/>
                    </a:p>
                  </a:txBody>
                  <a:tcPr/>
                </a:tc>
                <a:tc>
                  <a:txBody>
                    <a:bodyPr/>
                    <a:lstStyle/>
                    <a:p>
                      <a:pPr algn="ctr">
                        <a:lnSpc>
                          <a:spcPts val="1600"/>
                        </a:lnSpc>
                        <a:spcAft>
                          <a:spcPts val="800"/>
                        </a:spcAft>
                      </a:pPr>
                      <a:r>
                        <a:rPr lang="zh-TW" sz="1500">
                          <a:effectLst/>
                        </a:rPr>
                        <a:t>理組</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212</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11.8208</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dirty="0">
                          <a:effectLst/>
                        </a:rPr>
                        <a:t>3.41809</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38645531"/>
                  </a:ext>
                </a:extLst>
              </a:tr>
              <a:tr h="394756">
                <a:tc rowSpan="2">
                  <a:txBody>
                    <a:bodyPr/>
                    <a:lstStyle/>
                    <a:p>
                      <a:pPr algn="ctr">
                        <a:lnSpc>
                          <a:spcPts val="1600"/>
                        </a:lnSpc>
                        <a:spcAft>
                          <a:spcPts val="800"/>
                        </a:spcAft>
                      </a:pPr>
                      <a:r>
                        <a:rPr lang="zh-CN" sz="1500">
                          <a:effectLst/>
                        </a:rPr>
                        <a:t>金錢的重要性</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algn="ctr">
                        <a:lnSpc>
                          <a:spcPts val="1600"/>
                        </a:lnSpc>
                        <a:spcAft>
                          <a:spcPts val="800"/>
                        </a:spcAft>
                      </a:pPr>
                      <a:r>
                        <a:rPr lang="zh-TW" sz="1500">
                          <a:effectLst/>
                        </a:rPr>
                        <a:t>文組</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203</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9.5320</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2.78836</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rowSpan="2">
                  <a:txBody>
                    <a:bodyPr/>
                    <a:lstStyle/>
                    <a:p>
                      <a:pPr algn="ctr">
                        <a:lnSpc>
                          <a:spcPts val="1600"/>
                        </a:lnSpc>
                        <a:spcAft>
                          <a:spcPts val="800"/>
                        </a:spcAft>
                      </a:pPr>
                      <a:r>
                        <a:rPr lang="en-US" sz="1500" dirty="0">
                          <a:effectLst/>
                        </a:rPr>
                        <a:t>-1.802</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rowSpan="2">
                  <a:txBody>
                    <a:bodyPr/>
                    <a:lstStyle/>
                    <a:p>
                      <a:pPr algn="ctr">
                        <a:lnSpc>
                          <a:spcPts val="1600"/>
                        </a:lnSpc>
                        <a:spcAft>
                          <a:spcPts val="800"/>
                        </a:spcAft>
                      </a:pPr>
                      <a:r>
                        <a:rPr lang="zh-CN" sz="1500" dirty="0">
                          <a:effectLst/>
                        </a:rPr>
                        <a:t>沒有顯著差異</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0" marB="0" anchor="ctr"/>
                </a:tc>
                <a:extLst>
                  <a:ext uri="{0D108BD9-81ED-4DB2-BD59-A6C34878D82A}">
                    <a16:rowId xmlns:a16="http://schemas.microsoft.com/office/drawing/2014/main" val="3580067254"/>
                  </a:ext>
                </a:extLst>
              </a:tr>
              <a:tr h="394756">
                <a:tc vMerge="1">
                  <a:txBody>
                    <a:bodyPr/>
                    <a:lstStyle/>
                    <a:p>
                      <a:endParaRPr lang="en-US"/>
                    </a:p>
                  </a:txBody>
                  <a:tcPr/>
                </a:tc>
                <a:tc>
                  <a:txBody>
                    <a:bodyPr/>
                    <a:lstStyle/>
                    <a:p>
                      <a:pPr algn="ctr">
                        <a:lnSpc>
                          <a:spcPts val="1600"/>
                        </a:lnSpc>
                        <a:spcAft>
                          <a:spcPts val="800"/>
                        </a:spcAft>
                      </a:pPr>
                      <a:r>
                        <a:rPr lang="zh-TW" sz="1500">
                          <a:effectLst/>
                        </a:rPr>
                        <a:t>理組</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212</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10.0991</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dirty="0">
                          <a:effectLst/>
                        </a:rPr>
                        <a:t>3.58837</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5260267"/>
                  </a:ext>
                </a:extLst>
              </a:tr>
              <a:tr h="394756">
                <a:tc rowSpan="2">
                  <a:txBody>
                    <a:bodyPr/>
                    <a:lstStyle/>
                    <a:p>
                      <a:pPr algn="ctr">
                        <a:lnSpc>
                          <a:spcPts val="1600"/>
                        </a:lnSpc>
                        <a:spcAft>
                          <a:spcPts val="800"/>
                        </a:spcAft>
                      </a:pPr>
                      <a:r>
                        <a:rPr lang="zh-CN" sz="1500">
                          <a:effectLst/>
                        </a:rPr>
                        <a:t>金錢價值觀</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algn="ctr">
                        <a:lnSpc>
                          <a:spcPts val="1600"/>
                        </a:lnSpc>
                        <a:spcAft>
                          <a:spcPts val="800"/>
                        </a:spcAft>
                      </a:pPr>
                      <a:r>
                        <a:rPr lang="zh-TW" sz="1500">
                          <a:effectLst/>
                        </a:rPr>
                        <a:t>文組</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203</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41.8867</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7.71856</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rowSpan="2">
                  <a:txBody>
                    <a:bodyPr/>
                    <a:lstStyle/>
                    <a:p>
                      <a:pPr algn="ctr">
                        <a:lnSpc>
                          <a:spcPts val="1600"/>
                        </a:lnSpc>
                        <a:spcAft>
                          <a:spcPts val="800"/>
                        </a:spcAft>
                      </a:pPr>
                      <a:r>
                        <a:rPr lang="en-US" sz="1500">
                          <a:effectLst/>
                        </a:rPr>
                        <a:t>-2.139*</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rowSpan="2">
                  <a:txBody>
                    <a:bodyPr/>
                    <a:lstStyle/>
                    <a:p>
                      <a:pPr algn="ctr">
                        <a:lnSpc>
                          <a:spcPts val="1600"/>
                        </a:lnSpc>
                        <a:spcAft>
                          <a:spcPts val="800"/>
                        </a:spcAft>
                      </a:pPr>
                      <a:r>
                        <a:rPr lang="zh-TW" sz="1500" dirty="0">
                          <a:effectLst/>
                        </a:rPr>
                        <a:t>理組學生知覺較強的金錢價值觀念</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0" marB="0" anchor="ctr"/>
                </a:tc>
                <a:extLst>
                  <a:ext uri="{0D108BD9-81ED-4DB2-BD59-A6C34878D82A}">
                    <a16:rowId xmlns:a16="http://schemas.microsoft.com/office/drawing/2014/main" val="1900249064"/>
                  </a:ext>
                </a:extLst>
              </a:tr>
              <a:tr h="458985">
                <a:tc vMerge="1">
                  <a:txBody>
                    <a:bodyPr/>
                    <a:lstStyle/>
                    <a:p>
                      <a:endParaRPr lang="en-US"/>
                    </a:p>
                  </a:txBody>
                  <a:tcPr/>
                </a:tc>
                <a:tc>
                  <a:txBody>
                    <a:bodyPr/>
                    <a:lstStyle/>
                    <a:p>
                      <a:pPr algn="ctr">
                        <a:lnSpc>
                          <a:spcPts val="1600"/>
                        </a:lnSpc>
                        <a:spcAft>
                          <a:spcPts val="800"/>
                        </a:spcAft>
                      </a:pPr>
                      <a:r>
                        <a:rPr lang="zh-TW" sz="1500">
                          <a:effectLst/>
                        </a:rPr>
                        <a:t>理組</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212</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a:effectLst/>
                        </a:rPr>
                        <a:t>43.8443</a:t>
                      </a:r>
                      <a:endParaRPr lang="en-US" sz="150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a:txBody>
                    <a:bodyPr/>
                    <a:lstStyle/>
                    <a:p>
                      <a:pPr marL="38100" marR="38100" algn="ctr">
                        <a:lnSpc>
                          <a:spcPts val="1600"/>
                        </a:lnSpc>
                        <a:spcAft>
                          <a:spcPts val="0"/>
                        </a:spcAft>
                      </a:pPr>
                      <a:r>
                        <a:rPr lang="en-US" sz="1500" dirty="0">
                          <a:effectLst/>
                        </a:rPr>
                        <a:t>10.74078</a:t>
                      </a:r>
                      <a:endParaRPr lang="en-US" sz="15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295" marR="23295" marT="23295" marB="23295"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57561992"/>
                  </a:ext>
                </a:extLst>
              </a:tr>
            </a:tbl>
          </a:graphicData>
        </a:graphic>
      </p:graphicFrame>
      <p:sp>
        <p:nvSpPr>
          <p:cNvPr id="4" name="矩形 3"/>
          <p:cNvSpPr/>
          <p:nvPr/>
        </p:nvSpPr>
        <p:spPr>
          <a:xfrm>
            <a:off x="324427" y="5184809"/>
            <a:ext cx="44759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 </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在顯著水</a:t>
            </a:r>
            <a:r>
              <a:rPr kumimoji="0" lang="zh-HK"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平</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為</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0.05</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時</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 (</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雙尾</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，差異顯著</a:t>
            </a:r>
            <a:r>
              <a:rPr kumimoji="0" lang="zh-TW" altLang="en-US" sz="1800" b="0"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896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矩形 53"/>
          <p:cNvSpPr/>
          <p:nvPr/>
        </p:nvSpPr>
        <p:spPr>
          <a:xfrm>
            <a:off x="1072722" y="2327336"/>
            <a:ext cx="9886040" cy="1200329"/>
          </a:xfrm>
          <a:prstGeom prst="rect">
            <a:avLst/>
          </a:prstGeom>
        </p:spPr>
        <p:txBody>
          <a:bodyPr wrap="none">
            <a:spAutoFit/>
          </a:bodyPr>
          <a:lstStyle/>
          <a:p>
            <a:r>
              <a:rPr lang="zh-TW" altLang="en-US" sz="7200" dirty="0" smtClean="0">
                <a:solidFill>
                  <a:schemeClr val="bg1"/>
                </a:solidFill>
              </a:rPr>
              <a:t>填寫問卷，時限為</a:t>
            </a:r>
            <a:r>
              <a:rPr lang="en-US" altLang="zh-TW" sz="7200" dirty="0" smtClean="0">
                <a:solidFill>
                  <a:schemeClr val="bg1"/>
                </a:solidFill>
              </a:rPr>
              <a:t>5</a:t>
            </a:r>
            <a:r>
              <a:rPr lang="zh-TW" altLang="en-US" sz="7200" dirty="0" smtClean="0">
                <a:solidFill>
                  <a:schemeClr val="bg1"/>
                </a:solidFill>
              </a:rPr>
              <a:t>分鐘</a:t>
            </a:r>
            <a:endParaRPr lang="en-US" sz="7200" dirty="0">
              <a:solidFill>
                <a:schemeClr val="bg1"/>
              </a:solidFill>
            </a:endParaRPr>
          </a:p>
        </p:txBody>
      </p:sp>
    </p:spTree>
    <p:extLst>
      <p:ext uri="{BB962C8B-B14F-4D97-AF65-F5344CB8AC3E}">
        <p14:creationId xmlns:p14="http://schemas.microsoft.com/office/powerpoint/2010/main" val="2288006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206092" y="91690"/>
            <a:ext cx="8153194" cy="593752"/>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不同年級的學生其金錢價值觀有顯著差異嗎</a:t>
            </a:r>
            <a:r>
              <a:rPr kumimoji="0" lang="en-US" sz="32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p:txBody>
      </p:sp>
      <p:graphicFrame>
        <p:nvGraphicFramePr>
          <p:cNvPr id="12" name="表格 11"/>
          <p:cNvGraphicFramePr>
            <a:graphicFrameLocks noGrp="1"/>
          </p:cNvGraphicFramePr>
          <p:nvPr>
            <p:extLst/>
          </p:nvPr>
        </p:nvGraphicFramePr>
        <p:xfrm>
          <a:off x="565729" y="718893"/>
          <a:ext cx="6573977" cy="4552051"/>
        </p:xfrm>
        <a:graphic>
          <a:graphicData uri="http://schemas.openxmlformats.org/drawingml/2006/table">
            <a:tbl>
              <a:tblPr firstRow="1" firstCol="1" bandRow="1">
                <a:tableStyleId>{5C22544A-7EE6-4342-B048-85BDC9FD1C3A}</a:tableStyleId>
              </a:tblPr>
              <a:tblGrid>
                <a:gridCol w="832149">
                  <a:extLst>
                    <a:ext uri="{9D8B030D-6E8A-4147-A177-3AD203B41FA5}">
                      <a16:colId xmlns:a16="http://schemas.microsoft.com/office/drawing/2014/main" val="639064944"/>
                    </a:ext>
                  </a:extLst>
                </a:gridCol>
                <a:gridCol w="832149">
                  <a:extLst>
                    <a:ext uri="{9D8B030D-6E8A-4147-A177-3AD203B41FA5}">
                      <a16:colId xmlns:a16="http://schemas.microsoft.com/office/drawing/2014/main" val="4196462077"/>
                    </a:ext>
                  </a:extLst>
                </a:gridCol>
                <a:gridCol w="832149">
                  <a:extLst>
                    <a:ext uri="{9D8B030D-6E8A-4147-A177-3AD203B41FA5}">
                      <a16:colId xmlns:a16="http://schemas.microsoft.com/office/drawing/2014/main" val="163923172"/>
                    </a:ext>
                  </a:extLst>
                </a:gridCol>
                <a:gridCol w="832149">
                  <a:extLst>
                    <a:ext uri="{9D8B030D-6E8A-4147-A177-3AD203B41FA5}">
                      <a16:colId xmlns:a16="http://schemas.microsoft.com/office/drawing/2014/main" val="1406071235"/>
                    </a:ext>
                  </a:extLst>
                </a:gridCol>
                <a:gridCol w="832149">
                  <a:extLst>
                    <a:ext uri="{9D8B030D-6E8A-4147-A177-3AD203B41FA5}">
                      <a16:colId xmlns:a16="http://schemas.microsoft.com/office/drawing/2014/main" val="3606210580"/>
                    </a:ext>
                  </a:extLst>
                </a:gridCol>
                <a:gridCol w="832149">
                  <a:extLst>
                    <a:ext uri="{9D8B030D-6E8A-4147-A177-3AD203B41FA5}">
                      <a16:colId xmlns:a16="http://schemas.microsoft.com/office/drawing/2014/main" val="2841714117"/>
                    </a:ext>
                  </a:extLst>
                </a:gridCol>
                <a:gridCol w="1581083">
                  <a:extLst>
                    <a:ext uri="{9D8B030D-6E8A-4147-A177-3AD203B41FA5}">
                      <a16:colId xmlns:a16="http://schemas.microsoft.com/office/drawing/2014/main" val="228174884"/>
                    </a:ext>
                  </a:extLst>
                </a:gridCol>
              </a:tblGrid>
              <a:tr h="248491">
                <a:tc>
                  <a:txBody>
                    <a:bodyPr/>
                    <a:lstStyle/>
                    <a:p>
                      <a:pPr algn="ctr">
                        <a:lnSpc>
                          <a:spcPct val="107000"/>
                        </a:lnSpc>
                        <a:spcAft>
                          <a:spcPts val="800"/>
                        </a:spcAft>
                      </a:pPr>
                      <a:r>
                        <a:rPr lang="en-US" sz="1300" dirty="0">
                          <a:effectLst/>
                        </a:rPr>
                        <a:t> </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algn="ctr">
                        <a:lnSpc>
                          <a:spcPct val="107000"/>
                        </a:lnSpc>
                        <a:spcAft>
                          <a:spcPts val="800"/>
                        </a:spcAft>
                      </a:pPr>
                      <a:r>
                        <a:rPr lang="zh-CN" sz="1300">
                          <a:effectLst/>
                        </a:rPr>
                        <a:t>年級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algn="ctr">
                        <a:lnSpc>
                          <a:spcPts val="1600"/>
                        </a:lnSpc>
                        <a:spcAft>
                          <a:spcPts val="800"/>
                        </a:spcAft>
                      </a:pPr>
                      <a:r>
                        <a:rPr lang="zh-CN" sz="1300">
                          <a:effectLst/>
                        </a:rPr>
                        <a:t>個數</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algn="ctr">
                        <a:lnSpc>
                          <a:spcPts val="1600"/>
                        </a:lnSpc>
                        <a:spcAft>
                          <a:spcPts val="800"/>
                        </a:spcAft>
                      </a:pPr>
                      <a:r>
                        <a:rPr lang="zh-CN" sz="1300">
                          <a:effectLst/>
                        </a:rPr>
                        <a:t>平均數</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algn="ctr">
                        <a:lnSpc>
                          <a:spcPts val="1600"/>
                        </a:lnSpc>
                        <a:spcAft>
                          <a:spcPts val="800"/>
                        </a:spcAft>
                      </a:pPr>
                      <a:r>
                        <a:rPr lang="zh-CN" sz="1300">
                          <a:effectLst/>
                        </a:rPr>
                        <a:t>標準差</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algn="ctr">
                        <a:lnSpc>
                          <a:spcPts val="1600"/>
                        </a:lnSpc>
                        <a:spcAft>
                          <a:spcPts val="800"/>
                        </a:spcAft>
                      </a:pPr>
                      <a:r>
                        <a:rPr lang="en-US" sz="1300">
                          <a:effectLst/>
                        </a:rPr>
                        <a:t>F</a:t>
                      </a:r>
                      <a:r>
                        <a:rPr lang="zh-CN" sz="1300">
                          <a:effectLst/>
                        </a:rPr>
                        <a:t>值</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algn="ctr">
                        <a:lnSpc>
                          <a:spcPts val="1600"/>
                        </a:lnSpc>
                        <a:spcAft>
                          <a:spcPts val="800"/>
                        </a:spcAft>
                      </a:pPr>
                      <a:r>
                        <a:rPr lang="zh-CN" sz="1300" dirty="0">
                          <a:effectLst/>
                        </a:rPr>
                        <a:t>多重比較結果</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0" marB="0" anchor="ctr"/>
                </a:tc>
                <a:extLst>
                  <a:ext uri="{0D108BD9-81ED-4DB2-BD59-A6C34878D82A}">
                    <a16:rowId xmlns:a16="http://schemas.microsoft.com/office/drawing/2014/main" val="2777981838"/>
                  </a:ext>
                </a:extLst>
              </a:tr>
              <a:tr h="255233">
                <a:tc rowSpan="3">
                  <a:txBody>
                    <a:bodyPr/>
                    <a:lstStyle/>
                    <a:p>
                      <a:pPr marL="38100" marR="38100" algn="ctr">
                        <a:lnSpc>
                          <a:spcPts val="1600"/>
                        </a:lnSpc>
                        <a:spcAft>
                          <a:spcPts val="800"/>
                        </a:spcAft>
                      </a:pPr>
                      <a:r>
                        <a:rPr lang="en-US" sz="1300">
                          <a:effectLst/>
                        </a:rPr>
                        <a:t> </a:t>
                      </a:r>
                    </a:p>
                    <a:p>
                      <a:pPr marL="38100" marR="38100" algn="ctr">
                        <a:lnSpc>
                          <a:spcPts val="1600"/>
                        </a:lnSpc>
                        <a:spcAft>
                          <a:spcPts val="800"/>
                        </a:spcAft>
                      </a:pPr>
                      <a:r>
                        <a:rPr lang="zh-TW" sz="1300">
                          <a:effectLst/>
                        </a:rPr>
                        <a:t>個人對金錢的貪念</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tc>
                <a:tc>
                  <a:txBody>
                    <a:bodyPr/>
                    <a:lstStyle/>
                    <a:p>
                      <a:pPr algn="ctr">
                        <a:lnSpc>
                          <a:spcPts val="1600"/>
                        </a:lnSpc>
                        <a:spcAft>
                          <a:spcPts val="800"/>
                        </a:spcAft>
                      </a:pPr>
                      <a:r>
                        <a:rPr lang="zh-TW" sz="1300">
                          <a:effectLst/>
                        </a:rPr>
                        <a:t>高</a:t>
                      </a:r>
                      <a:r>
                        <a:rPr lang="zh-CN" sz="1300">
                          <a:effectLst/>
                        </a:rPr>
                        <a:t>一級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136</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7.5956</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3.35411</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rowSpan="3">
                  <a:txBody>
                    <a:bodyPr/>
                    <a:lstStyle/>
                    <a:p>
                      <a:pPr algn="ctr">
                        <a:lnSpc>
                          <a:spcPts val="1600"/>
                        </a:lnSpc>
                        <a:spcAft>
                          <a:spcPts val="800"/>
                        </a:spcAft>
                      </a:pPr>
                      <a:r>
                        <a:rPr lang="en-US" sz="1300">
                          <a:effectLst/>
                        </a:rPr>
                        <a:t>2.398</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rowSpan="3">
                  <a:txBody>
                    <a:bodyPr/>
                    <a:lstStyle/>
                    <a:p>
                      <a:pPr algn="ctr">
                        <a:lnSpc>
                          <a:spcPts val="1600"/>
                        </a:lnSpc>
                        <a:spcAft>
                          <a:spcPts val="800"/>
                        </a:spcAft>
                      </a:pPr>
                      <a:r>
                        <a:rPr lang="zh-CN" sz="1300" dirty="0">
                          <a:effectLst/>
                        </a:rPr>
                        <a:t>沒有顯著差異</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0" marB="0" anchor="ctr"/>
                </a:tc>
                <a:extLst>
                  <a:ext uri="{0D108BD9-81ED-4DB2-BD59-A6C34878D82A}">
                    <a16:rowId xmlns:a16="http://schemas.microsoft.com/office/drawing/2014/main" val="2511822638"/>
                  </a:ext>
                </a:extLst>
              </a:tr>
              <a:tr h="255233">
                <a:tc vMerge="1">
                  <a:txBody>
                    <a:bodyPr/>
                    <a:lstStyle/>
                    <a:p>
                      <a:endParaRPr lang="en-US"/>
                    </a:p>
                  </a:txBody>
                  <a:tcPr/>
                </a:tc>
                <a:tc>
                  <a:txBody>
                    <a:bodyPr/>
                    <a:lstStyle/>
                    <a:p>
                      <a:pPr algn="ctr">
                        <a:lnSpc>
                          <a:spcPts val="1600"/>
                        </a:lnSpc>
                        <a:spcAft>
                          <a:spcPts val="800"/>
                        </a:spcAft>
                      </a:pPr>
                      <a:r>
                        <a:rPr lang="zh-TW" sz="1300">
                          <a:effectLst/>
                        </a:rPr>
                        <a:t>高</a:t>
                      </a:r>
                      <a:r>
                        <a:rPr lang="zh-CN" sz="1300">
                          <a:effectLst/>
                        </a:rPr>
                        <a:t>二級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142</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8.2042</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3.26933</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0737911"/>
                  </a:ext>
                </a:extLst>
              </a:tr>
              <a:tr h="305733">
                <a:tc vMerge="1">
                  <a:txBody>
                    <a:bodyPr/>
                    <a:lstStyle/>
                    <a:p>
                      <a:endParaRPr lang="en-US"/>
                    </a:p>
                  </a:txBody>
                  <a:tcPr/>
                </a:tc>
                <a:tc>
                  <a:txBody>
                    <a:bodyPr/>
                    <a:lstStyle/>
                    <a:p>
                      <a:pPr algn="ctr">
                        <a:lnSpc>
                          <a:spcPts val="1600"/>
                        </a:lnSpc>
                        <a:spcAft>
                          <a:spcPts val="800"/>
                        </a:spcAft>
                      </a:pPr>
                      <a:r>
                        <a:rPr lang="zh-TW" sz="1300">
                          <a:effectLst/>
                        </a:rPr>
                        <a:t>高</a:t>
                      </a:r>
                      <a:r>
                        <a:rPr lang="zh-CN" sz="1300">
                          <a:effectLst/>
                        </a:rPr>
                        <a:t>三級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137</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8.4745</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3.56470</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13198057"/>
                  </a:ext>
                </a:extLst>
              </a:tr>
              <a:tr h="255233">
                <a:tc rowSpan="3">
                  <a:txBody>
                    <a:bodyPr/>
                    <a:lstStyle/>
                    <a:p>
                      <a:pPr algn="ctr">
                        <a:lnSpc>
                          <a:spcPct val="107000"/>
                        </a:lnSpc>
                        <a:spcAft>
                          <a:spcPts val="800"/>
                        </a:spcAft>
                      </a:pPr>
                      <a:r>
                        <a:rPr lang="en-US" sz="1300">
                          <a:effectLst/>
                        </a:rPr>
                        <a:t> </a:t>
                      </a:r>
                    </a:p>
                    <a:p>
                      <a:pPr algn="ctr">
                        <a:lnSpc>
                          <a:spcPct val="107000"/>
                        </a:lnSpc>
                        <a:spcAft>
                          <a:spcPts val="800"/>
                        </a:spcAft>
                      </a:pPr>
                      <a:r>
                        <a:rPr lang="zh-TW" sz="1300">
                          <a:effectLst/>
                        </a:rPr>
                        <a:t>社會的拜金主義行為</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tc>
                <a:tc>
                  <a:txBody>
                    <a:bodyPr/>
                    <a:lstStyle/>
                    <a:p>
                      <a:pPr algn="ctr">
                        <a:lnSpc>
                          <a:spcPts val="1600"/>
                        </a:lnSpc>
                        <a:spcAft>
                          <a:spcPts val="800"/>
                        </a:spcAft>
                      </a:pPr>
                      <a:r>
                        <a:rPr lang="zh-TW" sz="1300">
                          <a:effectLst/>
                        </a:rPr>
                        <a:t>高</a:t>
                      </a:r>
                      <a:r>
                        <a:rPr lang="zh-CN" sz="1300">
                          <a:effectLst/>
                        </a:rPr>
                        <a:t>一級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136</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13.0294</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3.38174</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rowSpan="3">
                  <a:txBody>
                    <a:bodyPr/>
                    <a:lstStyle/>
                    <a:p>
                      <a:pPr algn="ctr">
                        <a:lnSpc>
                          <a:spcPts val="1600"/>
                        </a:lnSpc>
                        <a:spcAft>
                          <a:spcPts val="800"/>
                        </a:spcAft>
                      </a:pPr>
                      <a:r>
                        <a:rPr lang="en-US" sz="1300">
                          <a:effectLst/>
                        </a:rPr>
                        <a:t>3.338</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rowSpan="3">
                  <a:txBody>
                    <a:bodyPr/>
                    <a:lstStyle/>
                    <a:p>
                      <a:pPr algn="ctr">
                        <a:lnSpc>
                          <a:spcPts val="1600"/>
                        </a:lnSpc>
                        <a:spcAft>
                          <a:spcPts val="800"/>
                        </a:spcAft>
                      </a:pPr>
                      <a:r>
                        <a:rPr lang="zh-CN" sz="1300">
                          <a:effectLst/>
                        </a:rPr>
                        <a:t>沒有顯著差異</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0" marB="0" anchor="ctr"/>
                </a:tc>
                <a:extLst>
                  <a:ext uri="{0D108BD9-81ED-4DB2-BD59-A6C34878D82A}">
                    <a16:rowId xmlns:a16="http://schemas.microsoft.com/office/drawing/2014/main" val="2408613366"/>
                  </a:ext>
                </a:extLst>
              </a:tr>
              <a:tr h="255233">
                <a:tc vMerge="1">
                  <a:txBody>
                    <a:bodyPr/>
                    <a:lstStyle/>
                    <a:p>
                      <a:endParaRPr lang="en-US"/>
                    </a:p>
                  </a:txBody>
                  <a:tcPr/>
                </a:tc>
                <a:tc>
                  <a:txBody>
                    <a:bodyPr/>
                    <a:lstStyle/>
                    <a:p>
                      <a:pPr algn="ctr">
                        <a:lnSpc>
                          <a:spcPts val="1600"/>
                        </a:lnSpc>
                        <a:spcAft>
                          <a:spcPts val="800"/>
                        </a:spcAft>
                      </a:pPr>
                      <a:r>
                        <a:rPr lang="zh-TW" sz="1300">
                          <a:effectLst/>
                        </a:rPr>
                        <a:t>高</a:t>
                      </a:r>
                      <a:r>
                        <a:rPr lang="zh-CN" sz="1300">
                          <a:effectLst/>
                        </a:rPr>
                        <a:t>二級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142</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13.9155</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2.94511</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73071708"/>
                  </a:ext>
                </a:extLst>
              </a:tr>
              <a:tr h="499439">
                <a:tc vMerge="1">
                  <a:txBody>
                    <a:bodyPr/>
                    <a:lstStyle/>
                    <a:p>
                      <a:endParaRPr lang="en-US"/>
                    </a:p>
                  </a:txBody>
                  <a:tcPr/>
                </a:tc>
                <a:tc>
                  <a:txBody>
                    <a:bodyPr/>
                    <a:lstStyle/>
                    <a:p>
                      <a:pPr algn="ctr">
                        <a:lnSpc>
                          <a:spcPts val="1600"/>
                        </a:lnSpc>
                        <a:spcAft>
                          <a:spcPts val="800"/>
                        </a:spcAft>
                      </a:pPr>
                      <a:r>
                        <a:rPr lang="zh-TW" sz="1300">
                          <a:effectLst/>
                        </a:rPr>
                        <a:t>高</a:t>
                      </a:r>
                      <a:r>
                        <a:rPr lang="zh-CN" sz="1300">
                          <a:effectLst/>
                        </a:rPr>
                        <a:t>三級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137</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13.0949</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3.26272</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66508830"/>
                  </a:ext>
                </a:extLst>
              </a:tr>
              <a:tr h="255233">
                <a:tc rowSpan="3">
                  <a:txBody>
                    <a:bodyPr/>
                    <a:lstStyle/>
                    <a:p>
                      <a:pPr algn="ctr">
                        <a:lnSpc>
                          <a:spcPct val="107000"/>
                        </a:lnSpc>
                        <a:spcAft>
                          <a:spcPts val="800"/>
                        </a:spcAft>
                      </a:pPr>
                      <a:r>
                        <a:rPr lang="en-US" sz="1300">
                          <a:effectLst/>
                        </a:rPr>
                        <a:t> </a:t>
                      </a:r>
                    </a:p>
                    <a:p>
                      <a:pPr algn="ctr">
                        <a:lnSpc>
                          <a:spcPct val="107000"/>
                        </a:lnSpc>
                        <a:spcAft>
                          <a:spcPts val="800"/>
                        </a:spcAft>
                      </a:pPr>
                      <a:r>
                        <a:rPr lang="zh-TW" sz="1300">
                          <a:effectLst/>
                        </a:rPr>
                        <a:t>金錢的意義</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tc>
                <a:tc>
                  <a:txBody>
                    <a:bodyPr/>
                    <a:lstStyle/>
                    <a:p>
                      <a:pPr algn="ctr">
                        <a:lnSpc>
                          <a:spcPts val="1600"/>
                        </a:lnSpc>
                        <a:spcAft>
                          <a:spcPts val="800"/>
                        </a:spcAft>
                      </a:pPr>
                      <a:r>
                        <a:rPr lang="zh-TW" sz="1300">
                          <a:effectLst/>
                        </a:rPr>
                        <a:t>高</a:t>
                      </a:r>
                      <a:r>
                        <a:rPr lang="zh-CN" sz="1300">
                          <a:effectLst/>
                        </a:rPr>
                        <a:t>一級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136</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10.9559</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3.28829</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rowSpan="3">
                  <a:txBody>
                    <a:bodyPr/>
                    <a:lstStyle/>
                    <a:p>
                      <a:pPr algn="ctr">
                        <a:lnSpc>
                          <a:spcPts val="1600"/>
                        </a:lnSpc>
                        <a:spcAft>
                          <a:spcPts val="800"/>
                        </a:spcAft>
                      </a:pPr>
                      <a:r>
                        <a:rPr lang="en-US" sz="1300">
                          <a:effectLst/>
                        </a:rPr>
                        <a:t>4.191*</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rowSpan="3">
                  <a:txBody>
                    <a:bodyPr/>
                    <a:lstStyle/>
                    <a:p>
                      <a:pPr algn="ctr">
                        <a:lnSpc>
                          <a:spcPts val="1600"/>
                        </a:lnSpc>
                        <a:spcAft>
                          <a:spcPts val="800"/>
                        </a:spcAft>
                      </a:pPr>
                      <a:r>
                        <a:rPr lang="en-US" sz="1300">
                          <a:effectLst/>
                        </a:rPr>
                        <a:t> </a:t>
                      </a:r>
                    </a:p>
                    <a:p>
                      <a:pPr algn="ctr">
                        <a:lnSpc>
                          <a:spcPts val="1600"/>
                        </a:lnSpc>
                        <a:spcAft>
                          <a:spcPts val="800"/>
                        </a:spcAft>
                      </a:pPr>
                      <a:r>
                        <a:rPr lang="zh-TW" sz="1300">
                          <a:effectLst/>
                        </a:rPr>
                        <a:t>高</a:t>
                      </a:r>
                      <a:r>
                        <a:rPr lang="zh-CN" sz="1300">
                          <a:effectLst/>
                        </a:rPr>
                        <a:t>三</a:t>
                      </a:r>
                      <a:r>
                        <a:rPr lang="en-US" sz="1300">
                          <a:effectLst/>
                        </a:rPr>
                        <a:t> &gt; </a:t>
                      </a:r>
                      <a:r>
                        <a:rPr lang="zh-TW" sz="1300">
                          <a:effectLst/>
                        </a:rPr>
                        <a:t>高</a:t>
                      </a:r>
                      <a:r>
                        <a:rPr lang="zh-CN" sz="1300">
                          <a:effectLst/>
                        </a:rPr>
                        <a:t>一</a:t>
                      </a:r>
                      <a:r>
                        <a:rPr lang="en-US" sz="1300">
                          <a:effectLst/>
                        </a:rPr>
                        <a:t>*</a:t>
                      </a:r>
                    </a:p>
                    <a:p>
                      <a:pPr algn="ctr">
                        <a:lnSpc>
                          <a:spcPts val="1600"/>
                        </a:lnSpc>
                        <a:spcAft>
                          <a:spcPts val="800"/>
                        </a:spcAft>
                      </a:pPr>
                      <a:r>
                        <a:rPr lang="en-US" sz="1300">
                          <a:effectLst/>
                        </a:rPr>
                        <a:t> </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0" marB="0" anchor="ctr"/>
                </a:tc>
                <a:extLst>
                  <a:ext uri="{0D108BD9-81ED-4DB2-BD59-A6C34878D82A}">
                    <a16:rowId xmlns:a16="http://schemas.microsoft.com/office/drawing/2014/main" val="3653123113"/>
                  </a:ext>
                </a:extLst>
              </a:tr>
              <a:tr h="255233">
                <a:tc vMerge="1">
                  <a:txBody>
                    <a:bodyPr/>
                    <a:lstStyle/>
                    <a:p>
                      <a:endParaRPr lang="en-US"/>
                    </a:p>
                  </a:txBody>
                  <a:tcPr/>
                </a:tc>
                <a:tc>
                  <a:txBody>
                    <a:bodyPr/>
                    <a:lstStyle/>
                    <a:p>
                      <a:pPr algn="ctr">
                        <a:lnSpc>
                          <a:spcPts val="1600"/>
                        </a:lnSpc>
                        <a:spcAft>
                          <a:spcPts val="800"/>
                        </a:spcAft>
                      </a:pPr>
                      <a:r>
                        <a:rPr lang="zh-TW" sz="1300">
                          <a:effectLst/>
                        </a:rPr>
                        <a:t>高</a:t>
                      </a:r>
                      <a:r>
                        <a:rPr lang="zh-CN" sz="1300">
                          <a:effectLst/>
                        </a:rPr>
                        <a:t>二級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142</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11.9085</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3.31535</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44701245"/>
                  </a:ext>
                </a:extLst>
              </a:tr>
              <a:tr h="376879">
                <a:tc vMerge="1">
                  <a:txBody>
                    <a:bodyPr/>
                    <a:lstStyle/>
                    <a:p>
                      <a:endParaRPr lang="en-US"/>
                    </a:p>
                  </a:txBody>
                  <a:tcPr/>
                </a:tc>
                <a:tc>
                  <a:txBody>
                    <a:bodyPr/>
                    <a:lstStyle/>
                    <a:p>
                      <a:pPr algn="ctr">
                        <a:lnSpc>
                          <a:spcPts val="1600"/>
                        </a:lnSpc>
                        <a:spcAft>
                          <a:spcPts val="800"/>
                        </a:spcAft>
                      </a:pPr>
                      <a:r>
                        <a:rPr lang="zh-TW" sz="1300">
                          <a:effectLst/>
                        </a:rPr>
                        <a:t>高</a:t>
                      </a:r>
                      <a:r>
                        <a:rPr lang="zh-CN" sz="1300">
                          <a:effectLst/>
                        </a:rPr>
                        <a:t>三級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137</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11.9708</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3.14816</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9142714"/>
                  </a:ext>
                </a:extLst>
              </a:tr>
              <a:tr h="255233">
                <a:tc rowSpan="3">
                  <a:txBody>
                    <a:bodyPr/>
                    <a:lstStyle/>
                    <a:p>
                      <a:pPr algn="ctr">
                        <a:lnSpc>
                          <a:spcPct val="107000"/>
                        </a:lnSpc>
                        <a:spcAft>
                          <a:spcPts val="800"/>
                        </a:spcAft>
                      </a:pPr>
                      <a:r>
                        <a:rPr lang="en-US" sz="1300">
                          <a:effectLst/>
                        </a:rPr>
                        <a:t> </a:t>
                      </a:r>
                    </a:p>
                    <a:p>
                      <a:pPr algn="ctr">
                        <a:lnSpc>
                          <a:spcPct val="107000"/>
                        </a:lnSpc>
                        <a:spcAft>
                          <a:spcPts val="800"/>
                        </a:spcAft>
                      </a:pPr>
                      <a:r>
                        <a:rPr lang="zh-TW" sz="1300">
                          <a:effectLst/>
                        </a:rPr>
                        <a:t>金錢的重要性</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tc>
                <a:tc>
                  <a:txBody>
                    <a:bodyPr/>
                    <a:lstStyle/>
                    <a:p>
                      <a:pPr algn="ctr">
                        <a:lnSpc>
                          <a:spcPts val="1600"/>
                        </a:lnSpc>
                        <a:spcAft>
                          <a:spcPts val="800"/>
                        </a:spcAft>
                      </a:pPr>
                      <a:r>
                        <a:rPr lang="zh-TW" sz="1300">
                          <a:effectLst/>
                        </a:rPr>
                        <a:t>高</a:t>
                      </a:r>
                      <a:r>
                        <a:rPr lang="zh-CN" sz="1300">
                          <a:effectLst/>
                        </a:rPr>
                        <a:t>一級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136</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9.5000</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3.25918</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rowSpan="3">
                  <a:txBody>
                    <a:bodyPr/>
                    <a:lstStyle/>
                    <a:p>
                      <a:pPr algn="ctr">
                        <a:lnSpc>
                          <a:spcPts val="1600"/>
                        </a:lnSpc>
                        <a:spcAft>
                          <a:spcPts val="800"/>
                        </a:spcAft>
                      </a:pPr>
                      <a:r>
                        <a:rPr lang="en-US" sz="1300">
                          <a:effectLst/>
                        </a:rPr>
                        <a:t>1.336</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rowSpan="3">
                  <a:txBody>
                    <a:bodyPr/>
                    <a:lstStyle/>
                    <a:p>
                      <a:pPr algn="ctr">
                        <a:lnSpc>
                          <a:spcPts val="1600"/>
                        </a:lnSpc>
                        <a:spcAft>
                          <a:spcPts val="800"/>
                        </a:spcAft>
                      </a:pPr>
                      <a:r>
                        <a:rPr lang="zh-CN" sz="1300">
                          <a:effectLst/>
                        </a:rPr>
                        <a:t>沒有顯著差異</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0" marB="0" anchor="ctr"/>
                </a:tc>
                <a:extLst>
                  <a:ext uri="{0D108BD9-81ED-4DB2-BD59-A6C34878D82A}">
                    <a16:rowId xmlns:a16="http://schemas.microsoft.com/office/drawing/2014/main" val="2293070625"/>
                  </a:ext>
                </a:extLst>
              </a:tr>
              <a:tr h="255233">
                <a:tc vMerge="1">
                  <a:txBody>
                    <a:bodyPr/>
                    <a:lstStyle/>
                    <a:p>
                      <a:endParaRPr lang="en-US"/>
                    </a:p>
                  </a:txBody>
                  <a:tcPr/>
                </a:tc>
                <a:tc>
                  <a:txBody>
                    <a:bodyPr/>
                    <a:lstStyle/>
                    <a:p>
                      <a:pPr algn="ctr">
                        <a:lnSpc>
                          <a:spcPts val="1600"/>
                        </a:lnSpc>
                        <a:spcAft>
                          <a:spcPts val="800"/>
                        </a:spcAft>
                      </a:pPr>
                      <a:r>
                        <a:rPr lang="zh-TW" sz="1300">
                          <a:effectLst/>
                        </a:rPr>
                        <a:t>高</a:t>
                      </a:r>
                      <a:r>
                        <a:rPr lang="zh-CN" sz="1300">
                          <a:effectLst/>
                        </a:rPr>
                        <a:t>二級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142</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9.8239</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3.27314</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08941934"/>
                  </a:ext>
                </a:extLst>
              </a:tr>
              <a:tr h="282976">
                <a:tc vMerge="1">
                  <a:txBody>
                    <a:bodyPr/>
                    <a:lstStyle/>
                    <a:p>
                      <a:endParaRPr lang="en-US"/>
                    </a:p>
                  </a:txBody>
                  <a:tcPr/>
                </a:tc>
                <a:tc>
                  <a:txBody>
                    <a:bodyPr/>
                    <a:lstStyle/>
                    <a:p>
                      <a:pPr algn="ctr">
                        <a:lnSpc>
                          <a:spcPts val="1600"/>
                        </a:lnSpc>
                        <a:spcAft>
                          <a:spcPts val="800"/>
                        </a:spcAft>
                      </a:pPr>
                      <a:r>
                        <a:rPr lang="zh-TW" sz="1300">
                          <a:effectLst/>
                        </a:rPr>
                        <a:t>高</a:t>
                      </a:r>
                      <a:r>
                        <a:rPr lang="zh-CN" sz="1300">
                          <a:effectLst/>
                        </a:rPr>
                        <a:t>三級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137</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10.1387</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3.14872</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98870921"/>
                  </a:ext>
                </a:extLst>
              </a:tr>
              <a:tr h="255233">
                <a:tc rowSpan="3">
                  <a:txBody>
                    <a:bodyPr/>
                    <a:lstStyle/>
                    <a:p>
                      <a:pPr algn="ctr">
                        <a:lnSpc>
                          <a:spcPct val="107000"/>
                        </a:lnSpc>
                        <a:spcAft>
                          <a:spcPts val="800"/>
                        </a:spcAft>
                      </a:pPr>
                      <a:r>
                        <a:rPr lang="en-US" sz="1300">
                          <a:effectLst/>
                        </a:rPr>
                        <a:t> </a:t>
                      </a:r>
                    </a:p>
                    <a:p>
                      <a:pPr algn="ctr">
                        <a:lnSpc>
                          <a:spcPct val="107000"/>
                        </a:lnSpc>
                        <a:spcAft>
                          <a:spcPts val="800"/>
                        </a:spcAft>
                      </a:pPr>
                      <a:r>
                        <a:rPr lang="zh-CN" sz="1300">
                          <a:effectLst/>
                        </a:rPr>
                        <a:t>金錢價值觀</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tc>
                <a:tc>
                  <a:txBody>
                    <a:bodyPr/>
                    <a:lstStyle/>
                    <a:p>
                      <a:pPr algn="ctr">
                        <a:lnSpc>
                          <a:spcPts val="1600"/>
                        </a:lnSpc>
                        <a:spcAft>
                          <a:spcPts val="800"/>
                        </a:spcAft>
                      </a:pPr>
                      <a:r>
                        <a:rPr lang="zh-TW" sz="1300">
                          <a:effectLst/>
                        </a:rPr>
                        <a:t>高</a:t>
                      </a:r>
                      <a:r>
                        <a:rPr lang="zh-CN" sz="1300">
                          <a:effectLst/>
                        </a:rPr>
                        <a:t>一級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136</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41.0809</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10.20171</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rowSpan="3">
                  <a:txBody>
                    <a:bodyPr/>
                    <a:lstStyle/>
                    <a:p>
                      <a:pPr algn="ctr">
                        <a:lnSpc>
                          <a:spcPts val="1600"/>
                        </a:lnSpc>
                        <a:spcAft>
                          <a:spcPts val="800"/>
                        </a:spcAft>
                      </a:pPr>
                      <a:r>
                        <a:rPr lang="en-US" sz="1300">
                          <a:effectLst/>
                        </a:rPr>
                        <a:t>3.775*</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rowSpan="3">
                  <a:txBody>
                    <a:bodyPr/>
                    <a:lstStyle/>
                    <a:p>
                      <a:pPr algn="ctr">
                        <a:lnSpc>
                          <a:spcPts val="1600"/>
                        </a:lnSpc>
                        <a:spcAft>
                          <a:spcPts val="800"/>
                        </a:spcAft>
                      </a:pPr>
                      <a:r>
                        <a:rPr lang="zh-TW" sz="1300">
                          <a:effectLst/>
                        </a:rPr>
                        <a:t>高二</a:t>
                      </a:r>
                      <a:r>
                        <a:rPr lang="en-US" sz="1300">
                          <a:effectLst/>
                        </a:rPr>
                        <a:t> &gt; </a:t>
                      </a:r>
                      <a:r>
                        <a:rPr lang="zh-TW" sz="1300">
                          <a:effectLst/>
                        </a:rPr>
                        <a:t>高</a:t>
                      </a:r>
                      <a:r>
                        <a:rPr lang="zh-CN" sz="1300">
                          <a:effectLst/>
                        </a:rPr>
                        <a:t>一</a:t>
                      </a:r>
                      <a:r>
                        <a:rPr lang="en-US" sz="1300">
                          <a:effectLst/>
                        </a:rPr>
                        <a:t>*</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0" marB="0" anchor="ctr"/>
                </a:tc>
                <a:extLst>
                  <a:ext uri="{0D108BD9-81ED-4DB2-BD59-A6C34878D82A}">
                    <a16:rowId xmlns:a16="http://schemas.microsoft.com/office/drawing/2014/main" val="2582775946"/>
                  </a:ext>
                </a:extLst>
              </a:tr>
              <a:tr h="255233">
                <a:tc vMerge="1">
                  <a:txBody>
                    <a:bodyPr/>
                    <a:lstStyle/>
                    <a:p>
                      <a:endParaRPr lang="en-US"/>
                    </a:p>
                  </a:txBody>
                  <a:tcPr/>
                </a:tc>
                <a:tc>
                  <a:txBody>
                    <a:bodyPr/>
                    <a:lstStyle/>
                    <a:p>
                      <a:pPr algn="ctr">
                        <a:lnSpc>
                          <a:spcPts val="1600"/>
                        </a:lnSpc>
                        <a:spcAft>
                          <a:spcPts val="800"/>
                        </a:spcAft>
                      </a:pPr>
                      <a:r>
                        <a:rPr lang="zh-TW" sz="1300">
                          <a:effectLst/>
                        </a:rPr>
                        <a:t>高</a:t>
                      </a:r>
                      <a:r>
                        <a:rPr lang="zh-CN" sz="1300">
                          <a:effectLst/>
                        </a:rPr>
                        <a:t>二級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142</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43.8521</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8.82449</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23427052"/>
                  </a:ext>
                </a:extLst>
              </a:tr>
              <a:tr h="280589">
                <a:tc vMerge="1">
                  <a:txBody>
                    <a:bodyPr/>
                    <a:lstStyle/>
                    <a:p>
                      <a:endParaRPr lang="en-US"/>
                    </a:p>
                  </a:txBody>
                  <a:tcPr/>
                </a:tc>
                <a:tc>
                  <a:txBody>
                    <a:bodyPr/>
                    <a:lstStyle/>
                    <a:p>
                      <a:pPr algn="ctr">
                        <a:lnSpc>
                          <a:spcPts val="1600"/>
                        </a:lnSpc>
                        <a:spcAft>
                          <a:spcPts val="800"/>
                        </a:spcAft>
                      </a:pPr>
                      <a:r>
                        <a:rPr lang="zh-TW" sz="1300">
                          <a:effectLst/>
                        </a:rPr>
                        <a:t>高</a:t>
                      </a:r>
                      <a:r>
                        <a:rPr lang="zh-CN" sz="1300">
                          <a:effectLst/>
                        </a:rPr>
                        <a:t>三級</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137</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a:effectLst/>
                        </a:rPr>
                        <a:t>43.6788</a:t>
                      </a:r>
                      <a:endParaRPr lang="en-US" sz="130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a:txBody>
                    <a:bodyPr/>
                    <a:lstStyle/>
                    <a:p>
                      <a:pPr marL="38100" marR="38100" algn="ctr">
                        <a:lnSpc>
                          <a:spcPts val="1600"/>
                        </a:lnSpc>
                        <a:spcAft>
                          <a:spcPts val="0"/>
                        </a:spcAft>
                      </a:pPr>
                      <a:r>
                        <a:rPr lang="en-US" sz="1300" dirty="0">
                          <a:effectLst/>
                        </a:rPr>
                        <a:t>9.02687</a:t>
                      </a:r>
                      <a:endParaRPr lang="en-US" sz="13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1071" marR="21071" marT="21071" marB="21071"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74046723"/>
                  </a:ext>
                </a:extLst>
              </a:tr>
            </a:tbl>
          </a:graphicData>
        </a:graphic>
      </p:graphicFrame>
      <p:sp>
        <p:nvSpPr>
          <p:cNvPr id="13" name="矩形 12"/>
          <p:cNvSpPr/>
          <p:nvPr/>
        </p:nvSpPr>
        <p:spPr>
          <a:xfrm>
            <a:off x="338992" y="5304395"/>
            <a:ext cx="44759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 </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在顯著水</a:t>
            </a:r>
            <a:r>
              <a:rPr kumimoji="0" lang="zh-HK"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平</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為</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0.05</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時</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 (</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雙尾</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a:t>
            </a:r>
            <a:r>
              <a:rPr kumimoji="0" lang="zh-TW" altLang="en-US" sz="18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，差異顯著</a:t>
            </a:r>
            <a:r>
              <a:rPr kumimoji="0" lang="zh-TW" altLang="en-US" sz="1800" b="0"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矩形 13"/>
          <p:cNvSpPr/>
          <p:nvPr/>
        </p:nvSpPr>
        <p:spPr>
          <a:xfrm>
            <a:off x="132201" y="5746838"/>
            <a:ext cx="1082501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Times New Roman" panose="02020603050405020304" pitchFamily="18" charset="0"/>
              </a:rPr>
              <a:t>整體而言，由於</a:t>
            </a:r>
            <a:r>
              <a:rPr kumimoji="0" lang="zh-TW" altLang="en-US" sz="32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高一級對</a:t>
            </a:r>
            <a:r>
              <a:rPr kumimoji="0" lang="zh-TW"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金錢的價值未被誇大，所以對</a:t>
            </a:r>
            <a:r>
              <a:rPr kumimoji="0" lang="zh-TW" altLang="en-US" sz="32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高一級進行</a:t>
            </a:r>
            <a:r>
              <a:rPr kumimoji="0" lang="zh-TW"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金錢觀教育效果較佳。</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8930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253274"/>
            <a:ext cx="11056505" cy="465223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不同母親教育程度的學生其金錢價值觀有顯著差異嗎</a:t>
            </a:r>
            <a:r>
              <a:rPr kumimoji="0" lang="en-US" sz="36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3600" b="0" i="0" u="none" strike="noStrike" kern="1200" cap="none" spc="0" normalizeH="0" baseline="0" noProof="0" dirty="0" smtClean="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不同</a:t>
            </a:r>
            <a:r>
              <a:rPr kumimoji="0" lang="zh-TW"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母親教育程度的學生其在金錢價值觀</a:t>
            </a:r>
            <a:r>
              <a:rPr kumimoji="0" lang="zh-HK"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及其四個維度</a:t>
            </a:r>
            <a:r>
              <a:rPr kumimoji="0" lang="zh-TW"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上</a:t>
            </a:r>
            <a:r>
              <a:rPr kumimoji="0" lang="zh-HK"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均</a:t>
            </a:r>
            <a:r>
              <a:rPr kumimoji="0" lang="zh-TW"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沒有顯著差異。</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Times New Roman" panose="02020603050405020304" pitchFamily="18" charset="0"/>
              </a:rPr>
              <a:t> </a:t>
            </a:r>
            <a:endParaRPr kumimoji="0" lang="en-US" altLang="zh-TW" sz="3600" b="0" i="0" u="none" strike="noStrike" kern="1200" cap="none" spc="0" normalizeH="0" baseline="0" noProof="0" dirty="0" smtClean="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3600" b="0" i="0" u="none" strike="noStrike" kern="1200" cap="none" spc="0" normalizeH="0" baseline="0" noProof="0" dirty="0" smtClean="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不同</a:t>
            </a:r>
            <a:r>
              <a:rPr kumimoji="0" lang="zh-TW"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父親教育程度的學生其金錢價值觀有顯著差異嗎</a:t>
            </a:r>
            <a:r>
              <a:rPr kumimoji="0" lang="en-US" sz="36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3600" b="0" i="0" u="none" strike="noStrike" kern="1200" cap="none" spc="0" normalizeH="0" baseline="0" noProof="0" dirty="0" smtClean="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不同</a:t>
            </a:r>
            <a:r>
              <a:rPr kumimoji="0" lang="zh-TW"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父親教育程度的學生其在金錢價值觀</a:t>
            </a:r>
            <a:r>
              <a:rPr kumimoji="0" lang="zh-HK"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及其四個維度</a:t>
            </a:r>
            <a:r>
              <a:rPr kumimoji="0" lang="zh-TW"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上</a:t>
            </a:r>
            <a:r>
              <a:rPr kumimoji="0" lang="zh-HK"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均</a:t>
            </a:r>
            <a:r>
              <a:rPr kumimoji="0" lang="zh-TW" alt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沒有顯著差異。</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4541892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15830" y="140916"/>
            <a:ext cx="38779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Times New Roman" panose="02020603050405020304" pitchFamily="18" charset="0"/>
              </a:rPr>
              <a:t>日常消費計劃性不</a:t>
            </a: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新細明體" panose="02020500000000000000" pitchFamily="18" charset="-120"/>
              </a:rPr>
              <a:t>強</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表格 3"/>
          <p:cNvGraphicFramePr>
            <a:graphicFrameLocks noGrp="1"/>
          </p:cNvGraphicFramePr>
          <p:nvPr>
            <p:extLst/>
          </p:nvPr>
        </p:nvGraphicFramePr>
        <p:xfrm>
          <a:off x="115830" y="1825672"/>
          <a:ext cx="5795444" cy="1638414"/>
        </p:xfrm>
        <a:graphic>
          <a:graphicData uri="http://schemas.openxmlformats.org/drawingml/2006/table">
            <a:tbl>
              <a:tblPr>
                <a:tableStyleId>{5C22544A-7EE6-4342-B048-85BDC9FD1C3A}</a:tableStyleId>
              </a:tblPr>
              <a:tblGrid>
                <a:gridCol w="1390390">
                  <a:extLst>
                    <a:ext uri="{9D8B030D-6E8A-4147-A177-3AD203B41FA5}">
                      <a16:colId xmlns:a16="http://schemas.microsoft.com/office/drawing/2014/main" val="1867033953"/>
                    </a:ext>
                  </a:extLst>
                </a:gridCol>
                <a:gridCol w="1390390">
                  <a:extLst>
                    <a:ext uri="{9D8B030D-6E8A-4147-A177-3AD203B41FA5}">
                      <a16:colId xmlns:a16="http://schemas.microsoft.com/office/drawing/2014/main" val="293738144"/>
                    </a:ext>
                  </a:extLst>
                </a:gridCol>
                <a:gridCol w="1507332">
                  <a:extLst>
                    <a:ext uri="{9D8B030D-6E8A-4147-A177-3AD203B41FA5}">
                      <a16:colId xmlns:a16="http://schemas.microsoft.com/office/drawing/2014/main" val="2381657526"/>
                    </a:ext>
                  </a:extLst>
                </a:gridCol>
                <a:gridCol w="1507332">
                  <a:extLst>
                    <a:ext uri="{9D8B030D-6E8A-4147-A177-3AD203B41FA5}">
                      <a16:colId xmlns:a16="http://schemas.microsoft.com/office/drawing/2014/main" val="1226084223"/>
                    </a:ext>
                  </a:extLst>
                </a:gridCol>
              </a:tblGrid>
              <a:tr h="342938">
                <a:tc gridSpan="2">
                  <a:txBody>
                    <a:bodyPr/>
                    <a:lstStyle/>
                    <a:p>
                      <a:pPr>
                        <a:lnSpc>
                          <a:spcPct val="107000"/>
                        </a:lnSpc>
                        <a:spcAft>
                          <a:spcPts val="0"/>
                        </a:spcAft>
                      </a:pPr>
                      <a:r>
                        <a:rPr lang="en-US" sz="1700" dirty="0">
                          <a:effectLst/>
                        </a:rPr>
                        <a:t> </a:t>
                      </a:r>
                      <a:endParaRPr lang="en-US" sz="17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zh-CN" sz="1700">
                          <a:effectLst/>
                        </a:rPr>
                        <a:t>次數分配表</a:t>
                      </a:r>
                      <a:endParaRPr lang="en-US" sz="17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zh-CN" sz="1700">
                          <a:effectLst/>
                        </a:rPr>
                        <a:t>百分比</a:t>
                      </a:r>
                      <a:endParaRPr lang="en-US" sz="17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extLst>
                  <a:ext uri="{0D108BD9-81ED-4DB2-BD59-A6C34878D82A}">
                    <a16:rowId xmlns:a16="http://schemas.microsoft.com/office/drawing/2014/main" val="4168174023"/>
                  </a:ext>
                </a:extLst>
              </a:tr>
              <a:tr h="342938">
                <a:tc rowSpan="5">
                  <a:txBody>
                    <a:bodyPr/>
                    <a:lstStyle/>
                    <a:p>
                      <a:pPr marL="38100" marR="38100" algn="ctr">
                        <a:lnSpc>
                          <a:spcPts val="1600"/>
                        </a:lnSpc>
                        <a:spcAft>
                          <a:spcPts val="0"/>
                        </a:spcAft>
                      </a:pPr>
                      <a:r>
                        <a:rPr lang="zh-CN" sz="1700" dirty="0">
                          <a:effectLst/>
                        </a:rPr>
                        <a:t>有效</a:t>
                      </a:r>
                      <a:endParaRPr lang="en-US" sz="17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zh-CN" sz="1700" dirty="0">
                          <a:effectLst/>
                        </a:rPr>
                        <a:t>全部有計劃性</a:t>
                      </a:r>
                      <a:endParaRPr lang="en-US" sz="17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700">
                          <a:effectLst/>
                        </a:rPr>
                        <a:t>21</a:t>
                      </a:r>
                      <a:endParaRPr lang="en-US" sz="17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700" dirty="0">
                          <a:effectLst/>
                        </a:rPr>
                        <a:t>5.1</a:t>
                      </a:r>
                      <a:endParaRPr lang="en-US" sz="17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54660368"/>
                  </a:ext>
                </a:extLst>
              </a:tr>
              <a:tr h="196289">
                <a:tc vMerge="1">
                  <a:txBody>
                    <a:bodyPr/>
                    <a:lstStyle/>
                    <a:p>
                      <a:endParaRPr lang="en-US"/>
                    </a:p>
                  </a:txBody>
                  <a:tcPr/>
                </a:tc>
                <a:tc>
                  <a:txBody>
                    <a:bodyPr/>
                    <a:lstStyle/>
                    <a:p>
                      <a:pPr marL="38100" marR="38100" algn="ctr">
                        <a:lnSpc>
                          <a:spcPts val="1600"/>
                        </a:lnSpc>
                        <a:spcAft>
                          <a:spcPts val="0"/>
                        </a:spcAft>
                      </a:pPr>
                      <a:r>
                        <a:rPr lang="zh-CN" sz="1700" dirty="0">
                          <a:effectLst/>
                        </a:rPr>
                        <a:t>有計劃</a:t>
                      </a:r>
                      <a:endParaRPr lang="en-US" sz="17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700" dirty="0">
                          <a:effectLst/>
                        </a:rPr>
                        <a:t>111</a:t>
                      </a:r>
                      <a:endParaRPr lang="en-US" sz="17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700">
                          <a:effectLst/>
                        </a:rPr>
                        <a:t>26.7</a:t>
                      </a:r>
                      <a:endParaRPr lang="en-US" sz="17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225968649"/>
                  </a:ext>
                </a:extLst>
              </a:tr>
              <a:tr h="342938">
                <a:tc vMerge="1">
                  <a:txBody>
                    <a:bodyPr/>
                    <a:lstStyle/>
                    <a:p>
                      <a:endParaRPr lang="en-US"/>
                    </a:p>
                  </a:txBody>
                  <a:tcPr/>
                </a:tc>
                <a:tc>
                  <a:txBody>
                    <a:bodyPr/>
                    <a:lstStyle/>
                    <a:p>
                      <a:pPr marL="38100" marR="38100" algn="ctr">
                        <a:lnSpc>
                          <a:spcPts val="1600"/>
                        </a:lnSpc>
                        <a:spcAft>
                          <a:spcPts val="0"/>
                        </a:spcAft>
                      </a:pPr>
                      <a:r>
                        <a:rPr lang="zh-CN" sz="1700" dirty="0">
                          <a:effectLst/>
                        </a:rPr>
                        <a:t>偶爾有計劃</a:t>
                      </a:r>
                      <a:endParaRPr lang="en-US" sz="17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700" dirty="0">
                          <a:effectLst/>
                        </a:rPr>
                        <a:t>239</a:t>
                      </a:r>
                      <a:endParaRPr lang="en-US" sz="17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700">
                          <a:effectLst/>
                        </a:rPr>
                        <a:t>57.6</a:t>
                      </a:r>
                      <a:endParaRPr lang="en-US" sz="17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2410011277"/>
                  </a:ext>
                </a:extLst>
              </a:tr>
              <a:tr h="196289">
                <a:tc vMerge="1">
                  <a:txBody>
                    <a:bodyPr/>
                    <a:lstStyle/>
                    <a:p>
                      <a:endParaRPr lang="en-US"/>
                    </a:p>
                  </a:txBody>
                  <a:tcPr/>
                </a:tc>
                <a:tc>
                  <a:txBody>
                    <a:bodyPr/>
                    <a:lstStyle/>
                    <a:p>
                      <a:pPr marL="38100" marR="38100" algn="ctr">
                        <a:lnSpc>
                          <a:spcPts val="1600"/>
                        </a:lnSpc>
                        <a:spcAft>
                          <a:spcPts val="0"/>
                        </a:spcAft>
                      </a:pPr>
                      <a:r>
                        <a:rPr lang="zh-CN" sz="1700">
                          <a:effectLst/>
                        </a:rPr>
                        <a:t>無計劃</a:t>
                      </a:r>
                      <a:endParaRPr lang="en-US" sz="17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700" dirty="0">
                          <a:effectLst/>
                        </a:rPr>
                        <a:t>44</a:t>
                      </a:r>
                      <a:endParaRPr lang="en-US" sz="17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700" dirty="0">
                          <a:effectLst/>
                        </a:rPr>
                        <a:t>10.6</a:t>
                      </a:r>
                      <a:endParaRPr lang="en-US" sz="17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481116776"/>
                  </a:ext>
                </a:extLst>
              </a:tr>
              <a:tr h="196289">
                <a:tc vMerge="1">
                  <a:txBody>
                    <a:bodyPr/>
                    <a:lstStyle/>
                    <a:p>
                      <a:endParaRPr lang="en-US"/>
                    </a:p>
                  </a:txBody>
                  <a:tcPr/>
                </a:tc>
                <a:tc>
                  <a:txBody>
                    <a:bodyPr/>
                    <a:lstStyle/>
                    <a:p>
                      <a:pPr marL="38100" marR="38100" algn="ctr">
                        <a:lnSpc>
                          <a:spcPts val="1600"/>
                        </a:lnSpc>
                        <a:spcAft>
                          <a:spcPts val="0"/>
                        </a:spcAft>
                      </a:pPr>
                      <a:r>
                        <a:rPr lang="zh-CN" sz="1700">
                          <a:effectLst/>
                        </a:rPr>
                        <a:t>總計</a:t>
                      </a:r>
                      <a:endParaRPr lang="en-US" sz="17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700">
                          <a:effectLst/>
                        </a:rPr>
                        <a:t>415</a:t>
                      </a:r>
                      <a:endParaRPr lang="en-US" sz="17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700" dirty="0">
                          <a:effectLst/>
                        </a:rPr>
                        <a:t>100.0</a:t>
                      </a:r>
                      <a:endParaRPr lang="en-US" sz="17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1343312188"/>
                  </a:ext>
                </a:extLst>
              </a:tr>
            </a:tbl>
          </a:graphicData>
        </a:graphic>
      </p:graphicFrame>
      <p:pic>
        <p:nvPicPr>
          <p:cNvPr id="6" name="圖片 5"/>
          <p:cNvPicPr/>
          <p:nvPr/>
        </p:nvPicPr>
        <p:blipFill>
          <a:blip r:embed="rId3">
            <a:extLst>
              <a:ext uri="{28A0092B-C50C-407E-A947-70E740481C1C}">
                <a14:useLocalDpi xmlns:a14="http://schemas.microsoft.com/office/drawing/2010/main" val="0"/>
              </a:ext>
            </a:extLst>
          </a:blip>
          <a:srcRect/>
          <a:stretch>
            <a:fillRect/>
          </a:stretch>
        </p:blipFill>
        <p:spPr bwMode="auto">
          <a:xfrm>
            <a:off x="6162833" y="725691"/>
            <a:ext cx="5872149" cy="4186181"/>
          </a:xfrm>
          <a:prstGeom prst="rect">
            <a:avLst/>
          </a:prstGeom>
          <a:noFill/>
          <a:ln>
            <a:noFill/>
          </a:ln>
        </p:spPr>
      </p:pic>
    </p:spTree>
    <p:extLst>
      <p:ext uri="{BB962C8B-B14F-4D97-AF65-F5344CB8AC3E}">
        <p14:creationId xmlns:p14="http://schemas.microsoft.com/office/powerpoint/2010/main" val="34643753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3127" y="116929"/>
            <a:ext cx="11471563" cy="121430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rPr>
              <a:t>消費資金主要來源於父</a:t>
            </a:r>
            <a:r>
              <a:rPr kumimoji="0" lang="zh-TW" altLang="en-US" sz="32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新細明體" panose="02020500000000000000" pitchFamily="18" charset="-120"/>
              </a:rPr>
              <a:t>母</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Times New Roman" panose="02020603050405020304" pitchFamily="18" charset="0"/>
              </a:rPr>
              <a:t>絕大多數高中生沒有賺錢能力，所有的花銷都依賴於父</a:t>
            </a: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新細明體" panose="02020500000000000000" pitchFamily="18" charset="-120"/>
              </a:rPr>
              <a:t>母。</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表格 4"/>
          <p:cNvGraphicFramePr>
            <a:graphicFrameLocks noGrp="1"/>
          </p:cNvGraphicFramePr>
          <p:nvPr>
            <p:extLst/>
          </p:nvPr>
        </p:nvGraphicFramePr>
        <p:xfrm>
          <a:off x="83127" y="2438121"/>
          <a:ext cx="6844146" cy="1554939"/>
        </p:xfrm>
        <a:graphic>
          <a:graphicData uri="http://schemas.openxmlformats.org/drawingml/2006/table">
            <a:tbl>
              <a:tblPr>
                <a:tableStyleId>{5C22544A-7EE6-4342-B048-85BDC9FD1C3A}</a:tableStyleId>
              </a:tblPr>
              <a:tblGrid>
                <a:gridCol w="1813911">
                  <a:extLst>
                    <a:ext uri="{9D8B030D-6E8A-4147-A177-3AD203B41FA5}">
                      <a16:colId xmlns:a16="http://schemas.microsoft.com/office/drawing/2014/main" val="2481174108"/>
                    </a:ext>
                  </a:extLst>
                </a:gridCol>
                <a:gridCol w="1813911">
                  <a:extLst>
                    <a:ext uri="{9D8B030D-6E8A-4147-A177-3AD203B41FA5}">
                      <a16:colId xmlns:a16="http://schemas.microsoft.com/office/drawing/2014/main" val="3652526606"/>
                    </a:ext>
                  </a:extLst>
                </a:gridCol>
                <a:gridCol w="1608162">
                  <a:extLst>
                    <a:ext uri="{9D8B030D-6E8A-4147-A177-3AD203B41FA5}">
                      <a16:colId xmlns:a16="http://schemas.microsoft.com/office/drawing/2014/main" val="3628621843"/>
                    </a:ext>
                  </a:extLst>
                </a:gridCol>
                <a:gridCol w="1608162">
                  <a:extLst>
                    <a:ext uri="{9D8B030D-6E8A-4147-A177-3AD203B41FA5}">
                      <a16:colId xmlns:a16="http://schemas.microsoft.com/office/drawing/2014/main" val="936626682"/>
                    </a:ext>
                  </a:extLst>
                </a:gridCol>
              </a:tblGrid>
              <a:tr h="196155">
                <a:tc gridSpan="2">
                  <a:txBody>
                    <a:bodyPr/>
                    <a:lstStyle/>
                    <a:p>
                      <a:pPr algn="ctr">
                        <a:lnSpc>
                          <a:spcPct val="107000"/>
                        </a:lnSpc>
                        <a:spcAft>
                          <a:spcPts val="0"/>
                        </a:spcAft>
                      </a:pPr>
                      <a:r>
                        <a:rPr lang="en-US" sz="1600" dirty="0">
                          <a:effectLst/>
                        </a:rPr>
                        <a:t> </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zh-CN" sz="1600">
                          <a:effectLst/>
                        </a:rPr>
                        <a:t>次數分配表</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zh-CN" sz="1600">
                          <a:effectLst/>
                        </a:rPr>
                        <a:t>百分比</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extLst>
                  <a:ext uri="{0D108BD9-81ED-4DB2-BD59-A6C34878D82A}">
                    <a16:rowId xmlns:a16="http://schemas.microsoft.com/office/drawing/2014/main" val="233289168"/>
                  </a:ext>
                </a:extLst>
              </a:tr>
              <a:tr h="523650">
                <a:tc rowSpan="4">
                  <a:txBody>
                    <a:bodyPr/>
                    <a:lstStyle/>
                    <a:p>
                      <a:pPr marL="38100" marR="38100" algn="ctr">
                        <a:lnSpc>
                          <a:spcPts val="1600"/>
                        </a:lnSpc>
                        <a:spcAft>
                          <a:spcPts val="0"/>
                        </a:spcAft>
                      </a:pPr>
                      <a:r>
                        <a:rPr lang="zh-CN" sz="1600" dirty="0">
                          <a:effectLst/>
                        </a:rPr>
                        <a:t>有效</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zh-CN" sz="1600" dirty="0">
                          <a:effectLst/>
                        </a:rPr>
                        <a:t>父母所給的生活費</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600">
                          <a:effectLst/>
                        </a:rPr>
                        <a:t>387</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600" dirty="0">
                          <a:effectLst/>
                        </a:rPr>
                        <a:t>93.3</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452024980"/>
                  </a:ext>
                </a:extLst>
              </a:tr>
              <a:tr h="256789">
                <a:tc vMerge="1">
                  <a:txBody>
                    <a:bodyPr/>
                    <a:lstStyle/>
                    <a:p>
                      <a:endParaRPr lang="en-US"/>
                    </a:p>
                  </a:txBody>
                  <a:tcPr/>
                </a:tc>
                <a:tc>
                  <a:txBody>
                    <a:bodyPr/>
                    <a:lstStyle/>
                    <a:p>
                      <a:pPr marL="38100" marR="38100" algn="ctr">
                        <a:lnSpc>
                          <a:spcPts val="1600"/>
                        </a:lnSpc>
                        <a:spcAft>
                          <a:spcPts val="0"/>
                        </a:spcAft>
                      </a:pPr>
                      <a:r>
                        <a:rPr lang="zh-CN" sz="1600" dirty="0">
                          <a:effectLst/>
                        </a:rPr>
                        <a:t>兼職工資</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600" dirty="0">
                          <a:effectLst/>
                        </a:rPr>
                        <a:t>10</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600">
                          <a:effectLst/>
                        </a:rPr>
                        <a:t>2.4</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415579200"/>
                  </a:ext>
                </a:extLst>
              </a:tr>
              <a:tr h="256789">
                <a:tc vMerge="1">
                  <a:txBody>
                    <a:bodyPr/>
                    <a:lstStyle/>
                    <a:p>
                      <a:endParaRPr lang="en-US"/>
                    </a:p>
                  </a:txBody>
                  <a:tcPr/>
                </a:tc>
                <a:tc>
                  <a:txBody>
                    <a:bodyPr/>
                    <a:lstStyle/>
                    <a:p>
                      <a:pPr marL="38100" marR="38100" algn="ctr">
                        <a:lnSpc>
                          <a:spcPts val="1600"/>
                        </a:lnSpc>
                        <a:spcAft>
                          <a:spcPts val="0"/>
                        </a:spcAft>
                      </a:pPr>
                      <a:r>
                        <a:rPr lang="zh-CN" sz="1600">
                          <a:effectLst/>
                        </a:rPr>
                        <a:t>紅包</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600" dirty="0">
                          <a:effectLst/>
                        </a:rPr>
                        <a:t>18</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600" dirty="0">
                          <a:effectLst/>
                        </a:rPr>
                        <a:t>4.3</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2957798720"/>
                  </a:ext>
                </a:extLst>
              </a:tr>
              <a:tr h="256789">
                <a:tc vMerge="1">
                  <a:txBody>
                    <a:bodyPr/>
                    <a:lstStyle/>
                    <a:p>
                      <a:endParaRPr lang="en-US"/>
                    </a:p>
                  </a:txBody>
                  <a:tcPr/>
                </a:tc>
                <a:tc>
                  <a:txBody>
                    <a:bodyPr/>
                    <a:lstStyle/>
                    <a:p>
                      <a:pPr marL="38100" marR="38100" algn="ctr">
                        <a:lnSpc>
                          <a:spcPts val="1600"/>
                        </a:lnSpc>
                        <a:spcAft>
                          <a:spcPts val="0"/>
                        </a:spcAft>
                      </a:pPr>
                      <a:r>
                        <a:rPr lang="zh-CN" sz="1600">
                          <a:effectLst/>
                        </a:rPr>
                        <a:t>總計</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600">
                          <a:effectLst/>
                        </a:rPr>
                        <a:t>415</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600" dirty="0">
                          <a:effectLst/>
                        </a:rPr>
                        <a:t>100.0</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542995931"/>
                  </a:ext>
                </a:extLst>
              </a:tr>
            </a:tbl>
          </a:graphicData>
        </a:graphic>
      </p:graphicFrame>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7065817" y="1597890"/>
            <a:ext cx="5011148" cy="3519343"/>
          </a:xfrm>
          <a:prstGeom prst="rect">
            <a:avLst/>
          </a:prstGeom>
          <a:noFill/>
          <a:ln>
            <a:noFill/>
          </a:ln>
        </p:spPr>
      </p:pic>
    </p:spTree>
    <p:extLst>
      <p:ext uri="{BB962C8B-B14F-4D97-AF65-F5344CB8AC3E}">
        <p14:creationId xmlns:p14="http://schemas.microsoft.com/office/powerpoint/2010/main" val="30920596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51242" y="113207"/>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Times New Roman" panose="02020603050405020304" pitchFamily="18" charset="0"/>
              </a:rPr>
              <a:t>注重理</a:t>
            </a:r>
            <a:r>
              <a:rPr kumimoji="0" lang="zh-TW"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性</a:t>
            </a: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Times New Roman" panose="02020603050405020304" pitchFamily="18" charset="0"/>
              </a:rPr>
              <a:t>消費</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表格 4"/>
          <p:cNvGraphicFramePr>
            <a:graphicFrameLocks noGrp="1"/>
          </p:cNvGraphicFramePr>
          <p:nvPr>
            <p:extLst/>
          </p:nvPr>
        </p:nvGraphicFramePr>
        <p:xfrm>
          <a:off x="351242" y="1638380"/>
          <a:ext cx="5753995" cy="2047301"/>
        </p:xfrm>
        <a:graphic>
          <a:graphicData uri="http://schemas.openxmlformats.org/drawingml/2006/table">
            <a:tbl>
              <a:tblPr>
                <a:tableStyleId>{5C22544A-7EE6-4342-B048-85BDC9FD1C3A}</a:tableStyleId>
              </a:tblPr>
              <a:tblGrid>
                <a:gridCol w="1036514">
                  <a:extLst>
                    <a:ext uri="{9D8B030D-6E8A-4147-A177-3AD203B41FA5}">
                      <a16:colId xmlns:a16="http://schemas.microsoft.com/office/drawing/2014/main" val="900247231"/>
                    </a:ext>
                  </a:extLst>
                </a:gridCol>
                <a:gridCol w="1311131">
                  <a:extLst>
                    <a:ext uri="{9D8B030D-6E8A-4147-A177-3AD203B41FA5}">
                      <a16:colId xmlns:a16="http://schemas.microsoft.com/office/drawing/2014/main" val="3598969953"/>
                    </a:ext>
                  </a:extLst>
                </a:gridCol>
                <a:gridCol w="1703175">
                  <a:extLst>
                    <a:ext uri="{9D8B030D-6E8A-4147-A177-3AD203B41FA5}">
                      <a16:colId xmlns:a16="http://schemas.microsoft.com/office/drawing/2014/main" val="881385475"/>
                    </a:ext>
                  </a:extLst>
                </a:gridCol>
                <a:gridCol w="1703175">
                  <a:extLst>
                    <a:ext uri="{9D8B030D-6E8A-4147-A177-3AD203B41FA5}">
                      <a16:colId xmlns:a16="http://schemas.microsoft.com/office/drawing/2014/main" val="4259310606"/>
                    </a:ext>
                  </a:extLst>
                </a:gridCol>
              </a:tblGrid>
              <a:tr h="335688">
                <a:tc gridSpan="2">
                  <a:txBody>
                    <a:bodyPr/>
                    <a:lstStyle/>
                    <a:p>
                      <a:pPr>
                        <a:lnSpc>
                          <a:spcPct val="107000"/>
                        </a:lnSpc>
                        <a:spcAft>
                          <a:spcPts val="0"/>
                        </a:spcAft>
                      </a:pPr>
                      <a:r>
                        <a:rPr lang="en-US" sz="2100">
                          <a:effectLst/>
                        </a:rPr>
                        <a:t> </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zh-CN" sz="2100">
                          <a:effectLst/>
                        </a:rPr>
                        <a:t>次數分配表</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zh-CN" sz="2100">
                          <a:effectLst/>
                        </a:rPr>
                        <a:t>百分比</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extLst>
                  <a:ext uri="{0D108BD9-81ED-4DB2-BD59-A6C34878D82A}">
                    <a16:rowId xmlns:a16="http://schemas.microsoft.com/office/drawing/2014/main" val="359283260"/>
                  </a:ext>
                </a:extLst>
              </a:tr>
              <a:tr h="340969">
                <a:tc rowSpan="5">
                  <a:txBody>
                    <a:bodyPr/>
                    <a:lstStyle/>
                    <a:p>
                      <a:pPr marL="38100" marR="38100">
                        <a:lnSpc>
                          <a:spcPts val="1600"/>
                        </a:lnSpc>
                        <a:spcAft>
                          <a:spcPts val="0"/>
                        </a:spcAft>
                      </a:pPr>
                      <a:r>
                        <a:rPr lang="zh-CN" sz="2100">
                          <a:effectLst/>
                        </a:rPr>
                        <a:t>有效</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nSpc>
                          <a:spcPts val="1600"/>
                        </a:lnSpc>
                        <a:spcAft>
                          <a:spcPts val="0"/>
                        </a:spcAft>
                      </a:pPr>
                      <a:r>
                        <a:rPr lang="zh-CN" sz="2100">
                          <a:effectLst/>
                        </a:rPr>
                        <a:t>實用</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2100" dirty="0">
                          <a:effectLst/>
                        </a:rPr>
                        <a:t>216</a:t>
                      </a:r>
                      <a:endParaRPr lang="en-US" sz="19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2100">
                          <a:effectLst/>
                        </a:rPr>
                        <a:t>52.0</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1876517347"/>
                  </a:ext>
                </a:extLst>
              </a:tr>
              <a:tr h="340969">
                <a:tc vMerge="1">
                  <a:txBody>
                    <a:bodyPr/>
                    <a:lstStyle/>
                    <a:p>
                      <a:endParaRPr lang="en-US"/>
                    </a:p>
                  </a:txBody>
                  <a:tcPr/>
                </a:tc>
                <a:tc>
                  <a:txBody>
                    <a:bodyPr/>
                    <a:lstStyle/>
                    <a:p>
                      <a:pPr marL="38100" marR="38100">
                        <a:lnSpc>
                          <a:spcPts val="1600"/>
                        </a:lnSpc>
                        <a:spcAft>
                          <a:spcPts val="0"/>
                        </a:spcAft>
                      </a:pPr>
                      <a:r>
                        <a:rPr lang="zh-CN" sz="2100">
                          <a:effectLst/>
                        </a:rPr>
                        <a:t>價位</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2100" dirty="0">
                          <a:effectLst/>
                        </a:rPr>
                        <a:t>168</a:t>
                      </a:r>
                      <a:endParaRPr lang="en-US" sz="19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2100" dirty="0">
                          <a:effectLst/>
                        </a:rPr>
                        <a:t>40.5</a:t>
                      </a:r>
                      <a:endParaRPr lang="en-US" sz="19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1400880467"/>
                  </a:ext>
                </a:extLst>
              </a:tr>
              <a:tr h="340969">
                <a:tc vMerge="1">
                  <a:txBody>
                    <a:bodyPr/>
                    <a:lstStyle/>
                    <a:p>
                      <a:endParaRPr lang="en-US"/>
                    </a:p>
                  </a:txBody>
                  <a:tcPr/>
                </a:tc>
                <a:tc>
                  <a:txBody>
                    <a:bodyPr/>
                    <a:lstStyle/>
                    <a:p>
                      <a:pPr marL="38100" marR="38100">
                        <a:lnSpc>
                          <a:spcPts val="1600"/>
                        </a:lnSpc>
                        <a:spcAft>
                          <a:spcPts val="0"/>
                        </a:spcAft>
                      </a:pPr>
                      <a:r>
                        <a:rPr lang="zh-CN" sz="2100">
                          <a:effectLst/>
                        </a:rPr>
                        <a:t>品牌</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2100">
                          <a:effectLst/>
                        </a:rPr>
                        <a:t>17</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2100" dirty="0">
                          <a:effectLst/>
                        </a:rPr>
                        <a:t>4.1</a:t>
                      </a:r>
                      <a:endParaRPr lang="en-US" sz="19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01866234"/>
                  </a:ext>
                </a:extLst>
              </a:tr>
              <a:tr h="340969">
                <a:tc vMerge="1">
                  <a:txBody>
                    <a:bodyPr/>
                    <a:lstStyle/>
                    <a:p>
                      <a:endParaRPr lang="en-US"/>
                    </a:p>
                  </a:txBody>
                  <a:tcPr/>
                </a:tc>
                <a:tc>
                  <a:txBody>
                    <a:bodyPr/>
                    <a:lstStyle/>
                    <a:p>
                      <a:pPr marL="38100" marR="38100">
                        <a:lnSpc>
                          <a:spcPts val="1600"/>
                        </a:lnSpc>
                        <a:spcAft>
                          <a:spcPts val="0"/>
                        </a:spcAft>
                      </a:pPr>
                      <a:r>
                        <a:rPr lang="zh-CN" sz="2100">
                          <a:effectLst/>
                        </a:rPr>
                        <a:t>時尚</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2100">
                          <a:effectLst/>
                        </a:rPr>
                        <a:t>14</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2100" dirty="0">
                          <a:effectLst/>
                        </a:rPr>
                        <a:t>3.4</a:t>
                      </a:r>
                      <a:endParaRPr lang="en-US" sz="19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4044277410"/>
                  </a:ext>
                </a:extLst>
              </a:tr>
              <a:tr h="340969">
                <a:tc vMerge="1">
                  <a:txBody>
                    <a:bodyPr/>
                    <a:lstStyle/>
                    <a:p>
                      <a:endParaRPr lang="en-US"/>
                    </a:p>
                  </a:txBody>
                  <a:tcPr/>
                </a:tc>
                <a:tc>
                  <a:txBody>
                    <a:bodyPr/>
                    <a:lstStyle/>
                    <a:p>
                      <a:pPr marL="38100" marR="38100">
                        <a:lnSpc>
                          <a:spcPts val="1600"/>
                        </a:lnSpc>
                        <a:spcAft>
                          <a:spcPts val="0"/>
                        </a:spcAft>
                      </a:pPr>
                      <a:r>
                        <a:rPr lang="zh-CN" sz="2100">
                          <a:effectLst/>
                        </a:rPr>
                        <a:t>總計</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2100">
                          <a:effectLst/>
                        </a:rPr>
                        <a:t>415</a:t>
                      </a:r>
                      <a:endParaRPr lang="en-US" sz="19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2100" dirty="0">
                          <a:effectLst/>
                        </a:rPr>
                        <a:t>100.0</a:t>
                      </a:r>
                      <a:endParaRPr lang="en-US" sz="19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4048220512"/>
                  </a:ext>
                </a:extLst>
              </a:tr>
            </a:tbl>
          </a:graphicData>
        </a:graphic>
      </p:graphicFrame>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6418983" y="1028014"/>
            <a:ext cx="5495925" cy="3867836"/>
          </a:xfrm>
          <a:prstGeom prst="rect">
            <a:avLst/>
          </a:prstGeom>
          <a:noFill/>
          <a:ln>
            <a:noFill/>
          </a:ln>
        </p:spPr>
      </p:pic>
    </p:spTree>
    <p:extLst>
      <p:ext uri="{BB962C8B-B14F-4D97-AF65-F5344CB8AC3E}">
        <p14:creationId xmlns:p14="http://schemas.microsoft.com/office/powerpoint/2010/main" val="24015088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203200" y="170147"/>
            <a:ext cx="11056505" cy="112069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學校講座和相關課程以及家庭教育是高中生瞭解理財知識的主要渠道</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p:txBody>
      </p:sp>
      <p:graphicFrame>
        <p:nvGraphicFramePr>
          <p:cNvPr id="2" name="表格 1"/>
          <p:cNvGraphicFramePr>
            <a:graphicFrameLocks noGrp="1"/>
          </p:cNvGraphicFramePr>
          <p:nvPr>
            <p:extLst/>
          </p:nvPr>
        </p:nvGraphicFramePr>
        <p:xfrm>
          <a:off x="225712" y="2170545"/>
          <a:ext cx="5505740" cy="2317396"/>
        </p:xfrm>
        <a:graphic>
          <a:graphicData uri="http://schemas.openxmlformats.org/drawingml/2006/table">
            <a:tbl>
              <a:tblPr>
                <a:tableStyleId>{5C22544A-7EE6-4342-B048-85BDC9FD1C3A}</a:tableStyleId>
              </a:tblPr>
              <a:tblGrid>
                <a:gridCol w="873415">
                  <a:extLst>
                    <a:ext uri="{9D8B030D-6E8A-4147-A177-3AD203B41FA5}">
                      <a16:colId xmlns:a16="http://schemas.microsoft.com/office/drawing/2014/main" val="3523552463"/>
                    </a:ext>
                  </a:extLst>
                </a:gridCol>
                <a:gridCol w="2238949">
                  <a:extLst>
                    <a:ext uri="{9D8B030D-6E8A-4147-A177-3AD203B41FA5}">
                      <a16:colId xmlns:a16="http://schemas.microsoft.com/office/drawing/2014/main" val="479421887"/>
                    </a:ext>
                  </a:extLst>
                </a:gridCol>
                <a:gridCol w="1298579">
                  <a:extLst>
                    <a:ext uri="{9D8B030D-6E8A-4147-A177-3AD203B41FA5}">
                      <a16:colId xmlns:a16="http://schemas.microsoft.com/office/drawing/2014/main" val="1686059385"/>
                    </a:ext>
                  </a:extLst>
                </a:gridCol>
                <a:gridCol w="1094797">
                  <a:extLst>
                    <a:ext uri="{9D8B030D-6E8A-4147-A177-3AD203B41FA5}">
                      <a16:colId xmlns:a16="http://schemas.microsoft.com/office/drawing/2014/main" val="1995770777"/>
                    </a:ext>
                  </a:extLst>
                </a:gridCol>
              </a:tblGrid>
              <a:tr h="446504">
                <a:tc gridSpan="2">
                  <a:txBody>
                    <a:bodyPr/>
                    <a:lstStyle/>
                    <a:p>
                      <a:pPr algn="ctr">
                        <a:lnSpc>
                          <a:spcPct val="107000"/>
                        </a:lnSpc>
                        <a:spcAft>
                          <a:spcPts val="0"/>
                        </a:spcAft>
                      </a:pPr>
                      <a:r>
                        <a:rPr lang="en-US" sz="1800" dirty="0">
                          <a:effectLst/>
                        </a:rPr>
                        <a:t> </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zh-CN" sz="1800">
                          <a:effectLst/>
                        </a:rPr>
                        <a:t>次數分配表</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zh-CN" sz="1800">
                          <a:effectLst/>
                        </a:rPr>
                        <a:t>百分比</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extLst>
                  <a:ext uri="{0D108BD9-81ED-4DB2-BD59-A6C34878D82A}">
                    <a16:rowId xmlns:a16="http://schemas.microsoft.com/office/drawing/2014/main" val="1921128985"/>
                  </a:ext>
                </a:extLst>
              </a:tr>
              <a:tr h="265781">
                <a:tc rowSpan="6">
                  <a:txBody>
                    <a:bodyPr/>
                    <a:lstStyle/>
                    <a:p>
                      <a:pPr marL="38100" marR="38100">
                        <a:lnSpc>
                          <a:spcPts val="1600"/>
                        </a:lnSpc>
                        <a:spcAft>
                          <a:spcPts val="0"/>
                        </a:spcAft>
                      </a:pPr>
                      <a:r>
                        <a:rPr lang="zh-CN" sz="1800">
                          <a:effectLst/>
                        </a:rPr>
                        <a:t>有效</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zh-CN" sz="1800" dirty="0">
                          <a:effectLst/>
                        </a:rPr>
                        <a:t>網絡宣傳</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61</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14.7</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672335031"/>
                  </a:ext>
                </a:extLst>
              </a:tr>
              <a:tr h="541987">
                <a:tc vMerge="1">
                  <a:txBody>
                    <a:bodyPr/>
                    <a:lstStyle/>
                    <a:p>
                      <a:endParaRPr lang="en-US"/>
                    </a:p>
                  </a:txBody>
                  <a:tcPr/>
                </a:tc>
                <a:tc>
                  <a:txBody>
                    <a:bodyPr/>
                    <a:lstStyle/>
                    <a:p>
                      <a:pPr marL="38100" marR="38100" algn="ctr">
                        <a:lnSpc>
                          <a:spcPts val="1600"/>
                        </a:lnSpc>
                        <a:spcAft>
                          <a:spcPts val="0"/>
                        </a:spcAft>
                      </a:pPr>
                      <a:r>
                        <a:rPr lang="zh-CN" sz="1800" dirty="0">
                          <a:effectLst/>
                        </a:rPr>
                        <a:t>學校講座和相關課程</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dirty="0">
                          <a:effectLst/>
                        </a:rPr>
                        <a:t>174</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41.9</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2852957037"/>
                  </a:ext>
                </a:extLst>
              </a:tr>
              <a:tr h="265781">
                <a:tc vMerge="1">
                  <a:txBody>
                    <a:bodyPr/>
                    <a:lstStyle/>
                    <a:p>
                      <a:endParaRPr lang="en-US"/>
                    </a:p>
                  </a:txBody>
                  <a:tcPr/>
                </a:tc>
                <a:tc>
                  <a:txBody>
                    <a:bodyPr/>
                    <a:lstStyle/>
                    <a:p>
                      <a:pPr marL="38100" marR="38100" algn="ctr">
                        <a:lnSpc>
                          <a:spcPts val="1600"/>
                        </a:lnSpc>
                        <a:spcAft>
                          <a:spcPts val="0"/>
                        </a:spcAft>
                      </a:pPr>
                      <a:r>
                        <a:rPr lang="zh-CN" sz="1800" dirty="0">
                          <a:effectLst/>
                        </a:rPr>
                        <a:t>家庭教育</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dirty="0">
                          <a:effectLst/>
                        </a:rPr>
                        <a:t>147</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35.4</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198402448"/>
                  </a:ext>
                </a:extLst>
              </a:tr>
              <a:tr h="265781">
                <a:tc vMerge="1">
                  <a:txBody>
                    <a:bodyPr/>
                    <a:lstStyle/>
                    <a:p>
                      <a:endParaRPr lang="en-US"/>
                    </a:p>
                  </a:txBody>
                  <a:tcPr/>
                </a:tc>
                <a:tc>
                  <a:txBody>
                    <a:bodyPr/>
                    <a:lstStyle/>
                    <a:p>
                      <a:pPr marL="38100" marR="38100" algn="ctr">
                        <a:lnSpc>
                          <a:spcPts val="1600"/>
                        </a:lnSpc>
                        <a:spcAft>
                          <a:spcPts val="0"/>
                        </a:spcAft>
                      </a:pPr>
                      <a:r>
                        <a:rPr lang="zh-CN" sz="1800">
                          <a:effectLst/>
                        </a:rPr>
                        <a:t>同學或朋友宣傳</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dirty="0">
                          <a:effectLst/>
                        </a:rPr>
                        <a:t>5</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1.2</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450196582"/>
                  </a:ext>
                </a:extLst>
              </a:tr>
              <a:tr h="265781">
                <a:tc vMerge="1">
                  <a:txBody>
                    <a:bodyPr/>
                    <a:lstStyle/>
                    <a:p>
                      <a:endParaRPr lang="en-US"/>
                    </a:p>
                  </a:txBody>
                  <a:tcPr/>
                </a:tc>
                <a:tc>
                  <a:txBody>
                    <a:bodyPr/>
                    <a:lstStyle/>
                    <a:p>
                      <a:pPr marL="38100" marR="38100" algn="ctr">
                        <a:lnSpc>
                          <a:spcPts val="1600"/>
                        </a:lnSpc>
                        <a:spcAft>
                          <a:spcPts val="0"/>
                        </a:spcAft>
                      </a:pPr>
                      <a:r>
                        <a:rPr lang="zh-CN" sz="1800">
                          <a:effectLst/>
                        </a:rPr>
                        <a:t>沒聽過</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dirty="0">
                          <a:effectLst/>
                        </a:rPr>
                        <a:t>28</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6.7</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60801637"/>
                  </a:ext>
                </a:extLst>
              </a:tr>
              <a:tr h="265781">
                <a:tc vMerge="1">
                  <a:txBody>
                    <a:bodyPr/>
                    <a:lstStyle/>
                    <a:p>
                      <a:endParaRPr lang="en-US"/>
                    </a:p>
                  </a:txBody>
                  <a:tcPr/>
                </a:tc>
                <a:tc>
                  <a:txBody>
                    <a:bodyPr/>
                    <a:lstStyle/>
                    <a:p>
                      <a:pPr marL="38100" marR="38100" algn="ctr">
                        <a:lnSpc>
                          <a:spcPts val="1600"/>
                        </a:lnSpc>
                        <a:spcAft>
                          <a:spcPts val="0"/>
                        </a:spcAft>
                      </a:pPr>
                      <a:r>
                        <a:rPr lang="zh-CN" sz="1800">
                          <a:effectLst/>
                        </a:rPr>
                        <a:t>總計</a:t>
                      </a:r>
                      <a:endParaRPr lang="en-US" sz="18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dirty="0">
                          <a:effectLst/>
                        </a:rPr>
                        <a:t>415</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100.0</a:t>
                      </a:r>
                      <a:endParaRPr lang="en-US" sz="1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2855363456"/>
                  </a:ext>
                </a:extLst>
              </a:tr>
            </a:tbl>
          </a:graphicData>
        </a:graphic>
      </p:graphicFrame>
      <p:pic>
        <p:nvPicPr>
          <p:cNvPr id="4" name="圖片 3"/>
          <p:cNvPicPr/>
          <p:nvPr/>
        </p:nvPicPr>
        <p:blipFill>
          <a:blip r:embed="rId3">
            <a:extLst>
              <a:ext uri="{28A0092B-C50C-407E-A947-70E740481C1C}">
                <a14:useLocalDpi xmlns:a14="http://schemas.microsoft.com/office/drawing/2010/main" val="0"/>
              </a:ext>
            </a:extLst>
          </a:blip>
          <a:srcRect/>
          <a:stretch>
            <a:fillRect/>
          </a:stretch>
        </p:blipFill>
        <p:spPr bwMode="auto">
          <a:xfrm>
            <a:off x="5917334" y="1290838"/>
            <a:ext cx="5822084" cy="4091710"/>
          </a:xfrm>
          <a:prstGeom prst="rect">
            <a:avLst/>
          </a:prstGeom>
          <a:noFill/>
          <a:ln>
            <a:noFill/>
          </a:ln>
        </p:spPr>
      </p:pic>
    </p:spTree>
    <p:extLst>
      <p:ext uri="{BB962C8B-B14F-4D97-AF65-F5344CB8AC3E}">
        <p14:creationId xmlns:p14="http://schemas.microsoft.com/office/powerpoint/2010/main" val="28730415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253274"/>
            <a:ext cx="11056505"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金錢用於個人功能</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多數高中生強調金錢的個人功能，而對於金錢的社會功能考慮較少。</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表格 1"/>
          <p:cNvGraphicFramePr>
            <a:graphicFrameLocks noGrp="1"/>
          </p:cNvGraphicFramePr>
          <p:nvPr>
            <p:extLst/>
          </p:nvPr>
        </p:nvGraphicFramePr>
        <p:xfrm>
          <a:off x="110838" y="2901816"/>
          <a:ext cx="6139005" cy="2586921"/>
        </p:xfrm>
        <a:graphic>
          <a:graphicData uri="http://schemas.openxmlformats.org/drawingml/2006/table">
            <a:tbl>
              <a:tblPr>
                <a:tableStyleId>{5C22544A-7EE6-4342-B048-85BDC9FD1C3A}</a:tableStyleId>
              </a:tblPr>
              <a:tblGrid>
                <a:gridCol w="1320798">
                  <a:extLst>
                    <a:ext uri="{9D8B030D-6E8A-4147-A177-3AD203B41FA5}">
                      <a16:colId xmlns:a16="http://schemas.microsoft.com/office/drawing/2014/main" val="3741981032"/>
                    </a:ext>
                  </a:extLst>
                </a:gridCol>
                <a:gridCol w="2233656">
                  <a:extLst>
                    <a:ext uri="{9D8B030D-6E8A-4147-A177-3AD203B41FA5}">
                      <a16:colId xmlns:a16="http://schemas.microsoft.com/office/drawing/2014/main" val="4049461450"/>
                    </a:ext>
                  </a:extLst>
                </a:gridCol>
                <a:gridCol w="1348185">
                  <a:extLst>
                    <a:ext uri="{9D8B030D-6E8A-4147-A177-3AD203B41FA5}">
                      <a16:colId xmlns:a16="http://schemas.microsoft.com/office/drawing/2014/main" val="637188404"/>
                    </a:ext>
                  </a:extLst>
                </a:gridCol>
                <a:gridCol w="1236366">
                  <a:extLst>
                    <a:ext uri="{9D8B030D-6E8A-4147-A177-3AD203B41FA5}">
                      <a16:colId xmlns:a16="http://schemas.microsoft.com/office/drawing/2014/main" val="3913614765"/>
                    </a:ext>
                  </a:extLst>
                </a:gridCol>
              </a:tblGrid>
              <a:tr h="291856">
                <a:tc gridSpan="2">
                  <a:txBody>
                    <a:bodyPr/>
                    <a:lstStyle/>
                    <a:p>
                      <a:pPr algn="ctr">
                        <a:lnSpc>
                          <a:spcPct val="107000"/>
                        </a:lnSpc>
                        <a:spcAft>
                          <a:spcPts val="0"/>
                        </a:spcAft>
                      </a:pPr>
                      <a:r>
                        <a:rPr lang="en-US" sz="1800">
                          <a:effectLst/>
                        </a:rPr>
                        <a:t> </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zh-CN" sz="1800">
                          <a:effectLst/>
                        </a:rPr>
                        <a:t>次數分配表</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zh-CN" sz="1800">
                          <a:effectLst/>
                        </a:rPr>
                        <a:t>百分比</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b"/>
                </a:tc>
                <a:extLst>
                  <a:ext uri="{0D108BD9-81ED-4DB2-BD59-A6C34878D82A}">
                    <a16:rowId xmlns:a16="http://schemas.microsoft.com/office/drawing/2014/main" val="1381607238"/>
                  </a:ext>
                </a:extLst>
              </a:tr>
              <a:tr h="578924">
                <a:tc rowSpan="6">
                  <a:txBody>
                    <a:bodyPr/>
                    <a:lstStyle/>
                    <a:p>
                      <a:pPr marL="38100" marR="38100">
                        <a:lnSpc>
                          <a:spcPts val="1600"/>
                        </a:lnSpc>
                        <a:spcAft>
                          <a:spcPts val="0"/>
                        </a:spcAft>
                      </a:pPr>
                      <a:r>
                        <a:rPr lang="zh-CN" sz="1800">
                          <a:effectLst/>
                        </a:rPr>
                        <a:t>有效</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zh-CN" sz="1800">
                          <a:effectLst/>
                        </a:rPr>
                        <a:t>個人的享受或興趣</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150</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36.1</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057274158"/>
                  </a:ext>
                </a:extLst>
              </a:tr>
              <a:tr h="578924">
                <a:tc vMerge="1">
                  <a:txBody>
                    <a:bodyPr/>
                    <a:lstStyle/>
                    <a:p>
                      <a:endParaRPr lang="en-US"/>
                    </a:p>
                  </a:txBody>
                  <a:tcPr/>
                </a:tc>
                <a:tc>
                  <a:txBody>
                    <a:bodyPr/>
                    <a:lstStyle/>
                    <a:p>
                      <a:pPr marL="38100" marR="38100" algn="ctr">
                        <a:lnSpc>
                          <a:spcPts val="1600"/>
                        </a:lnSpc>
                        <a:spcAft>
                          <a:spcPts val="0"/>
                        </a:spcAft>
                      </a:pPr>
                      <a:r>
                        <a:rPr lang="zh-CN" sz="1800">
                          <a:effectLst/>
                        </a:rPr>
                        <a:t>個人的發展與理想</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209</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50.4</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699871535"/>
                  </a:ext>
                </a:extLst>
              </a:tr>
              <a:tr h="283894">
                <a:tc vMerge="1">
                  <a:txBody>
                    <a:bodyPr/>
                    <a:lstStyle/>
                    <a:p>
                      <a:endParaRPr lang="en-US"/>
                    </a:p>
                  </a:txBody>
                  <a:tcPr/>
                </a:tc>
                <a:tc>
                  <a:txBody>
                    <a:bodyPr/>
                    <a:lstStyle/>
                    <a:p>
                      <a:pPr marL="38100" marR="38100" algn="ctr">
                        <a:lnSpc>
                          <a:spcPts val="1600"/>
                        </a:lnSpc>
                        <a:spcAft>
                          <a:spcPts val="0"/>
                        </a:spcAft>
                      </a:pPr>
                      <a:r>
                        <a:rPr lang="zh-CN" sz="1800">
                          <a:effectLst/>
                        </a:rPr>
                        <a:t>父母和家庭</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40</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9.6</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317247136"/>
                  </a:ext>
                </a:extLst>
              </a:tr>
              <a:tr h="283894">
                <a:tc vMerge="1">
                  <a:txBody>
                    <a:bodyPr/>
                    <a:lstStyle/>
                    <a:p>
                      <a:endParaRPr lang="en-US"/>
                    </a:p>
                  </a:txBody>
                  <a:tcPr/>
                </a:tc>
                <a:tc>
                  <a:txBody>
                    <a:bodyPr/>
                    <a:lstStyle/>
                    <a:p>
                      <a:pPr marL="38100" marR="38100" algn="ctr">
                        <a:lnSpc>
                          <a:spcPts val="1600"/>
                        </a:lnSpc>
                        <a:spcAft>
                          <a:spcPts val="0"/>
                        </a:spcAft>
                      </a:pPr>
                      <a:r>
                        <a:rPr lang="zh-CN" sz="1800">
                          <a:effectLst/>
                        </a:rPr>
                        <a:t>朋友</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7</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1.7</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713588104"/>
                  </a:ext>
                </a:extLst>
              </a:tr>
              <a:tr h="283894">
                <a:tc vMerge="1">
                  <a:txBody>
                    <a:bodyPr/>
                    <a:lstStyle/>
                    <a:p>
                      <a:endParaRPr lang="en-US"/>
                    </a:p>
                  </a:txBody>
                  <a:tcPr/>
                </a:tc>
                <a:tc>
                  <a:txBody>
                    <a:bodyPr/>
                    <a:lstStyle/>
                    <a:p>
                      <a:pPr marL="38100" marR="38100" algn="ctr">
                        <a:lnSpc>
                          <a:spcPts val="1600"/>
                        </a:lnSpc>
                        <a:spcAft>
                          <a:spcPts val="0"/>
                        </a:spcAft>
                      </a:pPr>
                      <a:r>
                        <a:rPr lang="zh-CN" sz="1800">
                          <a:effectLst/>
                        </a:rPr>
                        <a:t>社會</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9</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a:effectLst/>
                        </a:rPr>
                        <a:t>2.2</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158384465"/>
                  </a:ext>
                </a:extLst>
              </a:tr>
              <a:tr h="283894">
                <a:tc vMerge="1">
                  <a:txBody>
                    <a:bodyPr/>
                    <a:lstStyle/>
                    <a:p>
                      <a:endParaRPr lang="en-US"/>
                    </a:p>
                  </a:txBody>
                  <a:tcPr/>
                </a:tc>
                <a:tc>
                  <a:txBody>
                    <a:bodyPr/>
                    <a:lstStyle/>
                    <a:p>
                      <a:pPr marL="38100" marR="38100" algn="ctr">
                        <a:lnSpc>
                          <a:spcPts val="1600"/>
                        </a:lnSpc>
                        <a:spcAft>
                          <a:spcPts val="0"/>
                        </a:spcAft>
                      </a:pPr>
                      <a:r>
                        <a:rPr lang="zh-CN" sz="1800">
                          <a:effectLst/>
                        </a:rPr>
                        <a:t>總計</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800">
                          <a:effectLst/>
                        </a:rPr>
                        <a:t>415</a:t>
                      </a:r>
                      <a:endParaRPr lang="en-US"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800" dirty="0">
                          <a:effectLst/>
                        </a:rPr>
                        <a:t>100.0</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3636671057"/>
                  </a:ext>
                </a:extLst>
              </a:tr>
            </a:tbl>
          </a:graphicData>
        </a:graphic>
      </p:graphicFrame>
      <p:pic>
        <p:nvPicPr>
          <p:cNvPr id="4" name="圖片 3"/>
          <p:cNvPicPr/>
          <p:nvPr/>
        </p:nvPicPr>
        <p:blipFill>
          <a:blip r:embed="rId3">
            <a:extLst>
              <a:ext uri="{28A0092B-C50C-407E-A947-70E740481C1C}">
                <a14:useLocalDpi xmlns:a14="http://schemas.microsoft.com/office/drawing/2010/main" val="0"/>
              </a:ext>
            </a:extLst>
          </a:blip>
          <a:srcRect/>
          <a:stretch>
            <a:fillRect/>
          </a:stretch>
        </p:blipFill>
        <p:spPr bwMode="auto">
          <a:xfrm>
            <a:off x="6434570" y="2167865"/>
            <a:ext cx="5471102" cy="3836060"/>
          </a:xfrm>
          <a:prstGeom prst="rect">
            <a:avLst/>
          </a:prstGeom>
          <a:noFill/>
          <a:ln>
            <a:noFill/>
          </a:ln>
        </p:spPr>
      </p:pic>
    </p:spTree>
    <p:extLst>
      <p:ext uri="{BB962C8B-B14F-4D97-AF65-F5344CB8AC3E}">
        <p14:creationId xmlns:p14="http://schemas.microsoft.com/office/powerpoint/2010/main" val="23489756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合 1"/>
          <p:cNvGrpSpPr/>
          <p:nvPr/>
        </p:nvGrpSpPr>
        <p:grpSpPr>
          <a:xfrm>
            <a:off x="179512" y="123478"/>
            <a:ext cx="792088" cy="936104"/>
            <a:chOff x="5465763" y="3317875"/>
            <a:chExt cx="1511300" cy="1701801"/>
          </a:xfrm>
        </p:grpSpPr>
        <p:sp>
          <p:nvSpPr>
            <p:cNvPr id="4"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5"/>
          <p:cNvSpPr txBox="1"/>
          <p:nvPr/>
        </p:nvSpPr>
        <p:spPr>
          <a:xfrm>
            <a:off x="1095851" y="115155"/>
            <a:ext cx="99231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rPr>
              <a:t>調查題項</a:t>
            </a:r>
            <a:r>
              <a:rPr kumimoji="0" lang="en-US" altLang="zh-TW" sz="28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rPr>
              <a:t>1: </a:t>
            </a:r>
            <a:r>
              <a:rPr kumimoji="0" lang="zh-TW" altLang="en-US" sz="28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rPr>
              <a:t>只要</a:t>
            </a:r>
            <a:r>
              <a:rPr kumimoji="0" lang="zh-TW" altLang="en-US"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能掙錢，利用一些不正當手段也是可以理解的</a:t>
            </a:r>
            <a:r>
              <a:rPr kumimoji="0" lang="zh-TW" altLang="en-US" sz="24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3DFBE4FD-845C-4F81-9B56-31C407FBABA5}"/>
                  </a:ext>
                </a:extLst>
              </p:cNvPr>
              <p:cNvSpPr txBox="1"/>
              <p:nvPr/>
            </p:nvSpPr>
            <p:spPr>
              <a:xfrm>
                <a:off x="256488" y="4843098"/>
                <a:ext cx="11076530" cy="120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white"/>
                    </a:solidFill>
                    <a:effectLst/>
                    <a:uLnTx/>
                    <a:uFillTx/>
                    <a:latin typeface="新細明體" panose="02020500000000000000" pitchFamily="18" charset="-120"/>
                    <a:ea typeface="新細明體" panose="02020500000000000000" pitchFamily="18" charset="-120"/>
                    <a:cs typeface="+mn-cs"/>
                  </a:rPr>
                  <a:t>這個題目是關於中學生對依靠非法手段來賺取金錢的情況的價值理念層</a:t>
                </a:r>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面</a:t>
                </a:r>
                <a:r>
                  <a:rPr kumimoji="0" lang="zh-TW" altLang="en-US" sz="2400" b="0" i="0" u="none" strike="noStrike" kern="1200" cap="none" spc="0" normalizeH="0" baseline="0" noProof="0" dirty="0" smtClean="0">
                    <a:ln>
                      <a:noFill/>
                    </a:ln>
                    <a:solidFill>
                      <a:prstClr val="white"/>
                    </a:solidFill>
                    <a:effectLst/>
                    <a:uLnTx/>
                    <a:uFillTx/>
                    <a:latin typeface="新細明體" panose="02020500000000000000" pitchFamily="18" charset="-120"/>
                    <a:ea typeface="新細明體" panose="02020500000000000000" pitchFamily="18" charset="-120"/>
                    <a:cs typeface="+mn-cs"/>
                  </a:rPr>
                  <a:t>的分析。由卡方檢定得，三個選項</a:t>
                </a:r>
                <a:r>
                  <a:rPr kumimoji="0" lang="en-US" sz="2400" b="0" i="0" u="none" strike="noStrike" kern="1200" cap="none" spc="0" normalizeH="0" baseline="0" noProof="0" dirty="0">
                    <a:ln>
                      <a:noFill/>
                    </a:ln>
                    <a:solidFill>
                      <a:prstClr val="white"/>
                    </a:solidFill>
                    <a:effectLst/>
                    <a:uLnTx/>
                    <a:uFillTx/>
                    <a:latin typeface="+mn-lt"/>
                    <a:ea typeface="+mn-ea"/>
                    <a:cs typeface="+mn-cs"/>
                  </a:rPr>
                  <a:t>(</a:t>
                </a:r>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即符合、一般、不符合</a:t>
                </a:r>
                <a:r>
                  <a:rPr kumimoji="0" lang="en-US" sz="2400" b="0" i="0" u="none" strike="noStrike" kern="1200" cap="none" spc="0" normalizeH="0" baseline="0" noProof="0" dirty="0">
                    <a:ln>
                      <a:noFill/>
                    </a:ln>
                    <a:solidFill>
                      <a:prstClr val="white"/>
                    </a:solidFill>
                    <a:effectLst/>
                    <a:uLnTx/>
                    <a:uFillTx/>
                    <a:latin typeface="+mn-lt"/>
                    <a:ea typeface="+mn-ea"/>
                    <a:cs typeface="+mn-cs"/>
                  </a:rPr>
                  <a:t>)</a:t>
                </a:r>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被選擇的次數存在顯著差異</a:t>
                </a:r>
                <a:r>
                  <a:rPr kumimoji="0" lang="en-US" sz="2400" b="0" i="0" u="none" strike="noStrike" kern="1200" cap="none" spc="0" normalizeH="0" baseline="0" noProof="0" dirty="0">
                    <a:ln>
                      <a:noFill/>
                    </a:ln>
                    <a:solidFill>
                      <a:prstClr val="white"/>
                    </a:solidFill>
                    <a:effectLst/>
                    <a:uLnTx/>
                    <a:uFillTx/>
                    <a:latin typeface="+mn-lt"/>
                    <a:ea typeface="+mn-ea"/>
                    <a:cs typeface="+mn-cs"/>
                  </a:rPr>
                  <a:t> (</a:t>
                </a:r>
                <a14:m>
                  <m:oMath xmlns:m="http://schemas.openxmlformats.org/officeDocument/2006/math">
                    <m:sSup>
                      <m:sSupPr>
                        <m:ctrlP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pPr>
                      <m:e>
                        <m:r>
                          <m:rPr>
                            <m:sty m:val="p"/>
                          </m:rPr>
                          <a:rPr kumimoji="0" lang="en-US" sz="2400" b="0"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χ</m:t>
                        </m:r>
                      </m:e>
                      <m:sup>
                        <m:r>
                          <a:rPr kumimoji="0" lang="en-US" sz="2400" b="0"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2</m:t>
                        </m:r>
                      </m:sup>
                    </m:sSup>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=398.434</m:t>
                    </m:r>
                  </m:oMath>
                </a14:m>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a:t>
                </a:r>
                <a14:m>
                  <m:oMath xmlns:m="http://schemas.openxmlformats.org/officeDocument/2006/math">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𝑝</m:t>
                    </m:r>
                    <m:r>
                      <a:rPr kumimoji="0" lang="en-US" sz="2400" b="0"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&lt;0.05</m:t>
                    </m:r>
                  </m:oMath>
                </a14:m>
                <a:r>
                  <a:rPr kumimoji="0" lang="en-US" sz="2400" b="0" i="0" u="none" strike="noStrike" kern="1200" cap="none" spc="0" normalizeH="0" baseline="0" noProof="0" dirty="0">
                    <a:ln>
                      <a:noFill/>
                    </a:ln>
                    <a:solidFill>
                      <a:prstClr val="white"/>
                    </a:solidFill>
                    <a:effectLst/>
                    <a:uLnTx/>
                    <a:uFillTx/>
                    <a:latin typeface="+mn-lt"/>
                    <a:ea typeface="+mn-ea"/>
                    <a:cs typeface="+mn-cs"/>
                  </a:rPr>
                  <a:t>)</a:t>
                </a:r>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，即絕大多數高中學生反對用不正當的手段獲取金錢。</a:t>
                </a:r>
                <a:endParaRPr kumimoji="0" lang="en-US" altLang="zh-CN" sz="24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mc:Choice>
        <mc:Fallback xmlns="">
          <p:sp>
            <p:nvSpPr>
              <p:cNvPr id="8" name="文字方塊 7">
                <a:extLst>
                  <a:ext uri="{FF2B5EF4-FFF2-40B4-BE49-F238E27FC236}">
                    <a16:creationId xmlns:a16="http://schemas.microsoft.com/office/drawing/2014/main" id="{3DFBE4FD-845C-4F81-9B56-31C407FBABA5}"/>
                  </a:ext>
                </a:extLst>
              </p:cNvPr>
              <p:cNvSpPr txBox="1">
                <a:spLocks noRot="1" noChangeAspect="1" noMove="1" noResize="1" noEditPoints="1" noAdjustHandles="1" noChangeArrowheads="1" noChangeShapeType="1" noTextEdit="1"/>
              </p:cNvSpPr>
              <p:nvPr/>
            </p:nvSpPr>
            <p:spPr>
              <a:xfrm>
                <a:off x="256488" y="4843098"/>
                <a:ext cx="11076530" cy="1208664"/>
              </a:xfrm>
              <a:prstGeom prst="rect">
                <a:avLst/>
              </a:prstGeom>
              <a:blipFill>
                <a:blip r:embed="rId3"/>
                <a:stretch>
                  <a:fillRect l="-826" t="-4020" r="-1596" b="-10050"/>
                </a:stretch>
              </a:blipFill>
            </p:spPr>
            <p:txBody>
              <a:bodyPr/>
              <a:lstStyle/>
              <a:p>
                <a:r>
                  <a:rPr lang="en-US">
                    <a:noFill/>
                  </a:rPr>
                  <a:t> </a:t>
                </a:r>
              </a:p>
            </p:txBody>
          </p:sp>
        </mc:Fallback>
      </mc:AlternateContent>
      <p:graphicFrame>
        <p:nvGraphicFramePr>
          <p:cNvPr id="9" name="表格 8"/>
          <p:cNvGraphicFramePr>
            <a:graphicFrameLocks noGrp="1"/>
          </p:cNvGraphicFramePr>
          <p:nvPr>
            <p:extLst/>
          </p:nvPr>
        </p:nvGraphicFramePr>
        <p:xfrm>
          <a:off x="87151" y="2133796"/>
          <a:ext cx="7569796" cy="2316725"/>
        </p:xfrm>
        <a:graphic>
          <a:graphicData uri="http://schemas.openxmlformats.org/drawingml/2006/table">
            <a:tbl>
              <a:tblPr>
                <a:tableStyleId>{5C22544A-7EE6-4342-B048-85BDC9FD1C3A}</a:tableStyleId>
              </a:tblPr>
              <a:tblGrid>
                <a:gridCol w="1669331">
                  <a:extLst>
                    <a:ext uri="{9D8B030D-6E8A-4147-A177-3AD203B41FA5}">
                      <a16:colId xmlns:a16="http://schemas.microsoft.com/office/drawing/2014/main" val="1227661989"/>
                    </a:ext>
                  </a:extLst>
                </a:gridCol>
                <a:gridCol w="1180093">
                  <a:extLst>
                    <a:ext uri="{9D8B030D-6E8A-4147-A177-3AD203B41FA5}">
                      <a16:colId xmlns:a16="http://schemas.microsoft.com/office/drawing/2014/main" val="3131959132"/>
                    </a:ext>
                  </a:extLst>
                </a:gridCol>
                <a:gridCol w="1180093">
                  <a:extLst>
                    <a:ext uri="{9D8B030D-6E8A-4147-A177-3AD203B41FA5}">
                      <a16:colId xmlns:a16="http://schemas.microsoft.com/office/drawing/2014/main" val="104338625"/>
                    </a:ext>
                  </a:extLst>
                </a:gridCol>
                <a:gridCol w="1180093">
                  <a:extLst>
                    <a:ext uri="{9D8B030D-6E8A-4147-A177-3AD203B41FA5}">
                      <a16:colId xmlns:a16="http://schemas.microsoft.com/office/drawing/2014/main" val="1534912383"/>
                    </a:ext>
                  </a:extLst>
                </a:gridCol>
                <a:gridCol w="1180093">
                  <a:extLst>
                    <a:ext uri="{9D8B030D-6E8A-4147-A177-3AD203B41FA5}">
                      <a16:colId xmlns:a16="http://schemas.microsoft.com/office/drawing/2014/main" val="3025723714"/>
                    </a:ext>
                  </a:extLst>
                </a:gridCol>
                <a:gridCol w="1180093">
                  <a:extLst>
                    <a:ext uri="{9D8B030D-6E8A-4147-A177-3AD203B41FA5}">
                      <a16:colId xmlns:a16="http://schemas.microsoft.com/office/drawing/2014/main" val="2063796017"/>
                    </a:ext>
                  </a:extLst>
                </a:gridCol>
              </a:tblGrid>
              <a:tr h="338591">
                <a:tc>
                  <a:txBody>
                    <a:bodyPr/>
                    <a:lstStyle/>
                    <a:p>
                      <a:pPr algn="ctr">
                        <a:lnSpc>
                          <a:spcPct val="107000"/>
                        </a:lnSpc>
                        <a:spcAft>
                          <a:spcPts val="800"/>
                        </a:spcAft>
                      </a:pPr>
                      <a:r>
                        <a:rPr lang="zh-TW" sz="1700" dirty="0">
                          <a:effectLst/>
                        </a:rPr>
                        <a:t>選項</a:t>
                      </a:r>
                      <a:endParaRPr lang="en-US" sz="1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algn="ctr">
                        <a:lnSpc>
                          <a:spcPts val="1600"/>
                        </a:lnSpc>
                        <a:spcAft>
                          <a:spcPts val="800"/>
                        </a:spcAft>
                      </a:pPr>
                      <a:r>
                        <a:rPr lang="zh-TW" sz="1700">
                          <a:effectLst/>
                        </a:rPr>
                        <a:t>次數</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algn="ctr">
                        <a:lnSpc>
                          <a:spcPts val="1600"/>
                        </a:lnSpc>
                        <a:spcAft>
                          <a:spcPts val="800"/>
                        </a:spcAft>
                      </a:pPr>
                      <a:r>
                        <a:rPr lang="zh-TW" sz="1700">
                          <a:effectLst/>
                        </a:rPr>
                        <a:t>百分比</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algn="ctr">
                        <a:lnSpc>
                          <a:spcPct val="107000"/>
                        </a:lnSpc>
                        <a:spcAft>
                          <a:spcPts val="800"/>
                        </a:spcAft>
                      </a:pPr>
                      <a:r>
                        <a:rPr lang="zh-TW" sz="1700">
                          <a:effectLst/>
                        </a:rPr>
                        <a:t>選項</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tc>
                  <a:txBody>
                    <a:bodyPr/>
                    <a:lstStyle/>
                    <a:p>
                      <a:pPr algn="ctr">
                        <a:lnSpc>
                          <a:spcPts val="1600"/>
                        </a:lnSpc>
                        <a:spcAft>
                          <a:spcPts val="800"/>
                        </a:spcAft>
                      </a:pPr>
                      <a:r>
                        <a:rPr lang="zh-TW" sz="1700">
                          <a:effectLst/>
                        </a:rPr>
                        <a:t>次數</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tc>
                  <a:txBody>
                    <a:bodyPr/>
                    <a:lstStyle/>
                    <a:p>
                      <a:pPr algn="ctr">
                        <a:lnSpc>
                          <a:spcPts val="1600"/>
                        </a:lnSpc>
                        <a:spcAft>
                          <a:spcPts val="800"/>
                        </a:spcAft>
                      </a:pPr>
                      <a:r>
                        <a:rPr lang="zh-TW" sz="1700" dirty="0">
                          <a:effectLst/>
                        </a:rPr>
                        <a:t>百分比</a:t>
                      </a:r>
                      <a:endParaRPr lang="en-US" sz="1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extLst>
                  <a:ext uri="{0D108BD9-81ED-4DB2-BD59-A6C34878D82A}">
                    <a16:rowId xmlns:a16="http://schemas.microsoft.com/office/drawing/2014/main" val="635374958"/>
                  </a:ext>
                </a:extLst>
              </a:tr>
              <a:tr h="329689">
                <a:tc>
                  <a:txBody>
                    <a:bodyPr/>
                    <a:lstStyle/>
                    <a:p>
                      <a:pPr algn="ctr">
                        <a:lnSpc>
                          <a:spcPts val="1600"/>
                        </a:lnSpc>
                        <a:spcAft>
                          <a:spcPts val="800"/>
                        </a:spcAft>
                      </a:pPr>
                      <a:r>
                        <a:rPr lang="zh-TW" sz="1700" dirty="0">
                          <a:effectLst/>
                        </a:rPr>
                        <a:t>完全符合</a:t>
                      </a:r>
                      <a:endParaRPr lang="en-US" sz="1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20</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4.8</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rowSpan="2">
                  <a:txBody>
                    <a:bodyPr/>
                    <a:lstStyle/>
                    <a:p>
                      <a:pPr algn="ctr">
                        <a:lnSpc>
                          <a:spcPts val="1600"/>
                        </a:lnSpc>
                        <a:spcAft>
                          <a:spcPts val="800"/>
                        </a:spcAft>
                      </a:pPr>
                      <a:r>
                        <a:rPr lang="zh-TW" sz="1700">
                          <a:effectLst/>
                        </a:rPr>
                        <a:t>符合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tc rowSpan="2">
                  <a:txBody>
                    <a:bodyPr/>
                    <a:lstStyle/>
                    <a:p>
                      <a:pPr algn="ctr">
                        <a:lnSpc>
                          <a:spcPts val="1600"/>
                        </a:lnSpc>
                        <a:spcAft>
                          <a:spcPts val="800"/>
                        </a:spcAft>
                      </a:pPr>
                      <a:r>
                        <a:rPr lang="en-US" sz="1700">
                          <a:effectLst/>
                        </a:rPr>
                        <a:t>40</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tc rowSpan="2">
                  <a:txBody>
                    <a:bodyPr/>
                    <a:lstStyle/>
                    <a:p>
                      <a:pPr algn="ctr">
                        <a:lnSpc>
                          <a:spcPts val="1600"/>
                        </a:lnSpc>
                        <a:spcAft>
                          <a:spcPts val="800"/>
                        </a:spcAft>
                      </a:pPr>
                      <a:r>
                        <a:rPr lang="en-US" sz="1700" dirty="0">
                          <a:effectLst/>
                        </a:rPr>
                        <a:t>9.6</a:t>
                      </a:r>
                      <a:endParaRPr lang="en-US" sz="1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extLst>
                  <a:ext uri="{0D108BD9-81ED-4DB2-BD59-A6C34878D82A}">
                    <a16:rowId xmlns:a16="http://schemas.microsoft.com/office/drawing/2014/main" val="4003912955"/>
                  </a:ext>
                </a:extLst>
              </a:tr>
              <a:tr h="329689">
                <a:tc>
                  <a:txBody>
                    <a:bodyPr/>
                    <a:lstStyle/>
                    <a:p>
                      <a:pPr algn="ctr">
                        <a:lnSpc>
                          <a:spcPts val="1600"/>
                        </a:lnSpc>
                        <a:spcAft>
                          <a:spcPts val="800"/>
                        </a:spcAft>
                      </a:pPr>
                      <a:r>
                        <a:rPr lang="zh-TW" sz="1700">
                          <a:effectLst/>
                        </a:rPr>
                        <a:t>有點符合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20</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4.8</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41216326"/>
                  </a:ext>
                </a:extLst>
              </a:tr>
              <a:tr h="329689">
                <a:tc>
                  <a:txBody>
                    <a:bodyPr/>
                    <a:lstStyle/>
                    <a:p>
                      <a:pPr algn="ctr">
                        <a:lnSpc>
                          <a:spcPts val="1600"/>
                        </a:lnSpc>
                        <a:spcAft>
                          <a:spcPts val="800"/>
                        </a:spcAft>
                      </a:pPr>
                      <a:r>
                        <a:rPr lang="zh-TW" sz="1700">
                          <a:effectLst/>
                        </a:rPr>
                        <a:t>一般</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45</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10.8</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algn="ctr">
                        <a:lnSpc>
                          <a:spcPts val="1600"/>
                        </a:lnSpc>
                        <a:spcAft>
                          <a:spcPts val="800"/>
                        </a:spcAft>
                      </a:pPr>
                      <a:r>
                        <a:rPr lang="zh-TW" sz="1700">
                          <a:effectLst/>
                        </a:rPr>
                        <a:t>一般</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tc>
                  <a:txBody>
                    <a:bodyPr/>
                    <a:lstStyle/>
                    <a:p>
                      <a:pPr algn="ctr">
                        <a:lnSpc>
                          <a:spcPts val="1600"/>
                        </a:lnSpc>
                        <a:spcAft>
                          <a:spcPts val="800"/>
                        </a:spcAft>
                      </a:pPr>
                      <a:r>
                        <a:rPr lang="en-US" sz="1700">
                          <a:effectLst/>
                        </a:rPr>
                        <a:t>45</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tc>
                  <a:txBody>
                    <a:bodyPr/>
                    <a:lstStyle/>
                    <a:p>
                      <a:pPr algn="ctr">
                        <a:lnSpc>
                          <a:spcPts val="1600"/>
                        </a:lnSpc>
                        <a:spcAft>
                          <a:spcPts val="800"/>
                        </a:spcAft>
                      </a:pPr>
                      <a:r>
                        <a:rPr lang="en-US" sz="1700" dirty="0">
                          <a:effectLst/>
                        </a:rPr>
                        <a:t>10.8</a:t>
                      </a:r>
                      <a:endParaRPr lang="en-US" sz="1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extLst>
                  <a:ext uri="{0D108BD9-81ED-4DB2-BD59-A6C34878D82A}">
                    <a16:rowId xmlns:a16="http://schemas.microsoft.com/office/drawing/2014/main" val="3134283011"/>
                  </a:ext>
                </a:extLst>
              </a:tr>
              <a:tr h="329689">
                <a:tc>
                  <a:txBody>
                    <a:bodyPr/>
                    <a:lstStyle/>
                    <a:p>
                      <a:pPr algn="ctr">
                        <a:lnSpc>
                          <a:spcPts val="1600"/>
                        </a:lnSpc>
                        <a:spcAft>
                          <a:spcPts val="800"/>
                        </a:spcAft>
                      </a:pPr>
                      <a:r>
                        <a:rPr lang="zh-TW" sz="1700">
                          <a:effectLst/>
                        </a:rPr>
                        <a:t>有點不符合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101</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24.3</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rowSpan="2">
                  <a:txBody>
                    <a:bodyPr/>
                    <a:lstStyle/>
                    <a:p>
                      <a:pPr algn="ctr">
                        <a:lnSpc>
                          <a:spcPts val="1600"/>
                        </a:lnSpc>
                        <a:spcAft>
                          <a:spcPts val="800"/>
                        </a:spcAft>
                      </a:pPr>
                      <a:r>
                        <a:rPr lang="zh-TW" sz="1700">
                          <a:effectLst/>
                        </a:rPr>
                        <a:t>不符合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tc rowSpan="2">
                  <a:txBody>
                    <a:bodyPr/>
                    <a:lstStyle/>
                    <a:p>
                      <a:pPr algn="ctr">
                        <a:lnSpc>
                          <a:spcPts val="1600"/>
                        </a:lnSpc>
                        <a:spcAft>
                          <a:spcPts val="800"/>
                        </a:spcAft>
                      </a:pPr>
                      <a:r>
                        <a:rPr lang="en-US" sz="1700">
                          <a:effectLst/>
                        </a:rPr>
                        <a:t>330</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tc rowSpan="2">
                  <a:txBody>
                    <a:bodyPr/>
                    <a:lstStyle/>
                    <a:p>
                      <a:pPr algn="ctr">
                        <a:lnSpc>
                          <a:spcPts val="1600"/>
                        </a:lnSpc>
                        <a:spcAft>
                          <a:spcPts val="800"/>
                        </a:spcAft>
                      </a:pPr>
                      <a:r>
                        <a:rPr lang="en-US" sz="1700">
                          <a:effectLst/>
                        </a:rPr>
                        <a:t>79.5</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extLst>
                  <a:ext uri="{0D108BD9-81ED-4DB2-BD59-A6C34878D82A}">
                    <a16:rowId xmlns:a16="http://schemas.microsoft.com/office/drawing/2014/main" val="2261191904"/>
                  </a:ext>
                </a:extLst>
              </a:tr>
              <a:tr h="329689">
                <a:tc>
                  <a:txBody>
                    <a:bodyPr/>
                    <a:lstStyle/>
                    <a:p>
                      <a:pPr algn="ctr">
                        <a:lnSpc>
                          <a:spcPts val="1600"/>
                        </a:lnSpc>
                        <a:spcAft>
                          <a:spcPts val="800"/>
                        </a:spcAft>
                      </a:pPr>
                      <a:r>
                        <a:rPr lang="zh-TW" sz="1700">
                          <a:effectLst/>
                        </a:rPr>
                        <a:t>完全不符合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229</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55.2</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51364596"/>
                  </a:ext>
                </a:extLst>
              </a:tr>
              <a:tr h="329689">
                <a:tc>
                  <a:txBody>
                    <a:bodyPr/>
                    <a:lstStyle/>
                    <a:p>
                      <a:pPr algn="ctr">
                        <a:lnSpc>
                          <a:spcPts val="1600"/>
                        </a:lnSpc>
                        <a:spcAft>
                          <a:spcPts val="800"/>
                        </a:spcAft>
                      </a:pPr>
                      <a:r>
                        <a:rPr lang="zh-TW" sz="1700">
                          <a:effectLst/>
                        </a:rPr>
                        <a:t>合計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415</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marL="38100" marR="38100" algn="ctr">
                        <a:lnSpc>
                          <a:spcPts val="1600"/>
                        </a:lnSpc>
                        <a:spcAft>
                          <a:spcPts val="0"/>
                        </a:spcAft>
                      </a:pPr>
                      <a:r>
                        <a:rPr lang="en-US" sz="1700">
                          <a:effectLst/>
                        </a:rPr>
                        <a:t>100.0</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27729" marB="27729" anchor="ctr"/>
                </a:tc>
                <a:tc>
                  <a:txBody>
                    <a:bodyPr/>
                    <a:lstStyle/>
                    <a:p>
                      <a:pPr algn="ctr">
                        <a:lnSpc>
                          <a:spcPts val="1600"/>
                        </a:lnSpc>
                        <a:spcAft>
                          <a:spcPts val="800"/>
                        </a:spcAft>
                      </a:pPr>
                      <a:r>
                        <a:rPr lang="en-US" sz="1700" dirty="0">
                          <a:effectLst/>
                        </a:rPr>
                        <a:t> </a:t>
                      </a:r>
                      <a:endParaRPr lang="en-US" sz="1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tc>
                  <a:txBody>
                    <a:bodyPr/>
                    <a:lstStyle/>
                    <a:p>
                      <a:pPr algn="ctr">
                        <a:lnSpc>
                          <a:spcPts val="1600"/>
                        </a:lnSpc>
                        <a:spcAft>
                          <a:spcPts val="800"/>
                        </a:spcAft>
                      </a:pPr>
                      <a:r>
                        <a:rPr lang="en-US" sz="1700">
                          <a:effectLst/>
                        </a:rPr>
                        <a:t>415</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tc>
                  <a:txBody>
                    <a:bodyPr/>
                    <a:lstStyle/>
                    <a:p>
                      <a:pPr algn="ctr">
                        <a:lnSpc>
                          <a:spcPts val="1600"/>
                        </a:lnSpc>
                        <a:spcAft>
                          <a:spcPts val="800"/>
                        </a:spcAft>
                      </a:pPr>
                      <a:r>
                        <a:rPr lang="en-US" sz="1700" dirty="0">
                          <a:effectLst/>
                        </a:rPr>
                        <a:t>100.0</a:t>
                      </a:r>
                      <a:endParaRPr lang="en-US" sz="1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729" marR="27729" marT="0" marB="0" anchor="ctr"/>
                </a:tc>
                <a:extLst>
                  <a:ext uri="{0D108BD9-81ED-4DB2-BD59-A6C34878D82A}">
                    <a16:rowId xmlns:a16="http://schemas.microsoft.com/office/drawing/2014/main" val="318084289"/>
                  </a:ext>
                </a:extLst>
              </a:tr>
            </a:tbl>
          </a:graphicData>
        </a:graphic>
      </p:graphicFrame>
      <p:pic>
        <p:nvPicPr>
          <p:cNvPr id="10" name="圖片 9"/>
          <p:cNvPicPr/>
          <p:nvPr/>
        </p:nvPicPr>
        <p:blipFill>
          <a:blip r:embed="rId4">
            <a:extLst>
              <a:ext uri="{28A0092B-C50C-407E-A947-70E740481C1C}">
                <a14:useLocalDpi xmlns:a14="http://schemas.microsoft.com/office/drawing/2010/main" val="0"/>
              </a:ext>
            </a:extLst>
          </a:blip>
          <a:srcRect/>
          <a:stretch>
            <a:fillRect/>
          </a:stretch>
        </p:blipFill>
        <p:spPr bwMode="auto">
          <a:xfrm>
            <a:off x="7790433" y="1029576"/>
            <a:ext cx="4288330" cy="3431497"/>
          </a:xfrm>
          <a:prstGeom prst="rect">
            <a:avLst/>
          </a:prstGeom>
          <a:noFill/>
          <a:ln>
            <a:noFill/>
          </a:ln>
        </p:spPr>
      </p:pic>
    </p:spTree>
    <p:extLst>
      <p:ext uri="{BB962C8B-B14F-4D97-AF65-F5344CB8AC3E}">
        <p14:creationId xmlns:p14="http://schemas.microsoft.com/office/powerpoint/2010/main" val="590985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合 1"/>
          <p:cNvGrpSpPr/>
          <p:nvPr/>
        </p:nvGrpSpPr>
        <p:grpSpPr>
          <a:xfrm>
            <a:off x="179512" y="123478"/>
            <a:ext cx="792088" cy="936104"/>
            <a:chOff x="5465763" y="3317875"/>
            <a:chExt cx="1511300" cy="1701801"/>
          </a:xfrm>
        </p:grpSpPr>
        <p:sp>
          <p:nvSpPr>
            <p:cNvPr id="4"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5"/>
          <p:cNvSpPr txBox="1"/>
          <p:nvPr/>
        </p:nvSpPr>
        <p:spPr>
          <a:xfrm>
            <a:off x="1095851" y="115155"/>
            <a:ext cx="99231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rPr>
              <a:t>調查題項</a:t>
            </a:r>
            <a:r>
              <a:rPr kumimoji="0" lang="en-US" altLang="zh-TW" sz="28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rPr>
              <a:t>2: </a:t>
            </a:r>
            <a:r>
              <a:rPr kumimoji="0" lang="zh-TW" altLang="en-US" sz="28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rPr>
              <a:t>當前</a:t>
            </a:r>
            <a:r>
              <a:rPr kumimoji="0" lang="zh-TW" altLang="en-US"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社會中，很多人是通過不合法的手段賺錢。</a:t>
            </a:r>
            <a:endParaRPr kumimoji="0" lang="zh-TW"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3DFBE4FD-845C-4F81-9B56-31C407FBABA5}"/>
                  </a:ext>
                </a:extLst>
              </p:cNvPr>
              <p:cNvSpPr txBox="1"/>
              <p:nvPr/>
            </p:nvSpPr>
            <p:spPr>
              <a:xfrm>
                <a:off x="256487" y="4843098"/>
                <a:ext cx="11298203" cy="194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white"/>
                    </a:solidFill>
                    <a:effectLst/>
                    <a:uLnTx/>
                    <a:uFillTx/>
                    <a:latin typeface="新細明體" panose="02020500000000000000" pitchFamily="18" charset="-120"/>
                    <a:ea typeface="新細明體" panose="02020500000000000000" pitchFamily="18" charset="-120"/>
                    <a:cs typeface="+mn-cs"/>
                  </a:rPr>
                  <a:t>這個題目是關於高中學生對依靠不合法的手段賺取金錢情況的社會事實認識層面的分析。由卡方檢定得，三個選項</a:t>
                </a:r>
                <a:r>
                  <a:rPr kumimoji="0" lang="en-US" sz="2400" b="0" i="0" u="none" strike="noStrike" kern="1200" cap="none" spc="0" normalizeH="0" baseline="0" noProof="0" dirty="0">
                    <a:ln>
                      <a:noFill/>
                    </a:ln>
                    <a:solidFill>
                      <a:prstClr val="white"/>
                    </a:solidFill>
                    <a:effectLst/>
                    <a:uLnTx/>
                    <a:uFillTx/>
                    <a:latin typeface="+mn-lt"/>
                    <a:ea typeface="+mn-ea"/>
                    <a:cs typeface="+mn-cs"/>
                  </a:rPr>
                  <a:t>(</a:t>
                </a:r>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即符合、一般、不符合</a:t>
                </a:r>
                <a:r>
                  <a:rPr kumimoji="0" lang="en-US" sz="2400" b="0" i="0" u="none" strike="noStrike" kern="1200" cap="none" spc="0" normalizeH="0" baseline="0" noProof="0" dirty="0">
                    <a:ln>
                      <a:noFill/>
                    </a:ln>
                    <a:solidFill>
                      <a:prstClr val="white"/>
                    </a:solidFill>
                    <a:effectLst/>
                    <a:uLnTx/>
                    <a:uFillTx/>
                    <a:latin typeface="+mn-lt"/>
                    <a:ea typeface="+mn-ea"/>
                    <a:cs typeface="+mn-cs"/>
                  </a:rPr>
                  <a:t>)</a:t>
                </a:r>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被選擇的次數存在顯著差異</a:t>
                </a:r>
                <a:r>
                  <a:rPr kumimoji="0" lang="en-US" sz="2400" b="0" i="0" u="none" strike="noStrike" kern="1200" cap="none" spc="0" normalizeH="0" baseline="0" noProof="0" dirty="0">
                    <a:ln>
                      <a:noFill/>
                    </a:ln>
                    <a:solidFill>
                      <a:prstClr val="white"/>
                    </a:solidFill>
                    <a:effectLst/>
                    <a:uLnTx/>
                    <a:uFillTx/>
                    <a:latin typeface="+mn-lt"/>
                    <a:ea typeface="+mn-ea"/>
                    <a:cs typeface="+mn-cs"/>
                  </a:rPr>
                  <a:t> (</a:t>
                </a:r>
                <a14:m>
                  <m:oMath xmlns:m="http://schemas.openxmlformats.org/officeDocument/2006/math">
                    <m:sSup>
                      <m:sSupPr>
                        <m:ctrlP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pPr>
                      <m:e>
                        <m:r>
                          <m:rPr>
                            <m:sty m:val="p"/>
                          </m:rPr>
                          <a:rPr kumimoji="0" lang="en-US" sz="2400" b="0"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χ</m:t>
                        </m:r>
                      </m:e>
                      <m:sup>
                        <m:r>
                          <a:rPr kumimoji="0" lang="en-US" sz="2400" b="0"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2</m:t>
                        </m:r>
                      </m:sup>
                    </m:sSup>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=28.028</m:t>
                    </m:r>
                  </m:oMath>
                </a14:m>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a:t>
                </a:r>
                <a14:m>
                  <m:oMath xmlns:m="http://schemas.openxmlformats.org/officeDocument/2006/math">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𝑝</m:t>
                    </m:r>
                    <m:r>
                      <a:rPr kumimoji="0" lang="en-US" sz="2400" b="0"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&lt;0.05</m:t>
                    </m:r>
                  </m:oMath>
                </a14:m>
                <a:r>
                  <a:rPr kumimoji="0" lang="en-US" sz="2400" b="0" i="0" u="none" strike="noStrike" kern="1200" cap="none" spc="0" normalizeH="0" baseline="0" noProof="0" dirty="0">
                    <a:ln>
                      <a:noFill/>
                    </a:ln>
                    <a:solidFill>
                      <a:prstClr val="white"/>
                    </a:solidFill>
                    <a:effectLst/>
                    <a:uLnTx/>
                    <a:uFillTx/>
                    <a:latin typeface="+mn-lt"/>
                    <a:ea typeface="+mn-ea"/>
                    <a:cs typeface="+mn-cs"/>
                  </a:rPr>
                  <a:t>)</a:t>
                </a:r>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，即對於當前社會中，很多人是通過不合法的手段賺錢的觀點，持肯定的高中學生人數顯著多於否定的。這種結果與上面的價值理念層面的結果存在著很大的差異。</a:t>
                </a:r>
                <a:endParaRPr kumimoji="0" lang="en-US" altLang="zh-CN" sz="24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mc:Choice>
        <mc:Fallback xmlns="">
          <p:sp>
            <p:nvSpPr>
              <p:cNvPr id="8" name="文字方塊 7">
                <a:extLst>
                  <a:ext uri="{FF2B5EF4-FFF2-40B4-BE49-F238E27FC236}">
                    <a16:creationId xmlns:a16="http://schemas.microsoft.com/office/drawing/2014/main" id="{3DFBE4FD-845C-4F81-9B56-31C407FBABA5}"/>
                  </a:ext>
                </a:extLst>
              </p:cNvPr>
              <p:cNvSpPr txBox="1">
                <a:spLocks noRot="1" noChangeAspect="1" noMove="1" noResize="1" noEditPoints="1" noAdjustHandles="1" noChangeArrowheads="1" noChangeShapeType="1" noTextEdit="1"/>
              </p:cNvSpPr>
              <p:nvPr/>
            </p:nvSpPr>
            <p:spPr>
              <a:xfrm>
                <a:off x="256487" y="4843098"/>
                <a:ext cx="11298203" cy="1947328"/>
              </a:xfrm>
              <a:prstGeom prst="rect">
                <a:avLst/>
              </a:prstGeom>
              <a:blipFill>
                <a:blip r:embed="rId3"/>
                <a:stretch>
                  <a:fillRect l="-809" t="-2500" r="-863" b="-5938"/>
                </a:stretch>
              </a:blipFill>
            </p:spPr>
            <p:txBody>
              <a:bodyPr/>
              <a:lstStyle/>
              <a:p>
                <a:r>
                  <a:rPr lang="en-US">
                    <a:noFill/>
                  </a:rPr>
                  <a:t> </a:t>
                </a:r>
              </a:p>
            </p:txBody>
          </p:sp>
        </mc:Fallback>
      </mc:AlternateContent>
      <p:graphicFrame>
        <p:nvGraphicFramePr>
          <p:cNvPr id="9" name="表格 8"/>
          <p:cNvGraphicFramePr>
            <a:graphicFrameLocks noGrp="1"/>
          </p:cNvGraphicFramePr>
          <p:nvPr>
            <p:extLst/>
          </p:nvPr>
        </p:nvGraphicFramePr>
        <p:xfrm>
          <a:off x="61965" y="2144346"/>
          <a:ext cx="7612120" cy="2316727"/>
        </p:xfrm>
        <a:graphic>
          <a:graphicData uri="http://schemas.openxmlformats.org/drawingml/2006/table">
            <a:tbl>
              <a:tblPr>
                <a:tableStyleId>{5C22544A-7EE6-4342-B048-85BDC9FD1C3A}</a:tableStyleId>
              </a:tblPr>
              <a:tblGrid>
                <a:gridCol w="1678665">
                  <a:extLst>
                    <a:ext uri="{9D8B030D-6E8A-4147-A177-3AD203B41FA5}">
                      <a16:colId xmlns:a16="http://schemas.microsoft.com/office/drawing/2014/main" val="1474274810"/>
                    </a:ext>
                  </a:extLst>
                </a:gridCol>
                <a:gridCol w="1186691">
                  <a:extLst>
                    <a:ext uri="{9D8B030D-6E8A-4147-A177-3AD203B41FA5}">
                      <a16:colId xmlns:a16="http://schemas.microsoft.com/office/drawing/2014/main" val="246793960"/>
                    </a:ext>
                  </a:extLst>
                </a:gridCol>
                <a:gridCol w="1186691">
                  <a:extLst>
                    <a:ext uri="{9D8B030D-6E8A-4147-A177-3AD203B41FA5}">
                      <a16:colId xmlns:a16="http://schemas.microsoft.com/office/drawing/2014/main" val="3502235729"/>
                    </a:ext>
                  </a:extLst>
                </a:gridCol>
                <a:gridCol w="1186691">
                  <a:extLst>
                    <a:ext uri="{9D8B030D-6E8A-4147-A177-3AD203B41FA5}">
                      <a16:colId xmlns:a16="http://schemas.microsoft.com/office/drawing/2014/main" val="136247563"/>
                    </a:ext>
                  </a:extLst>
                </a:gridCol>
                <a:gridCol w="1186691">
                  <a:extLst>
                    <a:ext uri="{9D8B030D-6E8A-4147-A177-3AD203B41FA5}">
                      <a16:colId xmlns:a16="http://schemas.microsoft.com/office/drawing/2014/main" val="263447966"/>
                    </a:ext>
                  </a:extLst>
                </a:gridCol>
                <a:gridCol w="1186691">
                  <a:extLst>
                    <a:ext uri="{9D8B030D-6E8A-4147-A177-3AD203B41FA5}">
                      <a16:colId xmlns:a16="http://schemas.microsoft.com/office/drawing/2014/main" val="1159965549"/>
                    </a:ext>
                  </a:extLst>
                </a:gridCol>
              </a:tblGrid>
              <a:tr h="327535">
                <a:tc>
                  <a:txBody>
                    <a:bodyPr/>
                    <a:lstStyle/>
                    <a:p>
                      <a:pPr algn="ctr">
                        <a:lnSpc>
                          <a:spcPct val="107000"/>
                        </a:lnSpc>
                        <a:spcAft>
                          <a:spcPts val="800"/>
                        </a:spcAft>
                      </a:pPr>
                      <a:r>
                        <a:rPr lang="zh-TW" sz="1600" dirty="0">
                          <a:effectLst/>
                        </a:rPr>
                        <a:t>選項</a:t>
                      </a:r>
                      <a:endParaRPr lang="en-US" sz="17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algn="ctr">
                        <a:lnSpc>
                          <a:spcPts val="1600"/>
                        </a:lnSpc>
                        <a:spcAft>
                          <a:spcPts val="800"/>
                        </a:spcAft>
                      </a:pPr>
                      <a:r>
                        <a:rPr lang="zh-TW" sz="1600">
                          <a:effectLst/>
                        </a:rPr>
                        <a:t>次數</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algn="ctr">
                        <a:lnSpc>
                          <a:spcPts val="1600"/>
                        </a:lnSpc>
                        <a:spcAft>
                          <a:spcPts val="800"/>
                        </a:spcAft>
                      </a:pPr>
                      <a:r>
                        <a:rPr lang="zh-TW" sz="1600">
                          <a:effectLst/>
                        </a:rPr>
                        <a:t>百分比</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algn="ctr">
                        <a:lnSpc>
                          <a:spcPct val="107000"/>
                        </a:lnSpc>
                        <a:spcAft>
                          <a:spcPts val="800"/>
                        </a:spcAft>
                      </a:pPr>
                      <a:r>
                        <a:rPr lang="zh-TW" sz="1600">
                          <a:effectLst/>
                        </a:rPr>
                        <a:t>選項</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tc>
                  <a:txBody>
                    <a:bodyPr/>
                    <a:lstStyle/>
                    <a:p>
                      <a:pPr algn="ctr">
                        <a:lnSpc>
                          <a:spcPts val="1600"/>
                        </a:lnSpc>
                        <a:spcAft>
                          <a:spcPts val="800"/>
                        </a:spcAft>
                      </a:pPr>
                      <a:r>
                        <a:rPr lang="zh-TW" sz="1600">
                          <a:effectLst/>
                        </a:rPr>
                        <a:t>次數</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tc>
                  <a:txBody>
                    <a:bodyPr/>
                    <a:lstStyle/>
                    <a:p>
                      <a:pPr algn="ctr">
                        <a:lnSpc>
                          <a:spcPts val="1600"/>
                        </a:lnSpc>
                        <a:spcAft>
                          <a:spcPts val="800"/>
                        </a:spcAft>
                      </a:pPr>
                      <a:r>
                        <a:rPr lang="zh-TW" sz="1600">
                          <a:effectLst/>
                        </a:rPr>
                        <a:t>百分比</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extLst>
                  <a:ext uri="{0D108BD9-81ED-4DB2-BD59-A6C34878D82A}">
                    <a16:rowId xmlns:a16="http://schemas.microsoft.com/office/drawing/2014/main" val="3669592135"/>
                  </a:ext>
                </a:extLst>
              </a:tr>
              <a:tr h="331532">
                <a:tc>
                  <a:txBody>
                    <a:bodyPr/>
                    <a:lstStyle/>
                    <a:p>
                      <a:pPr algn="ctr">
                        <a:lnSpc>
                          <a:spcPts val="1600"/>
                        </a:lnSpc>
                        <a:spcAft>
                          <a:spcPts val="800"/>
                        </a:spcAft>
                      </a:pPr>
                      <a:r>
                        <a:rPr lang="zh-TW" sz="1600">
                          <a:effectLst/>
                        </a:rPr>
                        <a:t>完全符合</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53</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12.8</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rowSpan="2">
                  <a:txBody>
                    <a:bodyPr/>
                    <a:lstStyle/>
                    <a:p>
                      <a:pPr algn="ctr">
                        <a:lnSpc>
                          <a:spcPts val="1600"/>
                        </a:lnSpc>
                        <a:spcAft>
                          <a:spcPts val="800"/>
                        </a:spcAft>
                      </a:pPr>
                      <a:r>
                        <a:rPr lang="zh-TW" sz="1600">
                          <a:effectLst/>
                        </a:rPr>
                        <a:t>符合</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tc rowSpan="2">
                  <a:txBody>
                    <a:bodyPr/>
                    <a:lstStyle/>
                    <a:p>
                      <a:pPr algn="ctr">
                        <a:lnSpc>
                          <a:spcPts val="1600"/>
                        </a:lnSpc>
                        <a:spcAft>
                          <a:spcPts val="800"/>
                        </a:spcAft>
                      </a:pPr>
                      <a:r>
                        <a:rPr lang="en-US" sz="1600">
                          <a:effectLst/>
                        </a:rPr>
                        <a:t>170</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tc rowSpan="2">
                  <a:txBody>
                    <a:bodyPr/>
                    <a:lstStyle/>
                    <a:p>
                      <a:pPr algn="ctr">
                        <a:lnSpc>
                          <a:spcPts val="1600"/>
                        </a:lnSpc>
                        <a:spcAft>
                          <a:spcPts val="800"/>
                        </a:spcAft>
                      </a:pPr>
                      <a:r>
                        <a:rPr lang="en-US" sz="1600">
                          <a:effectLst/>
                        </a:rPr>
                        <a:t>41.0</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extLst>
                  <a:ext uri="{0D108BD9-81ED-4DB2-BD59-A6C34878D82A}">
                    <a16:rowId xmlns:a16="http://schemas.microsoft.com/office/drawing/2014/main" val="1135405782"/>
                  </a:ext>
                </a:extLst>
              </a:tr>
              <a:tr h="331532">
                <a:tc>
                  <a:txBody>
                    <a:bodyPr/>
                    <a:lstStyle/>
                    <a:p>
                      <a:pPr algn="ctr">
                        <a:lnSpc>
                          <a:spcPts val="1600"/>
                        </a:lnSpc>
                        <a:spcAft>
                          <a:spcPts val="800"/>
                        </a:spcAft>
                      </a:pPr>
                      <a:r>
                        <a:rPr lang="zh-TW" sz="1600">
                          <a:effectLst/>
                        </a:rPr>
                        <a:t>有點符合</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117</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28.2</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22676614"/>
                  </a:ext>
                </a:extLst>
              </a:tr>
              <a:tr h="331532">
                <a:tc>
                  <a:txBody>
                    <a:bodyPr/>
                    <a:lstStyle/>
                    <a:p>
                      <a:pPr algn="ctr">
                        <a:lnSpc>
                          <a:spcPts val="1600"/>
                        </a:lnSpc>
                        <a:spcAft>
                          <a:spcPts val="800"/>
                        </a:spcAft>
                      </a:pPr>
                      <a:r>
                        <a:rPr lang="zh-TW" sz="1600">
                          <a:effectLst/>
                        </a:rPr>
                        <a:t>一般</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157</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37.8</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algn="ctr">
                        <a:lnSpc>
                          <a:spcPts val="1600"/>
                        </a:lnSpc>
                        <a:spcAft>
                          <a:spcPts val="800"/>
                        </a:spcAft>
                      </a:pPr>
                      <a:r>
                        <a:rPr lang="zh-TW" sz="1600">
                          <a:effectLst/>
                        </a:rPr>
                        <a:t>一般</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tc>
                  <a:txBody>
                    <a:bodyPr/>
                    <a:lstStyle/>
                    <a:p>
                      <a:pPr algn="ctr">
                        <a:lnSpc>
                          <a:spcPts val="1600"/>
                        </a:lnSpc>
                        <a:spcAft>
                          <a:spcPts val="800"/>
                        </a:spcAft>
                      </a:pPr>
                      <a:r>
                        <a:rPr lang="en-US" sz="1600">
                          <a:effectLst/>
                        </a:rPr>
                        <a:t>157</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tc>
                  <a:txBody>
                    <a:bodyPr/>
                    <a:lstStyle/>
                    <a:p>
                      <a:pPr algn="ctr">
                        <a:lnSpc>
                          <a:spcPts val="1600"/>
                        </a:lnSpc>
                        <a:spcAft>
                          <a:spcPts val="800"/>
                        </a:spcAft>
                      </a:pPr>
                      <a:r>
                        <a:rPr lang="en-US" sz="1600">
                          <a:effectLst/>
                        </a:rPr>
                        <a:t>37.8</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extLst>
                  <a:ext uri="{0D108BD9-81ED-4DB2-BD59-A6C34878D82A}">
                    <a16:rowId xmlns:a16="http://schemas.microsoft.com/office/drawing/2014/main" val="2926570261"/>
                  </a:ext>
                </a:extLst>
              </a:tr>
              <a:tr h="331532">
                <a:tc>
                  <a:txBody>
                    <a:bodyPr/>
                    <a:lstStyle/>
                    <a:p>
                      <a:pPr algn="ctr">
                        <a:lnSpc>
                          <a:spcPts val="1600"/>
                        </a:lnSpc>
                        <a:spcAft>
                          <a:spcPts val="800"/>
                        </a:spcAft>
                      </a:pPr>
                      <a:r>
                        <a:rPr lang="zh-TW" sz="1600">
                          <a:effectLst/>
                        </a:rPr>
                        <a:t>有點不符合</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71</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17.1</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rowSpan="2">
                  <a:txBody>
                    <a:bodyPr/>
                    <a:lstStyle/>
                    <a:p>
                      <a:pPr algn="ctr">
                        <a:lnSpc>
                          <a:spcPts val="1600"/>
                        </a:lnSpc>
                        <a:spcAft>
                          <a:spcPts val="800"/>
                        </a:spcAft>
                      </a:pPr>
                      <a:r>
                        <a:rPr lang="zh-TW" sz="1600">
                          <a:effectLst/>
                        </a:rPr>
                        <a:t>不符合</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tc rowSpan="2">
                  <a:txBody>
                    <a:bodyPr/>
                    <a:lstStyle/>
                    <a:p>
                      <a:pPr algn="ctr">
                        <a:lnSpc>
                          <a:spcPts val="1600"/>
                        </a:lnSpc>
                        <a:spcAft>
                          <a:spcPts val="800"/>
                        </a:spcAft>
                      </a:pPr>
                      <a:r>
                        <a:rPr lang="en-US" sz="1600">
                          <a:effectLst/>
                        </a:rPr>
                        <a:t>88</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tc rowSpan="2">
                  <a:txBody>
                    <a:bodyPr/>
                    <a:lstStyle/>
                    <a:p>
                      <a:pPr algn="ctr">
                        <a:lnSpc>
                          <a:spcPts val="1600"/>
                        </a:lnSpc>
                        <a:spcAft>
                          <a:spcPts val="800"/>
                        </a:spcAft>
                      </a:pPr>
                      <a:r>
                        <a:rPr lang="en-US" sz="1600">
                          <a:effectLst/>
                        </a:rPr>
                        <a:t>21.2</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extLst>
                  <a:ext uri="{0D108BD9-81ED-4DB2-BD59-A6C34878D82A}">
                    <a16:rowId xmlns:a16="http://schemas.microsoft.com/office/drawing/2014/main" val="3335817663"/>
                  </a:ext>
                </a:extLst>
              </a:tr>
              <a:tr h="331532">
                <a:tc>
                  <a:txBody>
                    <a:bodyPr/>
                    <a:lstStyle/>
                    <a:p>
                      <a:pPr algn="ctr">
                        <a:lnSpc>
                          <a:spcPts val="1600"/>
                        </a:lnSpc>
                        <a:spcAft>
                          <a:spcPts val="800"/>
                        </a:spcAft>
                      </a:pPr>
                      <a:r>
                        <a:rPr lang="zh-TW" sz="1600">
                          <a:effectLst/>
                        </a:rPr>
                        <a:t>完全不符合</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17</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4.1</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60229239"/>
                  </a:ext>
                </a:extLst>
              </a:tr>
              <a:tr h="331532">
                <a:tc>
                  <a:txBody>
                    <a:bodyPr/>
                    <a:lstStyle/>
                    <a:p>
                      <a:pPr algn="ctr">
                        <a:lnSpc>
                          <a:spcPts val="1600"/>
                        </a:lnSpc>
                        <a:spcAft>
                          <a:spcPts val="800"/>
                        </a:spcAft>
                      </a:pPr>
                      <a:r>
                        <a:rPr lang="zh-TW" sz="1600">
                          <a:effectLst/>
                        </a:rPr>
                        <a:t>合計</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415</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marL="38100" marR="38100" algn="ctr">
                        <a:lnSpc>
                          <a:spcPts val="1600"/>
                        </a:lnSpc>
                        <a:spcAft>
                          <a:spcPts val="0"/>
                        </a:spcAft>
                      </a:pPr>
                      <a:r>
                        <a:rPr lang="en-US" sz="1600">
                          <a:effectLst/>
                        </a:rPr>
                        <a:t>100.0</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27883" marB="27883" anchor="ctr"/>
                </a:tc>
                <a:tc>
                  <a:txBody>
                    <a:bodyPr/>
                    <a:lstStyle/>
                    <a:p>
                      <a:pPr algn="ctr">
                        <a:lnSpc>
                          <a:spcPts val="1600"/>
                        </a:lnSpc>
                        <a:spcAft>
                          <a:spcPts val="800"/>
                        </a:spcAft>
                      </a:pPr>
                      <a:r>
                        <a:rPr lang="en-US" sz="1600">
                          <a:effectLst/>
                        </a:rPr>
                        <a:t> </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tc>
                  <a:txBody>
                    <a:bodyPr/>
                    <a:lstStyle/>
                    <a:p>
                      <a:pPr algn="ctr">
                        <a:lnSpc>
                          <a:spcPts val="1600"/>
                        </a:lnSpc>
                        <a:spcAft>
                          <a:spcPts val="800"/>
                        </a:spcAft>
                      </a:pPr>
                      <a:r>
                        <a:rPr lang="en-US" sz="1600">
                          <a:effectLst/>
                        </a:rPr>
                        <a:t>415</a:t>
                      </a:r>
                      <a:endParaRPr lang="en-US" sz="17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tc>
                  <a:txBody>
                    <a:bodyPr/>
                    <a:lstStyle/>
                    <a:p>
                      <a:pPr algn="ctr">
                        <a:lnSpc>
                          <a:spcPts val="1600"/>
                        </a:lnSpc>
                        <a:spcAft>
                          <a:spcPts val="800"/>
                        </a:spcAft>
                      </a:pPr>
                      <a:r>
                        <a:rPr lang="en-US" sz="1600" dirty="0">
                          <a:effectLst/>
                        </a:rPr>
                        <a:t>100.0</a:t>
                      </a:r>
                      <a:endParaRPr lang="en-US" sz="17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883" marR="27883" marT="0" marB="0" anchor="ctr"/>
                </a:tc>
                <a:extLst>
                  <a:ext uri="{0D108BD9-81ED-4DB2-BD59-A6C34878D82A}">
                    <a16:rowId xmlns:a16="http://schemas.microsoft.com/office/drawing/2014/main" val="1942912856"/>
                  </a:ext>
                </a:extLst>
              </a:tr>
            </a:tbl>
          </a:graphicData>
        </a:graphic>
      </p:graphicFrame>
      <p:pic>
        <p:nvPicPr>
          <p:cNvPr id="10" name="圖片 9"/>
          <p:cNvPicPr/>
          <p:nvPr/>
        </p:nvPicPr>
        <p:blipFill>
          <a:blip r:embed="rId4">
            <a:extLst>
              <a:ext uri="{28A0092B-C50C-407E-A947-70E740481C1C}">
                <a14:useLocalDpi xmlns:a14="http://schemas.microsoft.com/office/drawing/2010/main" val="0"/>
              </a:ext>
            </a:extLst>
          </a:blip>
          <a:srcRect/>
          <a:stretch>
            <a:fillRect/>
          </a:stretch>
        </p:blipFill>
        <p:spPr bwMode="auto">
          <a:xfrm>
            <a:off x="7774680" y="1029576"/>
            <a:ext cx="4289157" cy="3431497"/>
          </a:xfrm>
          <a:prstGeom prst="rect">
            <a:avLst/>
          </a:prstGeom>
          <a:noFill/>
          <a:ln>
            <a:noFill/>
          </a:ln>
        </p:spPr>
      </p:pic>
    </p:spTree>
    <p:extLst>
      <p:ext uri="{BB962C8B-B14F-4D97-AF65-F5344CB8AC3E}">
        <p14:creationId xmlns:p14="http://schemas.microsoft.com/office/powerpoint/2010/main" val="531193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合 1"/>
          <p:cNvGrpSpPr/>
          <p:nvPr/>
        </p:nvGrpSpPr>
        <p:grpSpPr>
          <a:xfrm>
            <a:off x="179512" y="123478"/>
            <a:ext cx="792088" cy="936104"/>
            <a:chOff x="5465763" y="3317875"/>
            <a:chExt cx="1511300" cy="1701801"/>
          </a:xfrm>
        </p:grpSpPr>
        <p:sp>
          <p:nvSpPr>
            <p:cNvPr id="4"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5"/>
          <p:cNvSpPr txBox="1"/>
          <p:nvPr/>
        </p:nvSpPr>
        <p:spPr>
          <a:xfrm>
            <a:off x="1095851" y="115155"/>
            <a:ext cx="9923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rPr>
              <a:t>調查題項</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3. </a:t>
            </a: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zh-TW" altLang="en-US" sz="28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rPr>
              <a:t>當前</a:t>
            </a:r>
            <a:r>
              <a:rPr kumimoji="0" lang="zh-TW" altLang="en-US" sz="2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社會中，官員大都在背後進行權錢交易。</a:t>
            </a:r>
            <a:endParaRPr kumimoji="0" lang="en-US" altLang="zh-TW" sz="2800" b="0"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3DFBE4FD-845C-4F81-9B56-31C407FBABA5}"/>
                  </a:ext>
                </a:extLst>
              </p:cNvPr>
              <p:cNvSpPr txBox="1"/>
              <p:nvPr/>
            </p:nvSpPr>
            <p:spPr>
              <a:xfrm>
                <a:off x="256488" y="4843098"/>
                <a:ext cx="10901040" cy="157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white"/>
                    </a:solidFill>
                    <a:effectLst/>
                    <a:uLnTx/>
                    <a:uFillTx/>
                    <a:latin typeface="新細明體" panose="02020500000000000000" pitchFamily="18" charset="-120"/>
                    <a:ea typeface="新細明體" panose="02020500000000000000" pitchFamily="18" charset="-120"/>
                    <a:cs typeface="+mn-cs"/>
                  </a:rPr>
                  <a:t>這個題目是關於高中學生對權力手段中的社會事實認識層面的分析。由卡方檢定得，三個選項</a:t>
                </a:r>
                <a:r>
                  <a:rPr kumimoji="0" lang="en-US" sz="2400" b="0" i="0" u="none" strike="noStrike" kern="1200" cap="none" spc="0" normalizeH="0" baseline="0" noProof="0" dirty="0">
                    <a:ln>
                      <a:noFill/>
                    </a:ln>
                    <a:solidFill>
                      <a:prstClr val="white"/>
                    </a:solidFill>
                    <a:effectLst/>
                    <a:uLnTx/>
                    <a:uFillTx/>
                    <a:latin typeface="+mn-lt"/>
                    <a:ea typeface="+mn-ea"/>
                    <a:cs typeface="+mn-cs"/>
                  </a:rPr>
                  <a:t>(</a:t>
                </a:r>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即符合、一般、不符合</a:t>
                </a:r>
                <a:r>
                  <a:rPr kumimoji="0" lang="en-US" sz="2400" b="0" i="0" u="none" strike="noStrike" kern="1200" cap="none" spc="0" normalizeH="0" baseline="0" noProof="0" dirty="0">
                    <a:ln>
                      <a:noFill/>
                    </a:ln>
                    <a:solidFill>
                      <a:prstClr val="white"/>
                    </a:solidFill>
                    <a:effectLst/>
                    <a:uLnTx/>
                    <a:uFillTx/>
                    <a:latin typeface="+mn-lt"/>
                    <a:ea typeface="+mn-ea"/>
                    <a:cs typeface="+mn-cs"/>
                  </a:rPr>
                  <a:t>)</a:t>
                </a:r>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被選擇的次數存在顯著差異</a:t>
                </a:r>
                <a:r>
                  <a:rPr kumimoji="0" lang="en-US" sz="2400" b="0" i="0" u="none" strike="noStrike" kern="1200" cap="none" spc="0" normalizeH="0" baseline="0" noProof="0" dirty="0">
                    <a:ln>
                      <a:noFill/>
                    </a:ln>
                    <a:solidFill>
                      <a:prstClr val="white"/>
                    </a:solidFill>
                    <a:effectLst/>
                    <a:uLnTx/>
                    <a:uFillTx/>
                    <a:latin typeface="+mn-lt"/>
                    <a:ea typeface="+mn-ea"/>
                    <a:cs typeface="+mn-cs"/>
                  </a:rPr>
                  <a:t> (</a:t>
                </a:r>
                <a14:m>
                  <m:oMath xmlns:m="http://schemas.openxmlformats.org/officeDocument/2006/math">
                    <m:sSup>
                      <m:sSupPr>
                        <m:ctrlP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pPr>
                      <m:e>
                        <m:r>
                          <m:rPr>
                            <m:sty m:val="p"/>
                          </m:rPr>
                          <a:rPr kumimoji="0" lang="en-US" sz="2400" b="0"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χ</m:t>
                        </m:r>
                      </m:e>
                      <m:sup>
                        <m:r>
                          <a:rPr kumimoji="0" lang="en-US" sz="2400" b="0"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2</m:t>
                        </m:r>
                      </m:sup>
                    </m:sSup>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=59.947</m:t>
                    </m:r>
                  </m:oMath>
                </a14:m>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a:t>
                </a:r>
                <a14:m>
                  <m:oMath xmlns:m="http://schemas.openxmlformats.org/officeDocument/2006/math">
                    <m: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𝑝</m:t>
                    </m:r>
                    <m:r>
                      <a:rPr kumimoji="0" lang="en-US" sz="2400" b="0"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&lt;0.05</m:t>
                    </m:r>
                  </m:oMath>
                </a14:m>
                <a:r>
                  <a:rPr kumimoji="0" lang="en-US" sz="2400" b="0" i="0" u="none" strike="noStrike" kern="1200" cap="none" spc="0" normalizeH="0" baseline="0" noProof="0" dirty="0">
                    <a:ln>
                      <a:noFill/>
                    </a:ln>
                    <a:solidFill>
                      <a:prstClr val="white"/>
                    </a:solidFill>
                    <a:effectLst/>
                    <a:uLnTx/>
                    <a:uFillTx/>
                    <a:latin typeface="+mn-lt"/>
                    <a:ea typeface="+mn-ea"/>
                    <a:cs typeface="+mn-cs"/>
                  </a:rPr>
                  <a:t>)</a:t>
                </a:r>
                <a:r>
                  <a:rPr kumimoji="0" lang="zh-TW" altLang="en-US" sz="24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，即對於當前社會中，官員大都在背後進行權錢交易的觀點，持肯定的高中學生人數顯著多於否定的。</a:t>
                </a:r>
                <a:endParaRPr kumimoji="0" lang="en-US" altLang="zh-CN" sz="24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mc:Choice>
        <mc:Fallback xmlns="">
          <p:sp>
            <p:nvSpPr>
              <p:cNvPr id="8" name="文字方塊 7">
                <a:extLst>
                  <a:ext uri="{FF2B5EF4-FFF2-40B4-BE49-F238E27FC236}">
                    <a16:creationId xmlns:a16="http://schemas.microsoft.com/office/drawing/2014/main" id="{3DFBE4FD-845C-4F81-9B56-31C407FBABA5}"/>
                  </a:ext>
                </a:extLst>
              </p:cNvPr>
              <p:cNvSpPr txBox="1">
                <a:spLocks noRot="1" noChangeAspect="1" noMove="1" noResize="1" noEditPoints="1" noAdjustHandles="1" noChangeArrowheads="1" noChangeShapeType="1" noTextEdit="1"/>
              </p:cNvSpPr>
              <p:nvPr/>
            </p:nvSpPr>
            <p:spPr>
              <a:xfrm>
                <a:off x="256488" y="4843098"/>
                <a:ext cx="10901040" cy="1577996"/>
              </a:xfrm>
              <a:prstGeom prst="rect">
                <a:avLst/>
              </a:prstGeom>
              <a:blipFill>
                <a:blip r:embed="rId3"/>
                <a:stretch>
                  <a:fillRect l="-839" t="-3089" r="-3691" b="-7722"/>
                </a:stretch>
              </a:blipFill>
            </p:spPr>
            <p:txBody>
              <a:bodyPr/>
              <a:lstStyle/>
              <a:p>
                <a:r>
                  <a:rPr lang="en-US">
                    <a:noFill/>
                  </a:rPr>
                  <a:t> </a:t>
                </a:r>
              </a:p>
            </p:txBody>
          </p:sp>
        </mc:Fallback>
      </mc:AlternateContent>
      <p:graphicFrame>
        <p:nvGraphicFramePr>
          <p:cNvPr id="9" name="表格 8"/>
          <p:cNvGraphicFramePr>
            <a:graphicFrameLocks noGrp="1"/>
          </p:cNvGraphicFramePr>
          <p:nvPr>
            <p:extLst/>
          </p:nvPr>
        </p:nvGraphicFramePr>
        <p:xfrm>
          <a:off x="36598" y="2124886"/>
          <a:ext cx="7664194" cy="2336187"/>
        </p:xfrm>
        <a:graphic>
          <a:graphicData uri="http://schemas.openxmlformats.org/drawingml/2006/table">
            <a:tbl>
              <a:tblPr>
                <a:tableStyleId>{5C22544A-7EE6-4342-B048-85BDC9FD1C3A}</a:tableStyleId>
              </a:tblPr>
              <a:tblGrid>
                <a:gridCol w="1690149">
                  <a:extLst>
                    <a:ext uri="{9D8B030D-6E8A-4147-A177-3AD203B41FA5}">
                      <a16:colId xmlns:a16="http://schemas.microsoft.com/office/drawing/2014/main" val="202258574"/>
                    </a:ext>
                  </a:extLst>
                </a:gridCol>
                <a:gridCol w="1194809">
                  <a:extLst>
                    <a:ext uri="{9D8B030D-6E8A-4147-A177-3AD203B41FA5}">
                      <a16:colId xmlns:a16="http://schemas.microsoft.com/office/drawing/2014/main" val="3672936326"/>
                    </a:ext>
                  </a:extLst>
                </a:gridCol>
                <a:gridCol w="1194809">
                  <a:extLst>
                    <a:ext uri="{9D8B030D-6E8A-4147-A177-3AD203B41FA5}">
                      <a16:colId xmlns:a16="http://schemas.microsoft.com/office/drawing/2014/main" val="4066372771"/>
                    </a:ext>
                  </a:extLst>
                </a:gridCol>
                <a:gridCol w="1194809">
                  <a:extLst>
                    <a:ext uri="{9D8B030D-6E8A-4147-A177-3AD203B41FA5}">
                      <a16:colId xmlns:a16="http://schemas.microsoft.com/office/drawing/2014/main" val="4004846758"/>
                    </a:ext>
                  </a:extLst>
                </a:gridCol>
                <a:gridCol w="1194809">
                  <a:extLst>
                    <a:ext uri="{9D8B030D-6E8A-4147-A177-3AD203B41FA5}">
                      <a16:colId xmlns:a16="http://schemas.microsoft.com/office/drawing/2014/main" val="3249750761"/>
                    </a:ext>
                  </a:extLst>
                </a:gridCol>
                <a:gridCol w="1194809">
                  <a:extLst>
                    <a:ext uri="{9D8B030D-6E8A-4147-A177-3AD203B41FA5}">
                      <a16:colId xmlns:a16="http://schemas.microsoft.com/office/drawing/2014/main" val="1964231650"/>
                    </a:ext>
                  </a:extLst>
                </a:gridCol>
              </a:tblGrid>
              <a:tr h="329843">
                <a:tc>
                  <a:txBody>
                    <a:bodyPr/>
                    <a:lstStyle/>
                    <a:p>
                      <a:pPr algn="ctr">
                        <a:lnSpc>
                          <a:spcPct val="107000"/>
                        </a:lnSpc>
                        <a:spcAft>
                          <a:spcPts val="800"/>
                        </a:spcAft>
                      </a:pPr>
                      <a:r>
                        <a:rPr lang="zh-TW" sz="1700">
                          <a:effectLst/>
                        </a:rPr>
                        <a:t>選項</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algn="ctr">
                        <a:lnSpc>
                          <a:spcPts val="1600"/>
                        </a:lnSpc>
                        <a:spcAft>
                          <a:spcPts val="800"/>
                        </a:spcAft>
                      </a:pPr>
                      <a:r>
                        <a:rPr lang="zh-TW" sz="1700">
                          <a:effectLst/>
                        </a:rPr>
                        <a:t>次數</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algn="ctr">
                        <a:lnSpc>
                          <a:spcPts val="1600"/>
                        </a:lnSpc>
                        <a:spcAft>
                          <a:spcPts val="800"/>
                        </a:spcAft>
                      </a:pPr>
                      <a:r>
                        <a:rPr lang="zh-TW" sz="1700">
                          <a:effectLst/>
                        </a:rPr>
                        <a:t>百分比</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algn="ctr">
                        <a:lnSpc>
                          <a:spcPct val="107000"/>
                        </a:lnSpc>
                        <a:spcAft>
                          <a:spcPts val="800"/>
                        </a:spcAft>
                      </a:pPr>
                      <a:r>
                        <a:rPr lang="zh-TW" sz="1700">
                          <a:effectLst/>
                        </a:rPr>
                        <a:t>選項</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tc>
                  <a:txBody>
                    <a:bodyPr/>
                    <a:lstStyle/>
                    <a:p>
                      <a:pPr algn="ctr">
                        <a:lnSpc>
                          <a:spcPts val="1600"/>
                        </a:lnSpc>
                        <a:spcAft>
                          <a:spcPts val="800"/>
                        </a:spcAft>
                      </a:pPr>
                      <a:r>
                        <a:rPr lang="zh-TW" sz="1700">
                          <a:effectLst/>
                        </a:rPr>
                        <a:t>次數</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tc>
                  <a:txBody>
                    <a:bodyPr/>
                    <a:lstStyle/>
                    <a:p>
                      <a:pPr algn="ctr">
                        <a:lnSpc>
                          <a:spcPts val="1600"/>
                        </a:lnSpc>
                        <a:spcAft>
                          <a:spcPts val="800"/>
                        </a:spcAft>
                      </a:pPr>
                      <a:r>
                        <a:rPr lang="zh-TW" sz="1700" dirty="0">
                          <a:effectLst/>
                        </a:rPr>
                        <a:t>百分比</a:t>
                      </a:r>
                      <a:endParaRPr lang="en-US" sz="1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extLst>
                  <a:ext uri="{0D108BD9-81ED-4DB2-BD59-A6C34878D82A}">
                    <a16:rowId xmlns:a16="http://schemas.microsoft.com/office/drawing/2014/main" val="1795959564"/>
                  </a:ext>
                </a:extLst>
              </a:tr>
              <a:tr h="333800">
                <a:tc>
                  <a:txBody>
                    <a:bodyPr/>
                    <a:lstStyle/>
                    <a:p>
                      <a:pPr algn="ctr">
                        <a:lnSpc>
                          <a:spcPts val="1600"/>
                        </a:lnSpc>
                        <a:spcAft>
                          <a:spcPts val="800"/>
                        </a:spcAft>
                      </a:pPr>
                      <a:r>
                        <a:rPr lang="zh-TW" sz="1700">
                          <a:effectLst/>
                        </a:rPr>
                        <a:t>完全符合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a:effectLst/>
                        </a:rPr>
                        <a:t>73</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a:effectLst/>
                        </a:rPr>
                        <a:t>17.6</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rowSpan="2">
                  <a:txBody>
                    <a:bodyPr/>
                    <a:lstStyle/>
                    <a:p>
                      <a:pPr algn="ctr">
                        <a:lnSpc>
                          <a:spcPts val="1600"/>
                        </a:lnSpc>
                        <a:spcAft>
                          <a:spcPts val="800"/>
                        </a:spcAft>
                      </a:pPr>
                      <a:r>
                        <a:rPr lang="zh-TW" sz="1700">
                          <a:effectLst/>
                        </a:rPr>
                        <a:t>符合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tc rowSpan="2">
                  <a:txBody>
                    <a:bodyPr/>
                    <a:lstStyle/>
                    <a:p>
                      <a:pPr algn="ctr">
                        <a:lnSpc>
                          <a:spcPts val="1600"/>
                        </a:lnSpc>
                        <a:spcAft>
                          <a:spcPts val="800"/>
                        </a:spcAft>
                      </a:pPr>
                      <a:r>
                        <a:rPr lang="en-US" sz="1700">
                          <a:effectLst/>
                        </a:rPr>
                        <a:t>177</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tc rowSpan="2">
                  <a:txBody>
                    <a:bodyPr/>
                    <a:lstStyle/>
                    <a:p>
                      <a:pPr algn="ctr">
                        <a:lnSpc>
                          <a:spcPts val="1600"/>
                        </a:lnSpc>
                        <a:spcAft>
                          <a:spcPts val="800"/>
                        </a:spcAft>
                      </a:pPr>
                      <a:r>
                        <a:rPr lang="en-US" sz="1700">
                          <a:effectLst/>
                        </a:rPr>
                        <a:t>42.7</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extLst>
                  <a:ext uri="{0D108BD9-81ED-4DB2-BD59-A6C34878D82A}">
                    <a16:rowId xmlns:a16="http://schemas.microsoft.com/office/drawing/2014/main" val="2581501261"/>
                  </a:ext>
                </a:extLst>
              </a:tr>
              <a:tr h="333800">
                <a:tc>
                  <a:txBody>
                    <a:bodyPr/>
                    <a:lstStyle/>
                    <a:p>
                      <a:pPr algn="ctr">
                        <a:lnSpc>
                          <a:spcPts val="1600"/>
                        </a:lnSpc>
                        <a:spcAft>
                          <a:spcPts val="800"/>
                        </a:spcAft>
                      </a:pPr>
                      <a:r>
                        <a:rPr lang="zh-TW" sz="1700">
                          <a:effectLst/>
                        </a:rPr>
                        <a:t>有點符合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a:effectLst/>
                        </a:rPr>
                        <a:t>104</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dirty="0">
                          <a:effectLst/>
                        </a:rPr>
                        <a:t>25.1</a:t>
                      </a:r>
                      <a:endParaRPr lang="en-US" sz="1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86608468"/>
                  </a:ext>
                </a:extLst>
              </a:tr>
              <a:tr h="333800">
                <a:tc>
                  <a:txBody>
                    <a:bodyPr/>
                    <a:lstStyle/>
                    <a:p>
                      <a:pPr algn="ctr">
                        <a:lnSpc>
                          <a:spcPts val="1600"/>
                        </a:lnSpc>
                        <a:spcAft>
                          <a:spcPts val="800"/>
                        </a:spcAft>
                      </a:pPr>
                      <a:r>
                        <a:rPr lang="zh-TW" sz="1700">
                          <a:effectLst/>
                        </a:rPr>
                        <a:t>一般</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a:effectLst/>
                        </a:rPr>
                        <a:t>174</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a:effectLst/>
                        </a:rPr>
                        <a:t>41.9</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algn="ctr">
                        <a:lnSpc>
                          <a:spcPts val="1600"/>
                        </a:lnSpc>
                        <a:spcAft>
                          <a:spcPts val="800"/>
                        </a:spcAft>
                      </a:pPr>
                      <a:r>
                        <a:rPr lang="zh-TW" sz="1700">
                          <a:effectLst/>
                        </a:rPr>
                        <a:t>一般</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tc>
                  <a:txBody>
                    <a:bodyPr/>
                    <a:lstStyle/>
                    <a:p>
                      <a:pPr algn="ctr">
                        <a:lnSpc>
                          <a:spcPts val="1600"/>
                        </a:lnSpc>
                        <a:spcAft>
                          <a:spcPts val="800"/>
                        </a:spcAft>
                      </a:pPr>
                      <a:r>
                        <a:rPr lang="en-US" sz="1700">
                          <a:effectLst/>
                        </a:rPr>
                        <a:t>174</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tc>
                  <a:txBody>
                    <a:bodyPr/>
                    <a:lstStyle/>
                    <a:p>
                      <a:pPr algn="ctr">
                        <a:lnSpc>
                          <a:spcPts val="1600"/>
                        </a:lnSpc>
                        <a:spcAft>
                          <a:spcPts val="800"/>
                        </a:spcAft>
                      </a:pPr>
                      <a:r>
                        <a:rPr lang="en-US" sz="1700">
                          <a:effectLst/>
                        </a:rPr>
                        <a:t>41.9</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extLst>
                  <a:ext uri="{0D108BD9-81ED-4DB2-BD59-A6C34878D82A}">
                    <a16:rowId xmlns:a16="http://schemas.microsoft.com/office/drawing/2014/main" val="120237427"/>
                  </a:ext>
                </a:extLst>
              </a:tr>
              <a:tr h="333800">
                <a:tc>
                  <a:txBody>
                    <a:bodyPr/>
                    <a:lstStyle/>
                    <a:p>
                      <a:pPr algn="ctr">
                        <a:lnSpc>
                          <a:spcPts val="1600"/>
                        </a:lnSpc>
                        <a:spcAft>
                          <a:spcPts val="800"/>
                        </a:spcAft>
                      </a:pPr>
                      <a:r>
                        <a:rPr lang="zh-TW" sz="1700">
                          <a:effectLst/>
                        </a:rPr>
                        <a:t>有點不符合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a:effectLst/>
                        </a:rPr>
                        <a:t>41</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a:effectLst/>
                        </a:rPr>
                        <a:t>9.9</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rowSpan="2">
                  <a:txBody>
                    <a:bodyPr/>
                    <a:lstStyle/>
                    <a:p>
                      <a:pPr algn="ctr">
                        <a:lnSpc>
                          <a:spcPts val="1600"/>
                        </a:lnSpc>
                        <a:spcAft>
                          <a:spcPts val="800"/>
                        </a:spcAft>
                      </a:pPr>
                      <a:r>
                        <a:rPr lang="zh-TW" sz="1700">
                          <a:effectLst/>
                        </a:rPr>
                        <a:t>不符合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tc rowSpan="2">
                  <a:txBody>
                    <a:bodyPr/>
                    <a:lstStyle/>
                    <a:p>
                      <a:pPr algn="ctr">
                        <a:lnSpc>
                          <a:spcPts val="1600"/>
                        </a:lnSpc>
                        <a:spcAft>
                          <a:spcPts val="800"/>
                        </a:spcAft>
                      </a:pPr>
                      <a:r>
                        <a:rPr lang="en-US" sz="1700">
                          <a:effectLst/>
                        </a:rPr>
                        <a:t>64</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tc rowSpan="2">
                  <a:txBody>
                    <a:bodyPr/>
                    <a:lstStyle/>
                    <a:p>
                      <a:pPr algn="ctr">
                        <a:lnSpc>
                          <a:spcPts val="1600"/>
                        </a:lnSpc>
                        <a:spcAft>
                          <a:spcPts val="800"/>
                        </a:spcAft>
                      </a:pPr>
                      <a:r>
                        <a:rPr lang="en-US" sz="1700">
                          <a:effectLst/>
                        </a:rPr>
                        <a:t>15.4</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extLst>
                  <a:ext uri="{0D108BD9-81ED-4DB2-BD59-A6C34878D82A}">
                    <a16:rowId xmlns:a16="http://schemas.microsoft.com/office/drawing/2014/main" val="2426197447"/>
                  </a:ext>
                </a:extLst>
              </a:tr>
              <a:tr h="333800">
                <a:tc>
                  <a:txBody>
                    <a:bodyPr/>
                    <a:lstStyle/>
                    <a:p>
                      <a:pPr algn="ctr">
                        <a:lnSpc>
                          <a:spcPts val="1600"/>
                        </a:lnSpc>
                        <a:spcAft>
                          <a:spcPts val="800"/>
                        </a:spcAft>
                      </a:pPr>
                      <a:r>
                        <a:rPr lang="zh-TW" sz="1700">
                          <a:effectLst/>
                        </a:rPr>
                        <a:t>完全不符合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a:effectLst/>
                        </a:rPr>
                        <a:t>23</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a:effectLst/>
                        </a:rPr>
                        <a:t>5.5</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25655987"/>
                  </a:ext>
                </a:extLst>
              </a:tr>
              <a:tr h="333800">
                <a:tc>
                  <a:txBody>
                    <a:bodyPr/>
                    <a:lstStyle/>
                    <a:p>
                      <a:pPr algn="ctr">
                        <a:lnSpc>
                          <a:spcPts val="1600"/>
                        </a:lnSpc>
                        <a:spcAft>
                          <a:spcPts val="800"/>
                        </a:spcAft>
                      </a:pPr>
                      <a:r>
                        <a:rPr lang="zh-TW" sz="1700">
                          <a:effectLst/>
                        </a:rPr>
                        <a:t>合計</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a:effectLst/>
                        </a:rPr>
                        <a:t>415</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marL="38100" marR="38100" algn="r">
                        <a:lnSpc>
                          <a:spcPts val="1600"/>
                        </a:lnSpc>
                        <a:spcAft>
                          <a:spcPts val="0"/>
                        </a:spcAft>
                      </a:pPr>
                      <a:r>
                        <a:rPr lang="en-US" sz="1700">
                          <a:effectLst/>
                        </a:rPr>
                        <a:t>100.0</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28073" marB="28073" anchor="ctr"/>
                </a:tc>
                <a:tc>
                  <a:txBody>
                    <a:bodyPr/>
                    <a:lstStyle/>
                    <a:p>
                      <a:pPr algn="ctr">
                        <a:lnSpc>
                          <a:spcPts val="1600"/>
                        </a:lnSpc>
                        <a:spcAft>
                          <a:spcPts val="800"/>
                        </a:spcAft>
                      </a:pPr>
                      <a:r>
                        <a:rPr lang="en-US" sz="1700">
                          <a:effectLst/>
                        </a:rPr>
                        <a:t> </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tc>
                  <a:txBody>
                    <a:bodyPr/>
                    <a:lstStyle/>
                    <a:p>
                      <a:pPr algn="ctr">
                        <a:lnSpc>
                          <a:spcPts val="1600"/>
                        </a:lnSpc>
                        <a:spcAft>
                          <a:spcPts val="800"/>
                        </a:spcAft>
                      </a:pPr>
                      <a:r>
                        <a:rPr lang="en-US" sz="1700">
                          <a:effectLst/>
                        </a:rPr>
                        <a:t>415</a:t>
                      </a:r>
                      <a:endParaRPr lang="en-US" sz="18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tc>
                  <a:txBody>
                    <a:bodyPr/>
                    <a:lstStyle/>
                    <a:p>
                      <a:pPr algn="ctr">
                        <a:lnSpc>
                          <a:spcPts val="1600"/>
                        </a:lnSpc>
                        <a:spcAft>
                          <a:spcPts val="800"/>
                        </a:spcAft>
                      </a:pPr>
                      <a:r>
                        <a:rPr lang="en-US" sz="1700" dirty="0">
                          <a:effectLst/>
                        </a:rPr>
                        <a:t>100.0</a:t>
                      </a:r>
                      <a:endParaRPr lang="en-US" sz="1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8073" marR="28073" marT="0" marB="0" anchor="ctr"/>
                </a:tc>
                <a:extLst>
                  <a:ext uri="{0D108BD9-81ED-4DB2-BD59-A6C34878D82A}">
                    <a16:rowId xmlns:a16="http://schemas.microsoft.com/office/drawing/2014/main" val="3553352026"/>
                  </a:ext>
                </a:extLst>
              </a:tr>
            </a:tbl>
          </a:graphicData>
        </a:graphic>
      </p:graphicFrame>
      <p:pic>
        <p:nvPicPr>
          <p:cNvPr id="10" name="圖片 9"/>
          <p:cNvPicPr/>
          <p:nvPr/>
        </p:nvPicPr>
        <p:blipFill>
          <a:blip r:embed="rId4">
            <a:extLst>
              <a:ext uri="{28A0092B-C50C-407E-A947-70E740481C1C}">
                <a14:useLocalDpi xmlns:a14="http://schemas.microsoft.com/office/drawing/2010/main" val="0"/>
              </a:ext>
            </a:extLst>
          </a:blip>
          <a:srcRect/>
          <a:stretch>
            <a:fillRect/>
          </a:stretch>
        </p:blipFill>
        <p:spPr bwMode="auto">
          <a:xfrm>
            <a:off x="7790406" y="979725"/>
            <a:ext cx="4361202" cy="3490584"/>
          </a:xfrm>
          <a:prstGeom prst="rect">
            <a:avLst/>
          </a:prstGeom>
          <a:noFill/>
          <a:ln>
            <a:noFill/>
          </a:ln>
        </p:spPr>
      </p:pic>
    </p:spTree>
    <p:extLst>
      <p:ext uri="{BB962C8B-B14F-4D97-AF65-F5344CB8AC3E}">
        <p14:creationId xmlns:p14="http://schemas.microsoft.com/office/powerpoint/2010/main" val="39061089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矩形 53"/>
          <p:cNvSpPr/>
          <p:nvPr/>
        </p:nvSpPr>
        <p:spPr>
          <a:xfrm>
            <a:off x="93668" y="119845"/>
            <a:ext cx="7314823" cy="1015663"/>
          </a:xfrm>
          <a:prstGeom prst="rect">
            <a:avLst/>
          </a:prstGeom>
        </p:spPr>
        <p:txBody>
          <a:bodyPr wrap="none">
            <a:spAutoFit/>
          </a:bodyPr>
          <a:lstStyle/>
          <a:p>
            <a:r>
              <a:rPr lang="zh-CN" altLang="en-US" sz="6000" dirty="0" smtClean="0">
                <a:solidFill>
                  <a:schemeClr val="bg1"/>
                </a:solidFill>
              </a:rPr>
              <a:t>第一小組探究的主題</a:t>
            </a:r>
            <a:r>
              <a:rPr lang="en-US" altLang="zh-CN" sz="6000" dirty="0" smtClean="0">
                <a:solidFill>
                  <a:schemeClr val="bg1"/>
                </a:solidFill>
              </a:rPr>
              <a:t>:</a:t>
            </a:r>
            <a:endParaRPr lang="en-US" sz="6000" dirty="0">
              <a:solidFill>
                <a:schemeClr val="bg1"/>
              </a:solidFill>
            </a:endParaRPr>
          </a:p>
        </p:txBody>
      </p:sp>
      <p:sp>
        <p:nvSpPr>
          <p:cNvPr id="55" name="矩形 54"/>
          <p:cNvSpPr/>
          <p:nvPr/>
        </p:nvSpPr>
        <p:spPr>
          <a:xfrm>
            <a:off x="93668" y="2604789"/>
            <a:ext cx="11795217" cy="1015663"/>
          </a:xfrm>
          <a:prstGeom prst="rect">
            <a:avLst/>
          </a:prstGeom>
        </p:spPr>
        <p:txBody>
          <a:bodyPr wrap="none">
            <a:spAutoFit/>
          </a:bodyPr>
          <a:lstStyle/>
          <a:p>
            <a:r>
              <a:rPr lang="zh-TW" altLang="en-US" sz="5400" dirty="0">
                <a:solidFill>
                  <a:schemeClr val="bg1"/>
                </a:solidFill>
              </a:rPr>
              <a:t>個人對金錢的貪</a:t>
            </a:r>
            <a:r>
              <a:rPr lang="zh-TW" altLang="en-US" sz="5400" dirty="0" smtClean="0">
                <a:solidFill>
                  <a:schemeClr val="bg1"/>
                </a:solidFill>
              </a:rPr>
              <a:t>念想法或行為有哪些</a:t>
            </a:r>
            <a:r>
              <a:rPr lang="en-US" altLang="zh-CN" sz="6000" dirty="0" smtClean="0">
                <a:solidFill>
                  <a:schemeClr val="bg1"/>
                </a:solidFill>
              </a:rPr>
              <a:t>? </a:t>
            </a:r>
            <a:endParaRPr lang="en-US" sz="6000" dirty="0">
              <a:solidFill>
                <a:schemeClr val="bg1"/>
              </a:solidFill>
            </a:endParaRPr>
          </a:p>
        </p:txBody>
      </p:sp>
      <p:sp>
        <p:nvSpPr>
          <p:cNvPr id="57" name="矩形 56"/>
          <p:cNvSpPr/>
          <p:nvPr/>
        </p:nvSpPr>
        <p:spPr>
          <a:xfrm>
            <a:off x="259882" y="5936251"/>
            <a:ext cx="10330072" cy="584775"/>
          </a:xfrm>
          <a:prstGeom prst="rect">
            <a:avLst/>
          </a:prstGeom>
        </p:spPr>
        <p:txBody>
          <a:bodyPr wrap="none">
            <a:spAutoFit/>
          </a:bodyPr>
          <a:lstStyle/>
          <a:p>
            <a:r>
              <a:rPr lang="zh-TW" altLang="en-US" sz="3200" dirty="0" smtClean="0">
                <a:solidFill>
                  <a:schemeClr val="bg1"/>
                </a:solidFill>
              </a:rPr>
              <a:t>註</a:t>
            </a:r>
            <a:r>
              <a:rPr lang="en-US" altLang="zh-TW" sz="3200" dirty="0" smtClean="0">
                <a:solidFill>
                  <a:schemeClr val="bg1"/>
                </a:solidFill>
              </a:rPr>
              <a:t>: </a:t>
            </a:r>
            <a:r>
              <a:rPr lang="zh-CN" altLang="en-US" sz="3200" dirty="0" smtClean="0">
                <a:solidFill>
                  <a:schemeClr val="bg1"/>
                </a:solidFill>
              </a:rPr>
              <a:t>組長負責總結小組探究活動的成果，代表本組發言</a:t>
            </a:r>
            <a:r>
              <a:rPr lang="zh-TW" alt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473261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84728" y="480291"/>
            <a:ext cx="11600872" cy="62478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mn-cs"/>
              </a:rPr>
              <a:t>(1) </a:t>
            </a:r>
            <a:r>
              <a:rPr kumimoji="0" lang="zh-TW"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mn-cs"/>
              </a:rPr>
              <a:t>絕大多數高中學生在價值理念</a:t>
            </a:r>
            <a:r>
              <a:rPr kumimoji="0" lang="zh-TW" altLang="en-US" sz="4000" b="0" i="0" u="none" strike="noStrike" kern="120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mn-cs"/>
              </a:rPr>
              <a:t>層面上</a:t>
            </a:r>
            <a:r>
              <a:rPr kumimoji="0" lang="zh-TW"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mn-cs"/>
              </a:rPr>
              <a:t>是反對用不正當的手段獲取金錢的。</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(2) </a:t>
            </a:r>
            <a:r>
              <a:rPr kumimoji="0" lang="zh-TW" altLang="en-US" sz="40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然而在社會事實認識</a:t>
            </a:r>
            <a:r>
              <a:rPr kumimoji="0" lang="zh-TW" altLang="en-US" sz="4000" b="0" i="0" u="none" strike="noStrike" kern="1200" cap="none" spc="0" normalizeH="0" baseline="0" noProof="0" dirty="0" smtClean="0">
                <a:ln>
                  <a:noFill/>
                </a:ln>
                <a:solidFill>
                  <a:prstClr val="white"/>
                </a:solidFill>
                <a:effectLst/>
                <a:uLnTx/>
                <a:uFillTx/>
                <a:latin typeface="新細明體" panose="02020500000000000000" pitchFamily="18" charset="-120"/>
                <a:ea typeface="新細明體" panose="02020500000000000000" pitchFamily="18" charset="-120"/>
                <a:cs typeface="+mn-cs"/>
              </a:rPr>
              <a:t>層</a:t>
            </a:r>
            <a:r>
              <a:rPr kumimoji="0" lang="zh-TW" altLang="en-US" sz="4000" b="0" i="0" u="none" strike="noStrike" kern="120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mn-cs"/>
              </a:rPr>
              <a:t>面</a:t>
            </a:r>
            <a:r>
              <a:rPr kumimoji="0" lang="zh-TW" altLang="en-US" sz="4000" b="0" i="0" u="none" strike="noStrike" kern="1200" cap="none" spc="0" normalizeH="0" baseline="0" noProof="0" dirty="0" smtClean="0">
                <a:ln>
                  <a:noFill/>
                </a:ln>
                <a:solidFill>
                  <a:prstClr val="white"/>
                </a:solidFill>
                <a:effectLst/>
                <a:uLnTx/>
                <a:uFillTx/>
                <a:latin typeface="新細明體" panose="02020500000000000000" pitchFamily="18" charset="-120"/>
                <a:ea typeface="新細明體" panose="02020500000000000000" pitchFamily="18" charset="-120"/>
                <a:cs typeface="+mn-cs"/>
              </a:rPr>
              <a:t>上</a:t>
            </a:r>
            <a:r>
              <a:rPr kumimoji="0" lang="zh-TW" altLang="en-US" sz="40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，肯定社會中很多人是通過不合法的手段賺</a:t>
            </a:r>
            <a:r>
              <a:rPr kumimoji="0" lang="zh-TW"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新細明體" panose="02020500000000000000" pitchFamily="18" charset="-120"/>
              </a:rPr>
              <a:t>錢的</a:t>
            </a:r>
            <a:r>
              <a:rPr kumimoji="0" lang="zh-TW"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mn-cs"/>
              </a:rPr>
              <a:t>高中學生顯著多於否定的。這種結果與上面的價值理念層次的結果存在著很大的差異。社會事實認識層面對中學生的價值理念層面的衝擊力是很大的，對於中學生來說，他們很容易要麼對社會的這種現象表示不屑而發展為對整個社會的不屑，要麼對這種現象表示崇拜而走上犯法的歧途</a:t>
            </a:r>
            <a:r>
              <a:rPr kumimoji="0" lang="zh-TW"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新細明體" panose="02020500000000000000" pitchFamily="18" charset="-120"/>
              </a:rPr>
              <a:t>。</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66890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矩形 53"/>
          <p:cNvSpPr/>
          <p:nvPr/>
        </p:nvSpPr>
        <p:spPr>
          <a:xfrm>
            <a:off x="0" y="69916"/>
            <a:ext cx="7314823" cy="1015663"/>
          </a:xfrm>
          <a:prstGeom prst="rect">
            <a:avLst/>
          </a:prstGeom>
        </p:spPr>
        <p:txBody>
          <a:bodyPr wrap="none">
            <a:spAutoFit/>
          </a:bodyPr>
          <a:lstStyle/>
          <a:p>
            <a:r>
              <a:rPr lang="zh-CN" altLang="en-US" sz="6000" dirty="0" smtClean="0">
                <a:solidFill>
                  <a:schemeClr val="bg1"/>
                </a:solidFill>
              </a:rPr>
              <a:t>第</a:t>
            </a:r>
            <a:r>
              <a:rPr lang="zh-TW" altLang="en-US" sz="6000" dirty="0" smtClean="0">
                <a:solidFill>
                  <a:schemeClr val="bg1"/>
                </a:solidFill>
              </a:rPr>
              <a:t>二</a:t>
            </a:r>
            <a:r>
              <a:rPr lang="zh-CN" altLang="en-US" sz="6000" dirty="0" smtClean="0">
                <a:solidFill>
                  <a:schemeClr val="bg1"/>
                </a:solidFill>
              </a:rPr>
              <a:t>小組探究的主題</a:t>
            </a:r>
            <a:r>
              <a:rPr lang="en-US" altLang="zh-CN" sz="6000" dirty="0" smtClean="0">
                <a:solidFill>
                  <a:schemeClr val="bg1"/>
                </a:solidFill>
              </a:rPr>
              <a:t>:</a:t>
            </a:r>
            <a:endParaRPr lang="en-US" sz="6000" dirty="0">
              <a:solidFill>
                <a:schemeClr val="bg1"/>
              </a:solidFill>
            </a:endParaRPr>
          </a:p>
        </p:txBody>
      </p:sp>
      <p:sp>
        <p:nvSpPr>
          <p:cNvPr id="55" name="矩形 54"/>
          <p:cNvSpPr/>
          <p:nvPr/>
        </p:nvSpPr>
        <p:spPr>
          <a:xfrm>
            <a:off x="259882" y="2710667"/>
            <a:ext cx="9025228" cy="1015663"/>
          </a:xfrm>
          <a:prstGeom prst="rect">
            <a:avLst/>
          </a:prstGeom>
        </p:spPr>
        <p:txBody>
          <a:bodyPr wrap="none">
            <a:spAutoFit/>
          </a:bodyPr>
          <a:lstStyle/>
          <a:p>
            <a:r>
              <a:rPr lang="zh-TW" altLang="en-US" sz="5400" dirty="0">
                <a:solidFill>
                  <a:schemeClr val="bg1"/>
                </a:solidFill>
              </a:rPr>
              <a:t>社會的拜金主義</a:t>
            </a:r>
            <a:r>
              <a:rPr lang="zh-TW" altLang="en-US" sz="5400" dirty="0" smtClean="0">
                <a:solidFill>
                  <a:schemeClr val="bg1"/>
                </a:solidFill>
              </a:rPr>
              <a:t>行為有哪些</a:t>
            </a:r>
            <a:r>
              <a:rPr lang="en-US" altLang="zh-CN" sz="6000" dirty="0" smtClean="0">
                <a:solidFill>
                  <a:schemeClr val="bg1"/>
                </a:solidFill>
              </a:rPr>
              <a:t>? </a:t>
            </a:r>
            <a:endParaRPr lang="en-US" sz="6000" dirty="0">
              <a:solidFill>
                <a:schemeClr val="bg1"/>
              </a:solidFill>
            </a:endParaRPr>
          </a:p>
        </p:txBody>
      </p:sp>
      <p:sp>
        <p:nvSpPr>
          <p:cNvPr id="57" name="矩形 56"/>
          <p:cNvSpPr/>
          <p:nvPr/>
        </p:nvSpPr>
        <p:spPr>
          <a:xfrm>
            <a:off x="259882" y="5936251"/>
            <a:ext cx="10330072" cy="584775"/>
          </a:xfrm>
          <a:prstGeom prst="rect">
            <a:avLst/>
          </a:prstGeom>
        </p:spPr>
        <p:txBody>
          <a:bodyPr wrap="none">
            <a:spAutoFit/>
          </a:bodyPr>
          <a:lstStyle/>
          <a:p>
            <a:r>
              <a:rPr lang="zh-TW" altLang="en-US" sz="3200" dirty="0" smtClean="0">
                <a:solidFill>
                  <a:schemeClr val="bg1"/>
                </a:solidFill>
              </a:rPr>
              <a:t>註</a:t>
            </a:r>
            <a:r>
              <a:rPr lang="en-US" altLang="zh-TW" sz="3200" dirty="0" smtClean="0">
                <a:solidFill>
                  <a:schemeClr val="bg1"/>
                </a:solidFill>
              </a:rPr>
              <a:t>: </a:t>
            </a:r>
            <a:r>
              <a:rPr lang="zh-CN" altLang="en-US" sz="3200" dirty="0" smtClean="0">
                <a:solidFill>
                  <a:schemeClr val="bg1"/>
                </a:solidFill>
              </a:rPr>
              <a:t>組長負責總結小組探究活動的成果，代表本組發言</a:t>
            </a:r>
            <a:r>
              <a:rPr lang="zh-TW" alt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56900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矩形 53"/>
          <p:cNvSpPr/>
          <p:nvPr/>
        </p:nvSpPr>
        <p:spPr>
          <a:xfrm>
            <a:off x="207666" y="69916"/>
            <a:ext cx="7314823" cy="1015663"/>
          </a:xfrm>
          <a:prstGeom prst="rect">
            <a:avLst/>
          </a:prstGeom>
        </p:spPr>
        <p:txBody>
          <a:bodyPr wrap="none">
            <a:spAutoFit/>
          </a:bodyPr>
          <a:lstStyle/>
          <a:p>
            <a:r>
              <a:rPr lang="zh-CN" altLang="en-US" sz="6000" dirty="0" smtClean="0">
                <a:solidFill>
                  <a:schemeClr val="bg1"/>
                </a:solidFill>
              </a:rPr>
              <a:t>第</a:t>
            </a:r>
            <a:r>
              <a:rPr lang="zh-TW" altLang="en-US" sz="6000" dirty="0" smtClean="0">
                <a:solidFill>
                  <a:schemeClr val="bg1"/>
                </a:solidFill>
              </a:rPr>
              <a:t>三</a:t>
            </a:r>
            <a:r>
              <a:rPr lang="zh-CN" altLang="en-US" sz="6000" dirty="0" smtClean="0">
                <a:solidFill>
                  <a:schemeClr val="bg1"/>
                </a:solidFill>
              </a:rPr>
              <a:t>小組探究的主題</a:t>
            </a:r>
            <a:r>
              <a:rPr lang="en-US" altLang="zh-CN" sz="6000" dirty="0" smtClean="0">
                <a:solidFill>
                  <a:schemeClr val="bg1"/>
                </a:solidFill>
              </a:rPr>
              <a:t>:</a:t>
            </a:r>
            <a:endParaRPr lang="en-US" sz="6000" dirty="0">
              <a:solidFill>
                <a:schemeClr val="bg1"/>
              </a:solidFill>
            </a:endParaRPr>
          </a:p>
        </p:txBody>
      </p:sp>
      <p:sp>
        <p:nvSpPr>
          <p:cNvPr id="55" name="矩形 54"/>
          <p:cNvSpPr/>
          <p:nvPr/>
        </p:nvSpPr>
        <p:spPr>
          <a:xfrm>
            <a:off x="259882" y="2672166"/>
            <a:ext cx="6255239" cy="1015663"/>
          </a:xfrm>
          <a:prstGeom prst="rect">
            <a:avLst/>
          </a:prstGeom>
        </p:spPr>
        <p:txBody>
          <a:bodyPr wrap="none">
            <a:spAutoFit/>
          </a:bodyPr>
          <a:lstStyle/>
          <a:p>
            <a:r>
              <a:rPr lang="zh-TW" altLang="en-US" sz="5400" dirty="0">
                <a:solidFill>
                  <a:schemeClr val="bg1"/>
                </a:solidFill>
              </a:rPr>
              <a:t>金錢的</a:t>
            </a:r>
            <a:r>
              <a:rPr lang="zh-TW" altLang="en-US" sz="5400" dirty="0" smtClean="0">
                <a:solidFill>
                  <a:schemeClr val="bg1"/>
                </a:solidFill>
              </a:rPr>
              <a:t>意義是什麼</a:t>
            </a:r>
            <a:r>
              <a:rPr lang="en-US" altLang="zh-CN" sz="6000" dirty="0" smtClean="0">
                <a:solidFill>
                  <a:schemeClr val="bg1"/>
                </a:solidFill>
              </a:rPr>
              <a:t>? </a:t>
            </a:r>
            <a:endParaRPr lang="en-US" sz="6000" dirty="0">
              <a:solidFill>
                <a:schemeClr val="bg1"/>
              </a:solidFill>
            </a:endParaRPr>
          </a:p>
        </p:txBody>
      </p:sp>
      <p:sp>
        <p:nvSpPr>
          <p:cNvPr id="57" name="矩形 56"/>
          <p:cNvSpPr/>
          <p:nvPr/>
        </p:nvSpPr>
        <p:spPr>
          <a:xfrm>
            <a:off x="259882" y="5936251"/>
            <a:ext cx="10330072" cy="584775"/>
          </a:xfrm>
          <a:prstGeom prst="rect">
            <a:avLst/>
          </a:prstGeom>
        </p:spPr>
        <p:txBody>
          <a:bodyPr wrap="none">
            <a:spAutoFit/>
          </a:bodyPr>
          <a:lstStyle/>
          <a:p>
            <a:r>
              <a:rPr lang="zh-TW" altLang="en-US" sz="3200" dirty="0" smtClean="0">
                <a:solidFill>
                  <a:schemeClr val="bg1"/>
                </a:solidFill>
              </a:rPr>
              <a:t>註</a:t>
            </a:r>
            <a:r>
              <a:rPr lang="en-US" altLang="zh-TW" sz="3200" dirty="0" smtClean="0">
                <a:solidFill>
                  <a:schemeClr val="bg1"/>
                </a:solidFill>
              </a:rPr>
              <a:t>: </a:t>
            </a:r>
            <a:r>
              <a:rPr lang="zh-CN" altLang="en-US" sz="3200" dirty="0" smtClean="0">
                <a:solidFill>
                  <a:schemeClr val="bg1"/>
                </a:solidFill>
              </a:rPr>
              <a:t>組長負責總結小組探究活動的成果，代表本組發言</a:t>
            </a:r>
            <a:r>
              <a:rPr lang="zh-TW" alt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95470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矩形 53"/>
          <p:cNvSpPr/>
          <p:nvPr/>
        </p:nvSpPr>
        <p:spPr>
          <a:xfrm>
            <a:off x="207666" y="69916"/>
            <a:ext cx="7314823" cy="1015663"/>
          </a:xfrm>
          <a:prstGeom prst="rect">
            <a:avLst/>
          </a:prstGeom>
        </p:spPr>
        <p:txBody>
          <a:bodyPr wrap="none">
            <a:spAutoFit/>
          </a:bodyPr>
          <a:lstStyle/>
          <a:p>
            <a:r>
              <a:rPr lang="zh-CN" altLang="en-US" sz="6000" dirty="0" smtClean="0">
                <a:solidFill>
                  <a:schemeClr val="bg1"/>
                </a:solidFill>
              </a:rPr>
              <a:t>第</a:t>
            </a:r>
            <a:r>
              <a:rPr lang="zh-TW" altLang="en-US" sz="6000" dirty="0" smtClean="0">
                <a:solidFill>
                  <a:schemeClr val="bg1"/>
                </a:solidFill>
              </a:rPr>
              <a:t>四</a:t>
            </a:r>
            <a:r>
              <a:rPr lang="zh-CN" altLang="en-US" sz="6000" dirty="0" smtClean="0">
                <a:solidFill>
                  <a:schemeClr val="bg1"/>
                </a:solidFill>
              </a:rPr>
              <a:t>小組探究的主題</a:t>
            </a:r>
            <a:r>
              <a:rPr lang="en-US" altLang="zh-CN" sz="6000" dirty="0" smtClean="0">
                <a:solidFill>
                  <a:schemeClr val="bg1"/>
                </a:solidFill>
              </a:rPr>
              <a:t>:</a:t>
            </a:r>
            <a:endParaRPr lang="en-US" sz="6000" dirty="0">
              <a:solidFill>
                <a:schemeClr val="bg1"/>
              </a:solidFill>
            </a:endParaRPr>
          </a:p>
        </p:txBody>
      </p:sp>
      <p:sp>
        <p:nvSpPr>
          <p:cNvPr id="55" name="矩形 54"/>
          <p:cNvSpPr/>
          <p:nvPr/>
        </p:nvSpPr>
        <p:spPr>
          <a:xfrm>
            <a:off x="259882" y="2672166"/>
            <a:ext cx="6947736" cy="1015663"/>
          </a:xfrm>
          <a:prstGeom prst="rect">
            <a:avLst/>
          </a:prstGeom>
        </p:spPr>
        <p:txBody>
          <a:bodyPr wrap="none">
            <a:spAutoFit/>
          </a:bodyPr>
          <a:lstStyle/>
          <a:p>
            <a:r>
              <a:rPr lang="zh-TW" altLang="en-US" sz="5400" dirty="0">
                <a:solidFill>
                  <a:schemeClr val="bg1"/>
                </a:solidFill>
              </a:rPr>
              <a:t>金錢</a:t>
            </a:r>
            <a:r>
              <a:rPr lang="zh-TW" altLang="en-US" sz="5400" dirty="0" smtClean="0">
                <a:solidFill>
                  <a:schemeClr val="bg1"/>
                </a:solidFill>
              </a:rPr>
              <a:t>的重要性是什麼</a:t>
            </a:r>
            <a:r>
              <a:rPr lang="en-US" altLang="zh-CN" sz="6000" dirty="0" smtClean="0">
                <a:solidFill>
                  <a:schemeClr val="bg1"/>
                </a:solidFill>
              </a:rPr>
              <a:t>? </a:t>
            </a:r>
            <a:endParaRPr lang="en-US" sz="6000" dirty="0">
              <a:solidFill>
                <a:schemeClr val="bg1"/>
              </a:solidFill>
            </a:endParaRPr>
          </a:p>
        </p:txBody>
      </p:sp>
      <p:sp>
        <p:nvSpPr>
          <p:cNvPr id="57" name="矩形 56"/>
          <p:cNvSpPr/>
          <p:nvPr/>
        </p:nvSpPr>
        <p:spPr>
          <a:xfrm>
            <a:off x="259882" y="5936251"/>
            <a:ext cx="10330072" cy="584775"/>
          </a:xfrm>
          <a:prstGeom prst="rect">
            <a:avLst/>
          </a:prstGeom>
        </p:spPr>
        <p:txBody>
          <a:bodyPr wrap="none">
            <a:spAutoFit/>
          </a:bodyPr>
          <a:lstStyle/>
          <a:p>
            <a:r>
              <a:rPr lang="zh-TW" altLang="en-US" sz="3200" dirty="0" smtClean="0">
                <a:solidFill>
                  <a:schemeClr val="bg1"/>
                </a:solidFill>
              </a:rPr>
              <a:t>註</a:t>
            </a:r>
            <a:r>
              <a:rPr lang="en-US" altLang="zh-TW" sz="3200" dirty="0" smtClean="0">
                <a:solidFill>
                  <a:schemeClr val="bg1"/>
                </a:solidFill>
              </a:rPr>
              <a:t>: </a:t>
            </a:r>
            <a:r>
              <a:rPr lang="zh-CN" altLang="en-US" sz="3200" dirty="0" smtClean="0">
                <a:solidFill>
                  <a:schemeClr val="bg1"/>
                </a:solidFill>
              </a:rPr>
              <a:t>組長負責總結小組探究活動的成果，代表本組發言</a:t>
            </a:r>
            <a:r>
              <a:rPr lang="zh-TW" alt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3638375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3251200" y="92364"/>
            <a:ext cx="5366327" cy="584775"/>
          </a:xfrm>
          <a:prstGeom prst="rect">
            <a:avLst/>
          </a:prstGeom>
        </p:spPr>
        <p:txBody>
          <a:bodyPr wrap="square">
            <a:spAutoFit/>
          </a:bodyPr>
          <a:lstStyle/>
          <a:p>
            <a:pPr>
              <a:spcAft>
                <a:spcPts val="0"/>
              </a:spcAft>
            </a:pPr>
            <a:r>
              <a:rPr lang="zh-TW" altLang="en-US" sz="3200" b="1" dirty="0">
                <a:solidFill>
                  <a:schemeClr val="bg1"/>
                </a:solidFill>
              </a:rPr>
              <a:t>角色扮演</a:t>
            </a:r>
            <a:r>
              <a:rPr lang="en-US" sz="3200" b="1" dirty="0" smtClean="0">
                <a:solidFill>
                  <a:schemeClr val="bg1"/>
                </a:solidFill>
              </a:rPr>
              <a:t>: </a:t>
            </a:r>
            <a:r>
              <a:rPr lang="zh-TW" altLang="en-US" sz="3200" b="1" dirty="0" smtClean="0">
                <a:solidFill>
                  <a:schemeClr val="bg1"/>
                </a:solidFill>
              </a:rPr>
              <a:t>誠信真實故事</a:t>
            </a:r>
            <a:endParaRPr lang="en-US" sz="3200" dirty="0">
              <a:solidFill>
                <a:schemeClr val="bg1"/>
              </a:solidFill>
              <a:latin typeface="Times New Roman" panose="02020603050405020304" pitchFamily="18" charset="0"/>
              <a:ea typeface="新細明體" panose="02020500000000000000" pitchFamily="18" charset="-120"/>
            </a:endParaRPr>
          </a:p>
        </p:txBody>
      </p:sp>
      <p:sp>
        <p:nvSpPr>
          <p:cNvPr id="3" name="矩形 2"/>
          <p:cNvSpPr/>
          <p:nvPr/>
        </p:nvSpPr>
        <p:spPr>
          <a:xfrm>
            <a:off x="147783" y="741794"/>
            <a:ext cx="11859490" cy="6036140"/>
          </a:xfrm>
          <a:prstGeom prst="rect">
            <a:avLst/>
          </a:prstGeom>
        </p:spPr>
        <p:txBody>
          <a:bodyPr wrap="square">
            <a:spAutoFit/>
          </a:bodyPr>
          <a:lstStyle/>
          <a:p>
            <a:pPr>
              <a:lnSpc>
                <a:spcPct val="107000"/>
              </a:lnSpc>
              <a:spcAft>
                <a:spcPts val="0"/>
              </a:spcAft>
            </a:pPr>
            <a:r>
              <a:rPr lang="zh-TW" altLang="en-US" sz="3200" b="1" spc="75" dirty="0">
                <a:solidFill>
                  <a:schemeClr val="bg1"/>
                </a:solidFill>
                <a:latin typeface="Calibri" panose="020F0502020204030204" pitchFamily="34" charset="0"/>
                <a:cs typeface="Times New Roman" panose="02020603050405020304" pitchFamily="18" charset="0"/>
              </a:rPr>
              <a:t>有一個小伙子剛畢業就去了法國，開始了半工半讀的留學生活。</a:t>
            </a:r>
            <a:endParaRPr lang="en-US" sz="3200" dirty="0">
              <a:solidFill>
                <a:schemeClr val="bg1"/>
              </a:solidFill>
              <a:latin typeface="Calibri" panose="020F0502020204030204" pitchFamily="34" charset="0"/>
              <a:ea typeface="新細明體" panose="02020500000000000000" pitchFamily="18" charset="-120"/>
              <a:cs typeface="Times New Roman" panose="02020603050405020304" pitchFamily="18" charset="0"/>
            </a:endParaRPr>
          </a:p>
          <a:p>
            <a:r>
              <a:rPr lang="zh-TW" altLang="en-US" sz="3200" b="1" spc="75" dirty="0">
                <a:solidFill>
                  <a:schemeClr val="bg1"/>
                </a:solidFill>
                <a:cs typeface="Times New Roman" panose="02020603050405020304" pitchFamily="18" charset="0"/>
              </a:rPr>
              <a:t>漸漸地，他發現當地的的公共交通系統的售票處是自助的，也就是你想到哪個地方，根據目的地自行買票，車站幾乎都是開放式的，不設檢票口，也沒有檢票員。甚至連隨機性的抽查都非常少。他發現了這個管理上的漏洞，或者說以他的思維方式看來是漏洞。憑著自己的聰明，他精確地估算了這樣一個概率：逃票而被查到的比例大約僅為萬分之三。他為自己的這個發現而沾沾自喜，從此之後，他便經常逃票上車</a:t>
            </a:r>
            <a:r>
              <a:rPr lang="zh-TW" altLang="en-US" sz="3200" b="1" spc="75" dirty="0" smtClean="0">
                <a:solidFill>
                  <a:schemeClr val="bg1"/>
                </a:solidFill>
                <a:cs typeface="Times New Roman" panose="02020603050405020304" pitchFamily="18" charset="0"/>
              </a:rPr>
              <a:t>。</a:t>
            </a:r>
            <a:endParaRPr lang="en-US" altLang="zh-TW" sz="3200" b="1" spc="75" dirty="0" smtClean="0">
              <a:solidFill>
                <a:schemeClr val="bg1"/>
              </a:solidFill>
              <a:cs typeface="Times New Roman" panose="02020603050405020304" pitchFamily="18" charset="0"/>
            </a:endParaRPr>
          </a:p>
          <a:p>
            <a:r>
              <a:rPr lang="zh-TW" altLang="en-US" sz="3200" b="1" dirty="0">
                <a:solidFill>
                  <a:schemeClr val="bg1"/>
                </a:solidFill>
              </a:rPr>
              <a:t>他還找到了一個寬慰自己的理由：自己還是窮學生嘛，能省一點是一點。四年過去了，名牌大學的金字招牌和優秀的學業成績讓他充滿自信，他開始頻頻地進入巴黎一些跨國公司的大門，躊躇滿志地推銷自己，因為他知道這些公司都在積極地開發亞太市場。</a:t>
            </a:r>
            <a:endParaRPr lang="en-US" sz="3200" dirty="0">
              <a:solidFill>
                <a:schemeClr val="bg1"/>
              </a:solidFill>
            </a:endParaRPr>
          </a:p>
        </p:txBody>
      </p:sp>
    </p:spTree>
    <p:extLst>
      <p:ext uri="{BB962C8B-B14F-4D97-AF65-F5344CB8AC3E}">
        <p14:creationId xmlns:p14="http://schemas.microsoft.com/office/powerpoint/2010/main" val="19753854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20074" y="1055830"/>
            <a:ext cx="11859490" cy="5016758"/>
          </a:xfrm>
          <a:prstGeom prst="rect">
            <a:avLst/>
          </a:prstGeom>
        </p:spPr>
        <p:txBody>
          <a:bodyPr wrap="square">
            <a:spAutoFit/>
          </a:bodyPr>
          <a:lstStyle/>
          <a:p>
            <a:r>
              <a:rPr lang="zh-TW" altLang="en-US" sz="3200" b="1" dirty="0">
                <a:solidFill>
                  <a:schemeClr val="bg1"/>
                </a:solidFill>
              </a:rPr>
              <a:t>但這些公司都是先熱情有加，然而數日之後，都是婉言相拒。一次次的失敗，使他憤怒。他認為一定是這些公司有種族歧視的傾向，排斥中國人。最後一次，他衝進了某公司人力資源部經理的辦公室，要求經理對於不予錄用他給出一個合理的理由。然而，結局卻是他始料不及的。下面的一段對話很令人玩味。</a:t>
            </a:r>
            <a:r>
              <a:rPr lang="en-US" sz="3200" b="1" dirty="0">
                <a:solidFill>
                  <a:schemeClr val="bg1"/>
                </a:solidFill>
              </a:rPr>
              <a:t>!</a:t>
            </a:r>
            <a:endParaRPr lang="en-US" sz="3200" dirty="0">
              <a:solidFill>
                <a:schemeClr val="bg1"/>
              </a:solidFill>
            </a:endParaRPr>
          </a:p>
          <a:p>
            <a:r>
              <a:rPr lang="zh-TW" altLang="en-US" sz="3200" b="1" dirty="0">
                <a:solidFill>
                  <a:schemeClr val="bg1"/>
                </a:solidFill>
              </a:rPr>
              <a:t>「先生，我們並不是歧視你，相反，我們很重視你。因為我們公司一直在開發中國市場，我們需要一些優秀的本土人才來協助我們完成這個工作，所以你一來求職的時候，我們對你的教育背景和學術水平很感興趣，老實說，從工作能力上，你就是我們所要找的人。」</a:t>
            </a:r>
            <a:endParaRPr lang="en-US" sz="3200" dirty="0">
              <a:solidFill>
                <a:schemeClr val="bg1"/>
              </a:solidFill>
            </a:endParaRPr>
          </a:p>
        </p:txBody>
      </p:sp>
      <p:sp>
        <p:nvSpPr>
          <p:cNvPr id="5" name="矩形 4"/>
          <p:cNvSpPr/>
          <p:nvPr/>
        </p:nvSpPr>
        <p:spPr>
          <a:xfrm>
            <a:off x="3251200" y="92364"/>
            <a:ext cx="5366327" cy="584775"/>
          </a:xfrm>
          <a:prstGeom prst="rect">
            <a:avLst/>
          </a:prstGeom>
        </p:spPr>
        <p:txBody>
          <a:bodyPr wrap="square">
            <a:spAutoFit/>
          </a:bodyPr>
          <a:lstStyle/>
          <a:p>
            <a:pPr>
              <a:spcAft>
                <a:spcPts val="0"/>
              </a:spcAft>
            </a:pPr>
            <a:r>
              <a:rPr lang="zh-TW" altLang="en-US" sz="3200" b="1" dirty="0">
                <a:solidFill>
                  <a:schemeClr val="bg1"/>
                </a:solidFill>
              </a:rPr>
              <a:t>角色扮演</a:t>
            </a:r>
            <a:r>
              <a:rPr lang="en-US" sz="3200" b="1" dirty="0" smtClean="0">
                <a:solidFill>
                  <a:schemeClr val="bg1"/>
                </a:solidFill>
              </a:rPr>
              <a:t>: </a:t>
            </a:r>
            <a:r>
              <a:rPr lang="zh-TW" altLang="en-US" sz="3200" b="1" dirty="0" smtClean="0">
                <a:solidFill>
                  <a:schemeClr val="bg1"/>
                </a:solidFill>
              </a:rPr>
              <a:t>誠信真實故事</a:t>
            </a:r>
            <a:endParaRPr lang="en-US" sz="3200" dirty="0">
              <a:solidFill>
                <a:schemeClr val="bg1"/>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2380591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01601" y="831532"/>
            <a:ext cx="11859490" cy="6001643"/>
          </a:xfrm>
          <a:prstGeom prst="rect">
            <a:avLst/>
          </a:prstGeom>
        </p:spPr>
        <p:txBody>
          <a:bodyPr wrap="square">
            <a:spAutoFit/>
          </a:bodyPr>
          <a:lstStyle/>
          <a:p>
            <a:r>
              <a:rPr lang="zh-TW" altLang="en-US" sz="3200" b="1" dirty="0">
                <a:solidFill>
                  <a:schemeClr val="bg1"/>
                </a:solidFill>
              </a:rPr>
              <a:t>「那為什麼不收天下英才為貴公司所用？ 」</a:t>
            </a:r>
            <a:r>
              <a:rPr lang="en-US" sz="3200" b="1" dirty="0">
                <a:solidFill>
                  <a:schemeClr val="bg1"/>
                </a:solidFill>
              </a:rPr>
              <a:t> </a:t>
            </a:r>
            <a:br>
              <a:rPr lang="en-US" sz="3200" b="1" dirty="0">
                <a:solidFill>
                  <a:schemeClr val="bg1"/>
                </a:solidFill>
              </a:rPr>
            </a:br>
            <a:endParaRPr lang="en-US" sz="3200" dirty="0">
              <a:solidFill>
                <a:schemeClr val="bg1"/>
              </a:solidFill>
            </a:endParaRPr>
          </a:p>
          <a:p>
            <a:r>
              <a:rPr lang="zh-TW" altLang="en-US" sz="3200" b="1" dirty="0">
                <a:solidFill>
                  <a:schemeClr val="bg1"/>
                </a:solidFill>
              </a:rPr>
              <a:t>「因為我們查了你的信用記錄，發現你有三次乘公車逃票被處罰的記錄。 」</a:t>
            </a:r>
            <a:endParaRPr lang="en-US" sz="3200" dirty="0">
              <a:solidFill>
                <a:schemeClr val="bg1"/>
              </a:solidFill>
            </a:endParaRPr>
          </a:p>
          <a:p>
            <a:r>
              <a:rPr lang="en-US" sz="3200" b="1" dirty="0">
                <a:solidFill>
                  <a:schemeClr val="bg1"/>
                </a:solidFill>
              </a:rPr>
              <a:t> </a:t>
            </a:r>
            <a:endParaRPr lang="en-US" sz="3200" dirty="0">
              <a:solidFill>
                <a:schemeClr val="bg1"/>
              </a:solidFill>
            </a:endParaRPr>
          </a:p>
          <a:p>
            <a:r>
              <a:rPr lang="zh-TW" altLang="en-US" sz="3200" b="1" dirty="0">
                <a:solidFill>
                  <a:schemeClr val="bg1"/>
                </a:solidFill>
              </a:rPr>
              <a:t>「我不否認這個。但為了這點小事，你們就放棄了一個多次在學報上發表過論文的人才？ 」</a:t>
            </a:r>
            <a:r>
              <a:rPr lang="en-US" sz="3200" dirty="0">
                <a:solidFill>
                  <a:schemeClr val="bg1"/>
                </a:solidFill>
              </a:rPr>
              <a:t/>
            </a:r>
            <a:br>
              <a:rPr lang="en-US" sz="3200" dirty="0">
                <a:solidFill>
                  <a:schemeClr val="bg1"/>
                </a:solidFill>
              </a:rPr>
            </a:br>
            <a:endParaRPr lang="en-US" sz="3200" dirty="0">
              <a:solidFill>
                <a:schemeClr val="bg1"/>
              </a:solidFill>
            </a:endParaRPr>
          </a:p>
          <a:p>
            <a:r>
              <a:rPr lang="zh-TW" altLang="en-US" sz="3200" b="1" dirty="0">
                <a:solidFill>
                  <a:schemeClr val="bg1"/>
                </a:solidFill>
              </a:rPr>
              <a:t>「</a:t>
            </a:r>
            <a:r>
              <a:rPr lang="en-US" sz="3200" b="1" dirty="0">
                <a:solidFill>
                  <a:schemeClr val="bg1"/>
                </a:solidFill>
              </a:rPr>
              <a:t> </a:t>
            </a:r>
            <a:r>
              <a:rPr lang="zh-TW" altLang="en-US" sz="3200" b="1" dirty="0">
                <a:solidFill>
                  <a:schemeClr val="bg1"/>
                </a:solidFill>
              </a:rPr>
              <a:t>你認為是小事？我們並不如此認為。我們注意到，第一次逃票是在你來我們國家後的第一個星期，檢查人員相信了你的解釋，因為你說自己還不熟悉自助售票系統，只是給你補了票。但在這之後，你又兩次逃票。</a:t>
            </a:r>
            <a:r>
              <a:rPr lang="zh-TW" altLang="en-US" sz="3200" b="1" dirty="0" smtClean="0">
                <a:solidFill>
                  <a:schemeClr val="bg1"/>
                </a:solidFill>
              </a:rPr>
              <a:t>」</a:t>
            </a:r>
            <a:endParaRPr lang="en-US" sz="3200" dirty="0">
              <a:solidFill>
                <a:schemeClr val="bg1"/>
              </a:solidFill>
            </a:endParaRPr>
          </a:p>
        </p:txBody>
      </p:sp>
      <p:sp>
        <p:nvSpPr>
          <p:cNvPr id="4" name="矩形 3"/>
          <p:cNvSpPr/>
          <p:nvPr/>
        </p:nvSpPr>
        <p:spPr>
          <a:xfrm>
            <a:off x="3251200" y="92364"/>
            <a:ext cx="5366327" cy="584775"/>
          </a:xfrm>
          <a:prstGeom prst="rect">
            <a:avLst/>
          </a:prstGeom>
        </p:spPr>
        <p:txBody>
          <a:bodyPr wrap="square">
            <a:spAutoFit/>
          </a:bodyPr>
          <a:lstStyle/>
          <a:p>
            <a:pPr>
              <a:spcAft>
                <a:spcPts val="0"/>
              </a:spcAft>
            </a:pPr>
            <a:r>
              <a:rPr lang="zh-TW" altLang="en-US" sz="3200" b="1" dirty="0">
                <a:solidFill>
                  <a:schemeClr val="bg1"/>
                </a:solidFill>
              </a:rPr>
              <a:t>角色扮演</a:t>
            </a:r>
            <a:r>
              <a:rPr lang="en-US" sz="3200" b="1" dirty="0" smtClean="0">
                <a:solidFill>
                  <a:schemeClr val="bg1"/>
                </a:solidFill>
              </a:rPr>
              <a:t>: </a:t>
            </a:r>
            <a:r>
              <a:rPr lang="zh-TW" altLang="en-US" sz="3200" b="1" dirty="0" smtClean="0">
                <a:solidFill>
                  <a:schemeClr val="bg1"/>
                </a:solidFill>
              </a:rPr>
              <a:t>誠信真實故事</a:t>
            </a:r>
            <a:endParaRPr lang="en-US" sz="3200" dirty="0">
              <a:solidFill>
                <a:schemeClr val="bg1"/>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3995190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2441</Words>
  <Application>Microsoft Office PowerPoint</Application>
  <PresentationFormat>寬螢幕</PresentationFormat>
  <Paragraphs>658</Paragraphs>
  <Slides>30</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30</vt:i4>
      </vt:variant>
    </vt:vector>
  </HeadingPairs>
  <TitlesOfParts>
    <vt:vector size="40" baseType="lpstr">
      <vt:lpstr>微软雅黑</vt:lpstr>
      <vt:lpstr>宋体</vt:lpstr>
      <vt:lpstr>方正静蕾简体</vt:lpstr>
      <vt:lpstr>新細明體</vt:lpstr>
      <vt:lpstr>Arial</vt:lpstr>
      <vt:lpstr>Calibri</vt:lpstr>
      <vt:lpstr>Calibri Light</vt:lpstr>
      <vt:lpstr>Cambria Math</vt:lpstr>
      <vt:lpstr>Times New Roman</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
  <cp:lastModifiedBy>Windows User</cp:lastModifiedBy>
  <cp:revision>61</cp:revision>
  <dcterms:created xsi:type="dcterms:W3CDTF">2016-11-12T12:11:09Z</dcterms:created>
  <dcterms:modified xsi:type="dcterms:W3CDTF">2023-04-30T14:49:00Z</dcterms:modified>
  <cp:contentStatus>版本初始化</cp:contentStatus>
  <cp:version>1.0.0</cp:version>
</cp:coreProperties>
</file>