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7" r:id="rId1"/>
  </p:sldMasterIdLst>
  <p:notesMasterIdLst>
    <p:notesMasterId r:id="rId20"/>
  </p:notesMasterIdLst>
  <p:sldIdLst>
    <p:sldId id="256" r:id="rId2"/>
    <p:sldId id="273" r:id="rId3"/>
    <p:sldId id="263" r:id="rId4"/>
    <p:sldId id="269" r:id="rId5"/>
    <p:sldId id="257" r:id="rId6"/>
    <p:sldId id="258" r:id="rId7"/>
    <p:sldId id="260" r:id="rId8"/>
    <p:sldId id="261" r:id="rId9"/>
    <p:sldId id="264" r:id="rId10"/>
    <p:sldId id="259" r:id="rId11"/>
    <p:sldId id="267" r:id="rId12"/>
    <p:sldId id="270" r:id="rId13"/>
    <p:sldId id="265" r:id="rId14"/>
    <p:sldId id="262" r:id="rId15"/>
    <p:sldId id="272" r:id="rId16"/>
    <p:sldId id="266" r:id="rId17"/>
    <p:sldId id="268" r:id="rId18"/>
    <p:sldId id="271" r:id="rId19"/>
  </p:sldIdLst>
  <p:sldSz cx="12192000" cy="6858000"/>
  <p:notesSz cx="6858000" cy="9144000"/>
  <p:defaultTextStyle>
    <a:defPPr>
      <a:defRPr lang="zh-M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3"/>
  </p:normalViewPr>
  <p:slideViewPr>
    <p:cSldViewPr snapToGrid="0">
      <p:cViewPr varScale="1">
        <p:scale>
          <a:sx n="98" d="100"/>
          <a:sy n="98" d="100"/>
        </p:scale>
        <p:origin x="111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MO"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A59B5D-8F6F-2844-9B04-9B106FB98333}" type="datetimeFigureOut">
              <a:rPr kumimoji="1" lang="zh-MO" altLang="en-US" smtClean="0"/>
              <a:t>29/05/23</a:t>
            </a:fld>
            <a:endParaRPr kumimoji="1" lang="zh-MO"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MO"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endParaRPr kumimoji="1" lang="zh-MO"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MO"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35831F-11F8-AE44-B1C1-CABDC5D5DDDA}" type="slidenum">
              <a:rPr kumimoji="1" lang="zh-MO" altLang="en-US" smtClean="0"/>
              <a:t>‹#›</a:t>
            </a:fld>
            <a:endParaRPr kumimoji="1" lang="zh-MO" altLang="en-US"/>
          </a:p>
        </p:txBody>
      </p:sp>
    </p:spTree>
    <p:extLst>
      <p:ext uri="{BB962C8B-B14F-4D97-AF65-F5344CB8AC3E}">
        <p14:creationId xmlns:p14="http://schemas.microsoft.com/office/powerpoint/2010/main" val="3340376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MO" altLang="en-US" dirty="0"/>
          </a:p>
        </p:txBody>
      </p:sp>
      <p:sp>
        <p:nvSpPr>
          <p:cNvPr id="4" name="投影片編號版面配置區 3"/>
          <p:cNvSpPr>
            <a:spLocks noGrp="1"/>
          </p:cNvSpPr>
          <p:nvPr>
            <p:ph type="sldNum" sz="quarter" idx="5"/>
          </p:nvPr>
        </p:nvSpPr>
        <p:spPr/>
        <p:txBody>
          <a:bodyPr/>
          <a:lstStyle/>
          <a:p>
            <a:fld id="{C435831F-11F8-AE44-B1C1-CABDC5D5DDDA}" type="slidenum">
              <a:rPr kumimoji="1" lang="zh-MO" altLang="en-US" smtClean="0"/>
              <a:t>2</a:t>
            </a:fld>
            <a:endParaRPr kumimoji="1" lang="zh-MO" altLang="en-US"/>
          </a:p>
        </p:txBody>
      </p:sp>
    </p:spTree>
    <p:extLst>
      <p:ext uri="{BB962C8B-B14F-4D97-AF65-F5344CB8AC3E}">
        <p14:creationId xmlns:p14="http://schemas.microsoft.com/office/powerpoint/2010/main" val="450932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4B76E-B62E-4812-BA7D-825654688684}"/>
              </a:ext>
            </a:extLst>
          </p:cNvPr>
          <p:cNvSpPr/>
          <p:nvPr/>
        </p:nvSpPr>
        <p:spPr>
          <a:xfrm>
            <a:off x="0" y="914400"/>
            <a:ext cx="12192000" cy="5029200"/>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7EF05D1-197A-4EB5-A82C-7DC2425B571D}"/>
              </a:ext>
            </a:extLst>
          </p:cNvPr>
          <p:cNvSpPr/>
          <p:nvPr/>
        </p:nvSpPr>
        <p:spPr>
          <a:xfrm>
            <a:off x="639413" y="2818150"/>
            <a:ext cx="10913175" cy="2571813"/>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2CFFE35-CB40-419E-BEDE-1E852C7CCCA9}"/>
              </a:ext>
            </a:extLst>
          </p:cNvPr>
          <p:cNvSpPr>
            <a:spLocks noGrp="1"/>
          </p:cNvSpPr>
          <p:nvPr>
            <p:ph type="ctrTitle"/>
          </p:nvPr>
        </p:nvSpPr>
        <p:spPr>
          <a:xfrm>
            <a:off x="1106424" y="3154680"/>
            <a:ext cx="9994392" cy="1335024"/>
          </a:xfrm>
        </p:spPr>
        <p:txBody>
          <a:bodyPr lIns="109728" tIns="109728" rIns="109728" bIns="91440" anchor="b">
            <a:normAutofit/>
          </a:bodyPr>
          <a:lstStyle>
            <a:lvl1pPr algn="l">
              <a:defRPr sz="8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F566B81-8E0E-4B31-9B8A-AD8615CF52A3}"/>
              </a:ext>
            </a:extLst>
          </p:cNvPr>
          <p:cNvSpPr>
            <a:spLocks noGrp="1"/>
          </p:cNvSpPr>
          <p:nvPr>
            <p:ph type="subTitle" idx="1"/>
          </p:nvPr>
        </p:nvSpPr>
        <p:spPr>
          <a:xfrm>
            <a:off x="1091184" y="4489704"/>
            <a:ext cx="10009632" cy="768096"/>
          </a:xfrm>
        </p:spPr>
        <p:txBody>
          <a:bodyPr lIns="109728" tIns="109728" rIns="109728" bIns="91440" anchor="ctr"/>
          <a:lstStyle>
            <a:lvl1pPr marL="0" indent="0" algn="l">
              <a:buNone/>
              <a:defRPr sz="24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F2E3122-8086-4B62-A94B-822FD6B44DEA}"/>
              </a:ext>
            </a:extLst>
          </p:cNvPr>
          <p:cNvSpPr>
            <a:spLocks noGrp="1"/>
          </p:cNvSpPr>
          <p:nvPr>
            <p:ph type="dt" sz="half" idx="10"/>
          </p:nvPr>
        </p:nvSpPr>
        <p:spPr/>
        <p:txBody>
          <a:bodyPr/>
          <a:lstStyle/>
          <a:p>
            <a:fld id="{969B18AD-F44F-484C-A3D2-C5EF8D94DE24}" type="datetime1">
              <a:rPr lang="en-US" smtClean="0"/>
              <a:t>5/29/23</a:t>
            </a:fld>
            <a:endParaRPr lang="en-US" dirty="0"/>
          </a:p>
        </p:txBody>
      </p:sp>
      <p:sp>
        <p:nvSpPr>
          <p:cNvPr id="5" name="Footer Placeholder 4">
            <a:extLst>
              <a:ext uri="{FF2B5EF4-FFF2-40B4-BE49-F238E27FC236}">
                <a16:creationId xmlns:a16="http://schemas.microsoft.com/office/drawing/2014/main" id="{9B4D9890-8F9E-40E4-9E32-1481709B286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0EC4A2E-05AC-44E3-B11A-086CA9066B6A}"/>
              </a:ext>
            </a:extLst>
          </p:cNvPr>
          <p:cNvSpPr>
            <a:spLocks noGrp="1"/>
          </p:cNvSpPr>
          <p:nvPr>
            <p:ph type="sldNum" sz="quarter" idx="12"/>
          </p:nvPr>
        </p:nvSpPr>
        <p:spPr/>
        <p:txBody>
          <a:bodyPr/>
          <a:lstStyle/>
          <a:p>
            <a:fld id="{6E16B81F-97CD-4934-852B-F0AECFD05DB5}" type="slidenum">
              <a:rPr lang="en-US" smtClean="0"/>
              <a:t>‹#›</a:t>
            </a:fld>
            <a:endParaRPr lang="en-US"/>
          </a:p>
        </p:txBody>
      </p:sp>
    </p:spTree>
    <p:extLst>
      <p:ext uri="{BB962C8B-B14F-4D97-AF65-F5344CB8AC3E}">
        <p14:creationId xmlns:p14="http://schemas.microsoft.com/office/powerpoint/2010/main" val="3874586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EAAC2-5C8E-4AC4-A655-1BBB12DEF8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ADEA25-8853-4480-B177-F6FB3A9133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630C9A-FAAB-4907-9074-ED83F2914AC3}"/>
              </a:ext>
            </a:extLst>
          </p:cNvPr>
          <p:cNvSpPr>
            <a:spLocks noGrp="1"/>
          </p:cNvSpPr>
          <p:nvPr>
            <p:ph type="dt" sz="half" idx="10"/>
          </p:nvPr>
        </p:nvSpPr>
        <p:spPr/>
        <p:txBody>
          <a:bodyPr/>
          <a:lstStyle/>
          <a:p>
            <a:fld id="{AC6897D3-3687-4972-B93C-3CFDF36BF9D2}" type="datetime1">
              <a:rPr lang="en-US" smtClean="0"/>
              <a:t>5/29/23</a:t>
            </a:fld>
            <a:endParaRPr lang="en-US"/>
          </a:p>
        </p:txBody>
      </p:sp>
      <p:sp>
        <p:nvSpPr>
          <p:cNvPr id="5" name="Footer Placeholder 4">
            <a:extLst>
              <a:ext uri="{FF2B5EF4-FFF2-40B4-BE49-F238E27FC236}">
                <a16:creationId xmlns:a16="http://schemas.microsoft.com/office/drawing/2014/main" id="{713E74C0-6AA6-4DAA-B696-21A593BFA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7C47E9-9A55-415E-8340-5E2B5BD2D75F}"/>
              </a:ext>
            </a:extLst>
          </p:cNvPr>
          <p:cNvSpPr>
            <a:spLocks noGrp="1"/>
          </p:cNvSpPr>
          <p:nvPr>
            <p:ph type="sldNum" sz="quarter" idx="12"/>
          </p:nvPr>
        </p:nvSpPr>
        <p:spPr/>
        <p:txBody>
          <a:bodyPr/>
          <a:lstStyle/>
          <a:p>
            <a:fld id="{E20EFF4B-E35B-4DE6-97A9-05E54E649A15}" type="slidenum">
              <a:rPr lang="en-US" smtClean="0"/>
              <a:t>‹#›</a:t>
            </a:fld>
            <a:endParaRPr lang="en-US"/>
          </a:p>
        </p:txBody>
      </p:sp>
    </p:spTree>
    <p:extLst>
      <p:ext uri="{BB962C8B-B14F-4D97-AF65-F5344CB8AC3E}">
        <p14:creationId xmlns:p14="http://schemas.microsoft.com/office/powerpoint/2010/main" val="1485718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55E48E5-4047-441F-8F68-CAA0E5D3128A}"/>
              </a:ext>
            </a:extLst>
          </p:cNvPr>
          <p:cNvSpPr>
            <a:spLocks noGrp="1"/>
          </p:cNvSpPr>
          <p:nvPr>
            <p:ph type="body" orient="vert" idx="1"/>
          </p:nvPr>
        </p:nvSpPr>
        <p:spPr>
          <a:xfrm>
            <a:off x="639413" y="365125"/>
            <a:ext cx="7933087"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B2861A-99E0-4DD2-8956-9C3A8BCA268B}"/>
              </a:ext>
            </a:extLst>
          </p:cNvPr>
          <p:cNvSpPr>
            <a:spLocks noGrp="1"/>
          </p:cNvSpPr>
          <p:nvPr>
            <p:ph type="dt" sz="half" idx="10"/>
          </p:nvPr>
        </p:nvSpPr>
        <p:spPr/>
        <p:txBody>
          <a:bodyPr/>
          <a:lstStyle/>
          <a:p>
            <a:fld id="{AD5CAA46-D730-4A32-BF6D-5880ED7B6ED6}" type="datetime1">
              <a:rPr lang="en-US" smtClean="0"/>
              <a:t>5/29/23</a:t>
            </a:fld>
            <a:endParaRPr lang="en-US"/>
          </a:p>
        </p:txBody>
      </p:sp>
      <p:sp>
        <p:nvSpPr>
          <p:cNvPr id="5" name="Footer Placeholder 4">
            <a:extLst>
              <a:ext uri="{FF2B5EF4-FFF2-40B4-BE49-F238E27FC236}">
                <a16:creationId xmlns:a16="http://schemas.microsoft.com/office/drawing/2014/main" id="{6F69F9A7-D5EB-4CB0-ADF9-A2D67864A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334A46-E778-48F1-85FB-88A260599AFB}"/>
              </a:ext>
            </a:extLst>
          </p:cNvPr>
          <p:cNvSpPr>
            <a:spLocks noGrp="1"/>
          </p:cNvSpPr>
          <p:nvPr>
            <p:ph type="sldNum" sz="quarter" idx="12"/>
          </p:nvPr>
        </p:nvSpPr>
        <p:spPr/>
        <p:txBody>
          <a:bodyPr/>
          <a:lstStyle/>
          <a:p>
            <a:fld id="{E20EFF4B-E35B-4DE6-97A9-05E54E649A15}" type="slidenum">
              <a:rPr lang="en-US" smtClean="0"/>
              <a:t>‹#›</a:t>
            </a:fld>
            <a:endParaRPr lang="en-US"/>
          </a:p>
        </p:txBody>
      </p:sp>
      <p:sp>
        <p:nvSpPr>
          <p:cNvPr id="2" name="Vertical Title 1">
            <a:extLst>
              <a:ext uri="{FF2B5EF4-FFF2-40B4-BE49-F238E27FC236}">
                <a16:creationId xmlns:a16="http://schemas.microsoft.com/office/drawing/2014/main" id="{DB987D44-2EFA-42B2-8345-F3CB14FC88AA}"/>
              </a:ext>
            </a:extLst>
          </p:cNvPr>
          <p:cNvSpPr>
            <a:spLocks noGrp="1"/>
          </p:cNvSpPr>
          <p:nvPr>
            <p:ph type="title" orient="vert"/>
          </p:nvPr>
        </p:nvSpPr>
        <p:spPr>
          <a:xfrm>
            <a:off x="8724899" y="365125"/>
            <a:ext cx="2827687" cy="5811838"/>
          </a:xfrm>
        </p:spPr>
        <p:txBody>
          <a:bodyPr vert="eaVert"/>
          <a:lstStyle/>
          <a:p>
            <a:r>
              <a:rPr lang="en-US"/>
              <a:t>Click to edit Master title style</a:t>
            </a:r>
            <a:endParaRPr lang="en-US" dirty="0"/>
          </a:p>
        </p:txBody>
      </p:sp>
    </p:spTree>
    <p:extLst>
      <p:ext uri="{BB962C8B-B14F-4D97-AF65-F5344CB8AC3E}">
        <p14:creationId xmlns:p14="http://schemas.microsoft.com/office/powerpoint/2010/main" val="1765366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999A3-430D-4D78-9DF7-56578715E7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1B09F0-EED8-49A3-8DEB-65D7E568F9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733971-B6D0-433D-83AE-34616CE6E557}"/>
              </a:ext>
            </a:extLst>
          </p:cNvPr>
          <p:cNvSpPr>
            <a:spLocks noGrp="1"/>
          </p:cNvSpPr>
          <p:nvPr>
            <p:ph type="dt" sz="half" idx="10"/>
          </p:nvPr>
        </p:nvSpPr>
        <p:spPr/>
        <p:txBody>
          <a:bodyPr/>
          <a:lstStyle/>
          <a:p>
            <a:fld id="{C4B0D2D1-B868-4347-B796-3B5A5EB129FF}" type="datetime1">
              <a:rPr lang="en-US" smtClean="0"/>
              <a:t>5/29/23</a:t>
            </a:fld>
            <a:endParaRPr lang="en-US"/>
          </a:p>
        </p:txBody>
      </p:sp>
      <p:sp>
        <p:nvSpPr>
          <p:cNvPr id="5" name="Footer Placeholder 4">
            <a:extLst>
              <a:ext uri="{FF2B5EF4-FFF2-40B4-BE49-F238E27FC236}">
                <a16:creationId xmlns:a16="http://schemas.microsoft.com/office/drawing/2014/main" id="{1F7CA778-7EAA-41F9-B37D-C8E67AE799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F7F5B-F40C-4ECA-9FD3-760EAA21BD4E}"/>
              </a:ext>
            </a:extLst>
          </p:cNvPr>
          <p:cNvSpPr>
            <a:spLocks noGrp="1"/>
          </p:cNvSpPr>
          <p:nvPr>
            <p:ph type="sldNum" sz="quarter" idx="12"/>
          </p:nvPr>
        </p:nvSpPr>
        <p:spPr/>
        <p:txBody>
          <a:bodyPr/>
          <a:lstStyle/>
          <a:p>
            <a:fld id="{E20EFF4B-E35B-4DE6-97A9-05E54E649A15}" type="slidenum">
              <a:rPr lang="en-US" smtClean="0"/>
              <a:t>‹#›</a:t>
            </a:fld>
            <a:endParaRPr lang="en-US"/>
          </a:p>
        </p:txBody>
      </p:sp>
    </p:spTree>
    <p:extLst>
      <p:ext uri="{BB962C8B-B14F-4D97-AF65-F5344CB8AC3E}">
        <p14:creationId xmlns:p14="http://schemas.microsoft.com/office/powerpoint/2010/main" val="4029346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D79C4-5B2D-490C-A3A9-EB977CFAD192}"/>
              </a:ext>
            </a:extLst>
          </p:cNvPr>
          <p:cNvSpPr>
            <a:spLocks noGrp="1"/>
          </p:cNvSpPr>
          <p:nvPr>
            <p:ph type="title"/>
          </p:nvPr>
        </p:nvSpPr>
        <p:spPr>
          <a:xfrm>
            <a:off x="639413" y="1709738"/>
            <a:ext cx="10913175" cy="2852737"/>
          </a:xfrm>
        </p:spPr>
        <p:txBody>
          <a:bodyPr anchor="b">
            <a:normAutofit/>
          </a:bodyPr>
          <a:lstStyle>
            <a:lvl1pPr>
              <a:defRPr sz="6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CD5857-FA4D-4A9B-856D-701234DE6F78}"/>
              </a:ext>
            </a:extLst>
          </p:cNvPr>
          <p:cNvSpPr>
            <a:spLocks noGrp="1"/>
          </p:cNvSpPr>
          <p:nvPr>
            <p:ph type="body" idx="1"/>
          </p:nvPr>
        </p:nvSpPr>
        <p:spPr>
          <a:xfrm>
            <a:off x="639413" y="4589463"/>
            <a:ext cx="10913175"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B7F6E9-7983-40C8-AB5B-67D364A5F44E}"/>
              </a:ext>
            </a:extLst>
          </p:cNvPr>
          <p:cNvSpPr>
            <a:spLocks noGrp="1"/>
          </p:cNvSpPr>
          <p:nvPr>
            <p:ph type="dt" sz="half" idx="10"/>
          </p:nvPr>
        </p:nvSpPr>
        <p:spPr/>
        <p:txBody>
          <a:bodyPr/>
          <a:lstStyle/>
          <a:p>
            <a:fld id="{AFE03C2D-6745-47B6-A29E-FE249DBCE96C}" type="datetime1">
              <a:rPr lang="en-US" smtClean="0"/>
              <a:t>5/29/23</a:t>
            </a:fld>
            <a:endParaRPr lang="en-US"/>
          </a:p>
        </p:txBody>
      </p:sp>
      <p:sp>
        <p:nvSpPr>
          <p:cNvPr id="5" name="Footer Placeholder 4">
            <a:extLst>
              <a:ext uri="{FF2B5EF4-FFF2-40B4-BE49-F238E27FC236}">
                <a16:creationId xmlns:a16="http://schemas.microsoft.com/office/drawing/2014/main" id="{EE1F873F-0C78-4B75-A7F3-78AAA3811D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8F4A66-FCCD-4CC0-955A-6FF62FECD561}"/>
              </a:ext>
            </a:extLst>
          </p:cNvPr>
          <p:cNvSpPr>
            <a:spLocks noGrp="1"/>
          </p:cNvSpPr>
          <p:nvPr>
            <p:ph type="sldNum" sz="quarter" idx="12"/>
          </p:nvPr>
        </p:nvSpPr>
        <p:spPr/>
        <p:txBody>
          <a:bodyPr/>
          <a:lstStyle/>
          <a:p>
            <a:fld id="{E20EFF4B-E35B-4DE6-97A9-05E54E649A15}" type="slidenum">
              <a:rPr lang="en-US" smtClean="0"/>
              <a:t>‹#›</a:t>
            </a:fld>
            <a:endParaRPr lang="en-US"/>
          </a:p>
        </p:txBody>
      </p:sp>
    </p:spTree>
    <p:extLst>
      <p:ext uri="{BB962C8B-B14F-4D97-AF65-F5344CB8AC3E}">
        <p14:creationId xmlns:p14="http://schemas.microsoft.com/office/powerpoint/2010/main" val="3001742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2A81E-979B-46D7-9D93-0797856AEB6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913245F-4511-4B93-8CB3-0EC22FD6296F}"/>
              </a:ext>
            </a:extLst>
          </p:cNvPr>
          <p:cNvSpPr>
            <a:spLocks noGrp="1"/>
          </p:cNvSpPr>
          <p:nvPr>
            <p:ph sz="half" idx="1"/>
          </p:nvPr>
        </p:nvSpPr>
        <p:spPr>
          <a:xfrm>
            <a:off x="639413"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BB029B-9D0E-4CB2-9A69-10A2F8C12E5B}"/>
              </a:ext>
            </a:extLst>
          </p:cNvPr>
          <p:cNvSpPr>
            <a:spLocks noGrp="1"/>
          </p:cNvSpPr>
          <p:nvPr>
            <p:ph sz="half" idx="2"/>
          </p:nvPr>
        </p:nvSpPr>
        <p:spPr>
          <a:xfrm>
            <a:off x="6362248"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F89C47-F724-4908-A6AD-806E765B27AA}"/>
              </a:ext>
            </a:extLst>
          </p:cNvPr>
          <p:cNvSpPr>
            <a:spLocks noGrp="1"/>
          </p:cNvSpPr>
          <p:nvPr>
            <p:ph type="dt" sz="half" idx="10"/>
          </p:nvPr>
        </p:nvSpPr>
        <p:spPr/>
        <p:txBody>
          <a:bodyPr/>
          <a:lstStyle/>
          <a:p>
            <a:fld id="{0F5244C2-3623-4BFB-B9A0-94542302335A}" type="datetime1">
              <a:rPr lang="en-US" smtClean="0"/>
              <a:t>5/29/23</a:t>
            </a:fld>
            <a:endParaRPr lang="en-US"/>
          </a:p>
        </p:txBody>
      </p:sp>
      <p:sp>
        <p:nvSpPr>
          <p:cNvPr id="6" name="Footer Placeholder 5">
            <a:extLst>
              <a:ext uri="{FF2B5EF4-FFF2-40B4-BE49-F238E27FC236}">
                <a16:creationId xmlns:a16="http://schemas.microsoft.com/office/drawing/2014/main" id="{738700E8-4086-4363-88E6-CA24CE39EA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94F54F-F3CE-42F0-ADD3-F174B9BB069F}"/>
              </a:ext>
            </a:extLst>
          </p:cNvPr>
          <p:cNvSpPr>
            <a:spLocks noGrp="1"/>
          </p:cNvSpPr>
          <p:nvPr>
            <p:ph type="sldNum" sz="quarter" idx="12"/>
          </p:nvPr>
        </p:nvSpPr>
        <p:spPr/>
        <p:txBody>
          <a:bodyPr/>
          <a:lstStyle/>
          <a:p>
            <a:fld id="{E20EFF4B-E35B-4DE6-97A9-05E54E649A15}" type="slidenum">
              <a:rPr lang="en-US" smtClean="0"/>
              <a:t>‹#›</a:t>
            </a:fld>
            <a:endParaRPr lang="en-US"/>
          </a:p>
        </p:txBody>
      </p:sp>
    </p:spTree>
    <p:extLst>
      <p:ext uri="{BB962C8B-B14F-4D97-AF65-F5344CB8AC3E}">
        <p14:creationId xmlns:p14="http://schemas.microsoft.com/office/powerpoint/2010/main" val="4241346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4BAB1-26FD-44BF-86E8-57ED04D74976}"/>
              </a:ext>
            </a:extLst>
          </p:cNvPr>
          <p:cNvSpPr>
            <a:spLocks noGrp="1"/>
          </p:cNvSpPr>
          <p:nvPr>
            <p:ph type="title"/>
          </p:nvPr>
        </p:nvSpPr>
        <p:spPr>
          <a:xfrm>
            <a:off x="639413" y="475488"/>
            <a:ext cx="10908792" cy="68580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56FCB96-93C7-4E74-8285-0327A1A26D5F}"/>
              </a:ext>
            </a:extLst>
          </p:cNvPr>
          <p:cNvSpPr>
            <a:spLocks noGrp="1"/>
          </p:cNvSpPr>
          <p:nvPr>
            <p:ph type="body" idx="1"/>
          </p:nvPr>
        </p:nvSpPr>
        <p:spPr>
          <a:xfrm>
            <a:off x="639412" y="1904474"/>
            <a:ext cx="5120640" cy="838726"/>
          </a:xfrm>
        </p:spPr>
        <p:txBody>
          <a:bodyPr anchor="b">
            <a:normAutofit/>
          </a:bodyPr>
          <a:lstStyle>
            <a:lvl1pPr marL="0" indent="0">
              <a:lnSpc>
                <a:spcPct val="150000"/>
              </a:lnSpc>
              <a:spcBef>
                <a:spcPts val="0"/>
              </a:spcBef>
              <a:buNone/>
              <a:defRPr sz="18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BADF5A1-7F2F-4B53-9402-85306B9337E7}"/>
              </a:ext>
            </a:extLst>
          </p:cNvPr>
          <p:cNvSpPr>
            <a:spLocks noGrp="1"/>
          </p:cNvSpPr>
          <p:nvPr>
            <p:ph sz="half" idx="2"/>
          </p:nvPr>
        </p:nvSpPr>
        <p:spPr>
          <a:xfrm>
            <a:off x="639413" y="2969917"/>
            <a:ext cx="5157787" cy="3219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DF775651-3077-40D2-B167-CAB37859E185}"/>
              </a:ext>
            </a:extLst>
          </p:cNvPr>
          <p:cNvSpPr>
            <a:spLocks noGrp="1"/>
          </p:cNvSpPr>
          <p:nvPr>
            <p:ph type="body" sz="quarter" idx="3"/>
          </p:nvPr>
        </p:nvSpPr>
        <p:spPr>
          <a:xfrm>
            <a:off x="6427565" y="1904474"/>
            <a:ext cx="5120640" cy="838726"/>
          </a:xfrm>
        </p:spPr>
        <p:txBody>
          <a:bodyPr anchor="b">
            <a:normAutofit/>
          </a:bodyPr>
          <a:lstStyle>
            <a:lvl1pPr marL="0" indent="0">
              <a:lnSpc>
                <a:spcPct val="100000"/>
              </a:lnSpc>
              <a:buNone/>
              <a:defRPr lang="en-US" sz="1800" b="1" kern="1200" cap="all" spc="150" baseline="0" dirty="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50000"/>
              </a:lnSpc>
              <a:spcBef>
                <a:spcPts val="0"/>
              </a:spcBef>
              <a:buClr>
                <a:schemeClr val="accent2"/>
              </a:buClr>
              <a:buFont typeface="Wingdings" panose="05000000000000000000" pitchFamily="2" charset="2"/>
              <a:buNone/>
            </a:pPr>
            <a:r>
              <a:rPr lang="en-US"/>
              <a:t>Click to edit Master text styles</a:t>
            </a:r>
          </a:p>
        </p:txBody>
      </p:sp>
      <p:sp>
        <p:nvSpPr>
          <p:cNvPr id="6" name="Content Placeholder 5">
            <a:extLst>
              <a:ext uri="{FF2B5EF4-FFF2-40B4-BE49-F238E27FC236}">
                <a16:creationId xmlns:a16="http://schemas.microsoft.com/office/drawing/2014/main" id="{476D45EC-3B0F-49DC-91BC-2B4E4DA046DE}"/>
              </a:ext>
            </a:extLst>
          </p:cNvPr>
          <p:cNvSpPr>
            <a:spLocks noGrp="1"/>
          </p:cNvSpPr>
          <p:nvPr>
            <p:ph sz="quarter" idx="4"/>
          </p:nvPr>
        </p:nvSpPr>
        <p:spPr>
          <a:xfrm>
            <a:off x="6427565" y="2969915"/>
            <a:ext cx="5120639" cy="32197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5D2B7364-544C-427F-8C26-40E48F77C7AB}"/>
              </a:ext>
            </a:extLst>
          </p:cNvPr>
          <p:cNvSpPr>
            <a:spLocks noGrp="1"/>
          </p:cNvSpPr>
          <p:nvPr>
            <p:ph type="dt" sz="half" idx="10"/>
          </p:nvPr>
        </p:nvSpPr>
        <p:spPr/>
        <p:txBody>
          <a:bodyPr/>
          <a:lstStyle/>
          <a:p>
            <a:fld id="{B9B03B92-D160-4899-8AEB-23E2AB3EBB07}" type="datetime1">
              <a:rPr lang="en-US" smtClean="0"/>
              <a:t>5/29/23</a:t>
            </a:fld>
            <a:endParaRPr lang="en-US"/>
          </a:p>
        </p:txBody>
      </p:sp>
      <p:sp>
        <p:nvSpPr>
          <p:cNvPr id="8" name="Footer Placeholder 7">
            <a:extLst>
              <a:ext uri="{FF2B5EF4-FFF2-40B4-BE49-F238E27FC236}">
                <a16:creationId xmlns:a16="http://schemas.microsoft.com/office/drawing/2014/main" id="{BFD7AF57-EA04-49AA-91E0-7393B8DB050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EEDA6F2-A8DC-49B2-B9D6-7A001FF3F41C}"/>
              </a:ext>
            </a:extLst>
          </p:cNvPr>
          <p:cNvSpPr>
            <a:spLocks noGrp="1"/>
          </p:cNvSpPr>
          <p:nvPr>
            <p:ph type="sldNum" sz="quarter" idx="12"/>
          </p:nvPr>
        </p:nvSpPr>
        <p:spPr/>
        <p:txBody>
          <a:bodyPr/>
          <a:lstStyle/>
          <a:p>
            <a:fld id="{E20EFF4B-E35B-4DE6-97A9-05E54E649A15}" type="slidenum">
              <a:rPr lang="en-US" smtClean="0"/>
              <a:t>‹#›</a:t>
            </a:fld>
            <a:endParaRPr lang="en-US"/>
          </a:p>
        </p:txBody>
      </p:sp>
      <p:cxnSp>
        <p:nvCxnSpPr>
          <p:cNvPr id="11" name="Straight Connector 10">
            <a:extLst>
              <a:ext uri="{FF2B5EF4-FFF2-40B4-BE49-F238E27FC236}">
                <a16:creationId xmlns:a16="http://schemas.microsoft.com/office/drawing/2014/main" id="{0E567CAD-C446-4819-8D43-D93D35E7998F}"/>
              </a:ext>
            </a:extLst>
          </p:cNvPr>
          <p:cNvCxnSpPr>
            <a:cxnSpLocks/>
          </p:cNvCxnSpPr>
          <p:nvPr/>
        </p:nvCxnSpPr>
        <p:spPr>
          <a:xfrm>
            <a:off x="6096000" y="1613647"/>
            <a:ext cx="0" cy="4515986"/>
          </a:xfrm>
          <a:prstGeom prst="line">
            <a:avLst/>
          </a:prstGeom>
          <a:ln>
            <a:solidFill>
              <a:schemeClr val="tx2">
                <a:lumMod val="10000"/>
                <a:lumOff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6256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09AB5-A960-4D82-97A6-922633B79F9A}"/>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BFFEF6C-EDD1-4573-A6D1-D5582457084D}"/>
              </a:ext>
            </a:extLst>
          </p:cNvPr>
          <p:cNvSpPr>
            <a:spLocks noGrp="1"/>
          </p:cNvSpPr>
          <p:nvPr>
            <p:ph type="dt" sz="half" idx="10"/>
          </p:nvPr>
        </p:nvSpPr>
        <p:spPr/>
        <p:txBody>
          <a:bodyPr/>
          <a:lstStyle/>
          <a:p>
            <a:fld id="{832A71B3-2886-4196-8AEE-F25AFF1977D5}" type="datetime1">
              <a:rPr lang="en-US" smtClean="0"/>
              <a:t>5/29/23</a:t>
            </a:fld>
            <a:endParaRPr lang="en-US"/>
          </a:p>
        </p:txBody>
      </p:sp>
      <p:sp>
        <p:nvSpPr>
          <p:cNvPr id="4" name="Footer Placeholder 3">
            <a:extLst>
              <a:ext uri="{FF2B5EF4-FFF2-40B4-BE49-F238E27FC236}">
                <a16:creationId xmlns:a16="http://schemas.microsoft.com/office/drawing/2014/main" id="{3228429F-6359-4950-8C39-80E03A2D23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4B98F5-EE2F-4214-975A-76719DBD25C6}"/>
              </a:ext>
            </a:extLst>
          </p:cNvPr>
          <p:cNvSpPr>
            <a:spLocks noGrp="1"/>
          </p:cNvSpPr>
          <p:nvPr>
            <p:ph type="sldNum" sz="quarter" idx="12"/>
          </p:nvPr>
        </p:nvSpPr>
        <p:spPr/>
        <p:txBody>
          <a:bodyPr/>
          <a:lstStyle/>
          <a:p>
            <a:fld id="{E20EFF4B-E35B-4DE6-97A9-05E54E649A15}" type="slidenum">
              <a:rPr lang="en-US" smtClean="0"/>
              <a:t>‹#›</a:t>
            </a:fld>
            <a:endParaRPr lang="en-US"/>
          </a:p>
        </p:txBody>
      </p:sp>
    </p:spTree>
    <p:extLst>
      <p:ext uri="{BB962C8B-B14F-4D97-AF65-F5344CB8AC3E}">
        <p14:creationId xmlns:p14="http://schemas.microsoft.com/office/powerpoint/2010/main" val="2414699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239CD7-DA28-4950-958A-9781728CFB58}"/>
              </a:ext>
            </a:extLst>
          </p:cNvPr>
          <p:cNvSpPr>
            <a:spLocks noGrp="1"/>
          </p:cNvSpPr>
          <p:nvPr>
            <p:ph type="dt" sz="half" idx="10"/>
          </p:nvPr>
        </p:nvSpPr>
        <p:spPr/>
        <p:txBody>
          <a:bodyPr/>
          <a:lstStyle/>
          <a:p>
            <a:fld id="{E237A954-8CB7-411C-B9F4-2C7BBA3637E7}" type="datetime1">
              <a:rPr lang="en-US" smtClean="0"/>
              <a:t>5/29/23</a:t>
            </a:fld>
            <a:endParaRPr lang="en-US"/>
          </a:p>
        </p:txBody>
      </p:sp>
      <p:sp>
        <p:nvSpPr>
          <p:cNvPr id="3" name="Footer Placeholder 2">
            <a:extLst>
              <a:ext uri="{FF2B5EF4-FFF2-40B4-BE49-F238E27FC236}">
                <a16:creationId xmlns:a16="http://schemas.microsoft.com/office/drawing/2014/main" id="{005345F2-29FF-4A4D-A577-8FED65D047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A6B79A-87C1-4CB8-BC9B-8705CEC4E417}"/>
              </a:ext>
            </a:extLst>
          </p:cNvPr>
          <p:cNvSpPr>
            <a:spLocks noGrp="1"/>
          </p:cNvSpPr>
          <p:nvPr>
            <p:ph type="sldNum" sz="quarter" idx="12"/>
          </p:nvPr>
        </p:nvSpPr>
        <p:spPr/>
        <p:txBody>
          <a:bodyPr/>
          <a:lstStyle/>
          <a:p>
            <a:fld id="{E20EFF4B-E35B-4DE6-97A9-05E54E649A15}" type="slidenum">
              <a:rPr lang="en-US" smtClean="0"/>
              <a:t>‹#›</a:t>
            </a:fld>
            <a:endParaRPr lang="en-US"/>
          </a:p>
        </p:txBody>
      </p:sp>
    </p:spTree>
    <p:extLst>
      <p:ext uri="{BB962C8B-B14F-4D97-AF65-F5344CB8AC3E}">
        <p14:creationId xmlns:p14="http://schemas.microsoft.com/office/powerpoint/2010/main" val="696391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01454-EF5C-4D4A-95D3-B320D15CA5A8}"/>
              </a:ext>
            </a:extLst>
          </p:cNvPr>
          <p:cNvSpPr>
            <a:spLocks noGrp="1"/>
          </p:cNvSpPr>
          <p:nvPr>
            <p:ph type="title"/>
          </p:nvPr>
        </p:nvSpPr>
        <p:spPr>
          <a:xfrm>
            <a:off x="640080" y="475488"/>
            <a:ext cx="10908792" cy="685800"/>
          </a:xfrm>
        </p:spPr>
        <p:txBody>
          <a:bodyPr anchor="ctr">
            <a:normAutofit/>
          </a:bodyPr>
          <a:lstStyle>
            <a:lvl1pPr>
              <a:defRPr sz="24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F27D4B9-4A42-478A-AEFB-3F5D0629F629}"/>
              </a:ext>
            </a:extLst>
          </p:cNvPr>
          <p:cNvSpPr>
            <a:spLocks noGrp="1"/>
          </p:cNvSpPr>
          <p:nvPr>
            <p:ph idx="1"/>
          </p:nvPr>
        </p:nvSpPr>
        <p:spPr>
          <a:xfrm>
            <a:off x="5303520" y="1656589"/>
            <a:ext cx="6245352" cy="4204462"/>
          </a:xfrm>
        </p:spPr>
        <p:txBody>
          <a:bodyPr>
            <a:normAutofit/>
          </a:bodyPr>
          <a:lstStyle>
            <a:lvl1pPr>
              <a:defRPr sz="1500"/>
            </a:lvl1pPr>
            <a:lvl2pPr>
              <a:defRPr sz="1500"/>
            </a:lvl2pPr>
            <a:lvl3pPr>
              <a:defRPr sz="14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A5A2F622-E127-4877-8F61-E5FAE62CD8FA}"/>
              </a:ext>
            </a:extLst>
          </p:cNvPr>
          <p:cNvSpPr>
            <a:spLocks noGrp="1"/>
          </p:cNvSpPr>
          <p:nvPr>
            <p:ph type="body" sz="half" idx="2"/>
          </p:nvPr>
        </p:nvSpPr>
        <p:spPr>
          <a:xfrm>
            <a:off x="639414" y="1656588"/>
            <a:ext cx="4132612" cy="42124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03E8C1-6159-4F82-A5F4-35DDE51E87D4}"/>
              </a:ext>
            </a:extLst>
          </p:cNvPr>
          <p:cNvSpPr>
            <a:spLocks noGrp="1"/>
          </p:cNvSpPr>
          <p:nvPr>
            <p:ph type="dt" sz="half" idx="10"/>
          </p:nvPr>
        </p:nvSpPr>
        <p:spPr/>
        <p:txBody>
          <a:bodyPr/>
          <a:lstStyle/>
          <a:p>
            <a:fld id="{DB11446A-20B5-4264-B561-E7D9C581BFC4}" type="datetime1">
              <a:rPr lang="en-US" smtClean="0"/>
              <a:t>5/29/23</a:t>
            </a:fld>
            <a:endParaRPr lang="en-US"/>
          </a:p>
        </p:txBody>
      </p:sp>
      <p:sp>
        <p:nvSpPr>
          <p:cNvPr id="6" name="Footer Placeholder 5">
            <a:extLst>
              <a:ext uri="{FF2B5EF4-FFF2-40B4-BE49-F238E27FC236}">
                <a16:creationId xmlns:a16="http://schemas.microsoft.com/office/drawing/2014/main" id="{31EC603F-9904-472E-86B9-D7223CAB1A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50828B-5598-4BB2-9FC6-86BDC5ECFFC5}"/>
              </a:ext>
            </a:extLst>
          </p:cNvPr>
          <p:cNvSpPr>
            <a:spLocks noGrp="1"/>
          </p:cNvSpPr>
          <p:nvPr>
            <p:ph type="sldNum" sz="quarter" idx="12"/>
          </p:nvPr>
        </p:nvSpPr>
        <p:spPr/>
        <p:txBody>
          <a:bodyPr/>
          <a:lstStyle/>
          <a:p>
            <a:fld id="{E20EFF4B-E35B-4DE6-97A9-05E54E649A15}" type="slidenum">
              <a:rPr lang="en-US" smtClean="0"/>
              <a:t>‹#›</a:t>
            </a:fld>
            <a:endParaRPr lang="en-US"/>
          </a:p>
        </p:txBody>
      </p:sp>
    </p:spTree>
    <p:extLst>
      <p:ext uri="{BB962C8B-B14F-4D97-AF65-F5344CB8AC3E}">
        <p14:creationId xmlns:p14="http://schemas.microsoft.com/office/powerpoint/2010/main" val="357651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0E4FD-3561-45A0-82BC-1E0F739965AC}"/>
              </a:ext>
            </a:extLst>
          </p:cNvPr>
          <p:cNvSpPr>
            <a:spLocks noGrp="1"/>
          </p:cNvSpPr>
          <p:nvPr>
            <p:ph type="title"/>
          </p:nvPr>
        </p:nvSpPr>
        <p:spPr>
          <a:xfrm>
            <a:off x="640080" y="475488"/>
            <a:ext cx="10908792" cy="685800"/>
          </a:xfrm>
        </p:spPr>
        <p:txBody>
          <a:bodyPr anchor="ctr">
            <a:normAutofit/>
          </a:bodyPr>
          <a:lstStyle>
            <a:lvl1pPr>
              <a:defRPr sz="2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25019FD7-F525-433A-BC5B-E8251F514F55}"/>
              </a:ext>
            </a:extLst>
          </p:cNvPr>
          <p:cNvSpPr>
            <a:spLocks noGrp="1"/>
          </p:cNvSpPr>
          <p:nvPr>
            <p:ph type="pic" idx="1"/>
          </p:nvPr>
        </p:nvSpPr>
        <p:spPr>
          <a:xfrm>
            <a:off x="5183188" y="1645666"/>
            <a:ext cx="6365684" cy="4215384"/>
          </a:xfrm>
          <a:solidFill>
            <a:srgbClr val="DDDDDD"/>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9CCAD49-8534-4DA7-91E6-D2827CBEB2C5}"/>
              </a:ext>
            </a:extLst>
          </p:cNvPr>
          <p:cNvSpPr>
            <a:spLocks noGrp="1"/>
          </p:cNvSpPr>
          <p:nvPr>
            <p:ph type="body" sz="half" idx="2"/>
          </p:nvPr>
        </p:nvSpPr>
        <p:spPr>
          <a:xfrm>
            <a:off x="639414" y="1655064"/>
            <a:ext cx="4132612" cy="42153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1F16CE-96E3-44EC-B9C8-F7FEDA170FE5}"/>
              </a:ext>
            </a:extLst>
          </p:cNvPr>
          <p:cNvSpPr>
            <a:spLocks noGrp="1"/>
          </p:cNvSpPr>
          <p:nvPr>
            <p:ph type="dt" sz="half" idx="10"/>
          </p:nvPr>
        </p:nvSpPr>
        <p:spPr/>
        <p:txBody>
          <a:bodyPr/>
          <a:lstStyle/>
          <a:p>
            <a:fld id="{7344C44C-94B9-4BA1-95A5-21C59D41B284}" type="datetime1">
              <a:rPr lang="en-US" smtClean="0"/>
              <a:t>5/29/23</a:t>
            </a:fld>
            <a:endParaRPr lang="en-US"/>
          </a:p>
        </p:txBody>
      </p:sp>
      <p:sp>
        <p:nvSpPr>
          <p:cNvPr id="6" name="Footer Placeholder 5">
            <a:extLst>
              <a:ext uri="{FF2B5EF4-FFF2-40B4-BE49-F238E27FC236}">
                <a16:creationId xmlns:a16="http://schemas.microsoft.com/office/drawing/2014/main" id="{5EE4BBD5-FCB5-45FF-A806-445007BA03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43AF2-82EC-4A16-9E91-742792F0A08E}"/>
              </a:ext>
            </a:extLst>
          </p:cNvPr>
          <p:cNvSpPr>
            <a:spLocks noGrp="1"/>
          </p:cNvSpPr>
          <p:nvPr>
            <p:ph type="sldNum" sz="quarter" idx="12"/>
          </p:nvPr>
        </p:nvSpPr>
        <p:spPr/>
        <p:txBody>
          <a:bodyPr/>
          <a:lstStyle/>
          <a:p>
            <a:fld id="{E20EFF4B-E35B-4DE6-97A9-05E54E649A15}" type="slidenum">
              <a:rPr lang="en-US" smtClean="0"/>
              <a:t>‹#›</a:t>
            </a:fld>
            <a:endParaRPr lang="en-US"/>
          </a:p>
        </p:txBody>
      </p:sp>
    </p:spTree>
    <p:extLst>
      <p:ext uri="{BB962C8B-B14F-4D97-AF65-F5344CB8AC3E}">
        <p14:creationId xmlns:p14="http://schemas.microsoft.com/office/powerpoint/2010/main" val="3602743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AE79F0E-E6F3-4029-A461-CBE56588470B}"/>
              </a:ext>
            </a:extLst>
          </p:cNvPr>
          <p:cNvSpPr/>
          <p:nvPr/>
        </p:nvSpPr>
        <p:spPr>
          <a:xfrm>
            <a:off x="0" y="0"/>
            <a:ext cx="12192000" cy="986306"/>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D5D58A2-1B1F-4DF4-936E-885ECC73E6F0}"/>
              </a:ext>
            </a:extLst>
          </p:cNvPr>
          <p:cNvSpPr/>
          <p:nvPr/>
        </p:nvSpPr>
        <p:spPr>
          <a:xfrm>
            <a:off x="350520" y="279792"/>
            <a:ext cx="11475720" cy="986305"/>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rtlCol="0" anchor="ctr"/>
          <a:lstStyle/>
          <a:p>
            <a:endParaRPr lang="en-US" sz="2400" b="1" dirty="0">
              <a:latin typeface="Meiryo" panose="020B0604030504040204" pitchFamily="34" charset="-128"/>
              <a:ea typeface="Meiryo" panose="020B0604030504040204" pitchFamily="34" charset="-128"/>
            </a:endParaRPr>
          </a:p>
        </p:txBody>
      </p:sp>
      <p:sp>
        <p:nvSpPr>
          <p:cNvPr id="2" name="Title Placeholder 1">
            <a:extLst>
              <a:ext uri="{FF2B5EF4-FFF2-40B4-BE49-F238E27FC236}">
                <a16:creationId xmlns:a16="http://schemas.microsoft.com/office/drawing/2014/main" id="{2DD9B9AA-BDD3-49A4-84E0-99DC3EF10AFB}"/>
              </a:ext>
            </a:extLst>
          </p:cNvPr>
          <p:cNvSpPr>
            <a:spLocks noGrp="1"/>
          </p:cNvSpPr>
          <p:nvPr>
            <p:ph type="title"/>
          </p:nvPr>
        </p:nvSpPr>
        <p:spPr>
          <a:xfrm>
            <a:off x="639413" y="476086"/>
            <a:ext cx="10904435" cy="68960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2EB1D57-5959-4202-BB86-AFBA794FA532}"/>
              </a:ext>
            </a:extLst>
          </p:cNvPr>
          <p:cNvSpPr>
            <a:spLocks noGrp="1"/>
          </p:cNvSpPr>
          <p:nvPr>
            <p:ph type="body" idx="1"/>
          </p:nvPr>
        </p:nvSpPr>
        <p:spPr>
          <a:xfrm>
            <a:off x="639412" y="1639615"/>
            <a:ext cx="10904435" cy="45373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6B0E3D2-19DD-4BA8-81DE-A095DB31E14C}"/>
              </a:ext>
            </a:extLst>
          </p:cNvPr>
          <p:cNvSpPr>
            <a:spLocks noGrp="1"/>
          </p:cNvSpPr>
          <p:nvPr>
            <p:ph type="dt" sz="half" idx="2"/>
          </p:nvPr>
        </p:nvSpPr>
        <p:spPr>
          <a:xfrm>
            <a:off x="7295738" y="6356350"/>
            <a:ext cx="3033829" cy="365125"/>
          </a:xfrm>
          <a:prstGeom prst="rect">
            <a:avLst/>
          </a:prstGeom>
        </p:spPr>
        <p:txBody>
          <a:bodyPr vert="horz" lIns="91440" tIns="45720" rIns="91440" bIns="45720" rtlCol="0" anchor="ctr"/>
          <a:lstStyle>
            <a:lvl1pPr algn="r">
              <a:defRPr sz="1200">
                <a:solidFill>
                  <a:schemeClr val="tx1">
                    <a:lumMod val="90000"/>
                    <a:lumOff val="10000"/>
                  </a:schemeClr>
                </a:solidFill>
              </a:defRPr>
            </a:lvl1pPr>
          </a:lstStyle>
          <a:p>
            <a:fld id="{8262A92C-3DD6-4D28-BA90-423F0C949F16}" type="datetime1">
              <a:rPr lang="en-US" smtClean="0"/>
              <a:t>5/29/23</a:t>
            </a:fld>
            <a:endParaRPr lang="en-US" dirty="0"/>
          </a:p>
        </p:txBody>
      </p:sp>
      <p:sp>
        <p:nvSpPr>
          <p:cNvPr id="5" name="Footer Placeholder 4">
            <a:extLst>
              <a:ext uri="{FF2B5EF4-FFF2-40B4-BE49-F238E27FC236}">
                <a16:creationId xmlns:a16="http://schemas.microsoft.com/office/drawing/2014/main" id="{B4962D90-3DF7-4BB4-808C-F89E354103E2}"/>
              </a:ext>
            </a:extLst>
          </p:cNvPr>
          <p:cNvSpPr>
            <a:spLocks noGrp="1"/>
          </p:cNvSpPr>
          <p:nvPr>
            <p:ph type="ftr" sz="quarter" idx="3"/>
          </p:nvPr>
        </p:nvSpPr>
        <p:spPr>
          <a:xfrm>
            <a:off x="639413" y="6356350"/>
            <a:ext cx="6291108" cy="365125"/>
          </a:xfrm>
          <a:prstGeom prst="rect">
            <a:avLst/>
          </a:prstGeom>
        </p:spPr>
        <p:txBody>
          <a:bodyPr vert="horz" lIns="91440" tIns="45720" rIns="91440" bIns="45720" rtlCol="0" anchor="ctr"/>
          <a:lstStyle>
            <a:lvl1pPr algn="l">
              <a:defRPr sz="1200">
                <a:solidFill>
                  <a:schemeClr val="tx1">
                    <a:lumMod val="90000"/>
                    <a:lumOff val="10000"/>
                  </a:schemeClr>
                </a:solidFill>
              </a:defRPr>
            </a:lvl1pPr>
          </a:lstStyle>
          <a:p>
            <a:endParaRPr lang="en-US" dirty="0"/>
          </a:p>
        </p:txBody>
      </p:sp>
      <p:sp>
        <p:nvSpPr>
          <p:cNvPr id="6" name="Slide Number Placeholder 5">
            <a:extLst>
              <a:ext uri="{FF2B5EF4-FFF2-40B4-BE49-F238E27FC236}">
                <a16:creationId xmlns:a16="http://schemas.microsoft.com/office/drawing/2014/main" id="{07276974-1464-4D58-B215-63300577672D}"/>
              </a:ext>
            </a:extLst>
          </p:cNvPr>
          <p:cNvSpPr>
            <a:spLocks noGrp="1"/>
          </p:cNvSpPr>
          <p:nvPr>
            <p:ph type="sldNum" sz="quarter" idx="4"/>
          </p:nvPr>
        </p:nvSpPr>
        <p:spPr>
          <a:xfrm>
            <a:off x="10707939" y="6356350"/>
            <a:ext cx="844649" cy="365125"/>
          </a:xfrm>
          <a:prstGeom prst="rect">
            <a:avLst/>
          </a:prstGeom>
        </p:spPr>
        <p:txBody>
          <a:bodyPr vert="horz" lIns="91440" tIns="45720" rIns="91440" bIns="45720" rtlCol="0" anchor="ctr"/>
          <a:lstStyle>
            <a:lvl1pPr algn="r">
              <a:defRPr sz="1200">
                <a:solidFill>
                  <a:schemeClr val="tx1">
                    <a:lumMod val="90000"/>
                    <a:lumOff val="10000"/>
                  </a:schemeClr>
                </a:solidFill>
              </a:defRPr>
            </a:lvl1pPr>
          </a:lstStyle>
          <a:p>
            <a:fld id="{E20EFF4B-E35B-4DE6-97A9-05E54E649A15}" type="slidenum">
              <a:rPr lang="en-US" smtClean="0"/>
              <a:pPr/>
              <a:t>‹#›</a:t>
            </a:fld>
            <a:endParaRPr lang="en-US" dirty="0"/>
          </a:p>
        </p:txBody>
      </p:sp>
    </p:spTree>
    <p:extLst>
      <p:ext uri="{BB962C8B-B14F-4D97-AF65-F5344CB8AC3E}">
        <p14:creationId xmlns:p14="http://schemas.microsoft.com/office/powerpoint/2010/main" val="1569700971"/>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6" r:id="rId6"/>
    <p:sldLayoutId id="2147483821" r:id="rId7"/>
    <p:sldLayoutId id="2147483822" r:id="rId8"/>
    <p:sldLayoutId id="2147483823" r:id="rId9"/>
    <p:sldLayoutId id="2147483825" r:id="rId10"/>
    <p:sldLayoutId id="2147483824" r:id="rId11"/>
  </p:sldLayoutIdLst>
  <p:hf sldNum="0" hdr="0" ftr="0" dt="0"/>
  <p:txStyles>
    <p:titleStyle>
      <a:lvl1pPr marL="0" algn="l" defTabSz="914400" rtl="0" eaLnBrk="1" latinLnBrk="0" hangingPunct="1">
        <a:lnSpc>
          <a:spcPct val="90000"/>
        </a:lnSpc>
        <a:spcBef>
          <a:spcPct val="0"/>
        </a:spcBef>
        <a:buNone/>
        <a:defRPr lang="en-US" sz="2400" b="1" kern="1200" spc="150" baseline="0" dirty="0" smtClean="0">
          <a:solidFill>
            <a:schemeClr val="tx1"/>
          </a:solidFill>
          <a:latin typeface="+mj-lt"/>
          <a:ea typeface="+mj-ea"/>
          <a:cs typeface="+mj-cs"/>
        </a:defRPr>
      </a:lvl1pPr>
    </p:titleStyle>
    <p:bodyStyle>
      <a:lvl1pPr marL="0" indent="0" algn="l" defTabSz="914400" rtl="0" eaLnBrk="1" latinLnBrk="0" hangingPunct="1">
        <a:lnSpc>
          <a:spcPct val="150000"/>
        </a:lnSpc>
        <a:spcBef>
          <a:spcPts val="1500"/>
        </a:spcBef>
        <a:buClr>
          <a:schemeClr val="accent2"/>
        </a:buClr>
        <a:buFontTx/>
        <a:buNone/>
        <a:defRPr sz="1500" b="1" kern="1200" spc="150" baseline="0">
          <a:solidFill>
            <a:schemeClr val="tx1"/>
          </a:solidFill>
          <a:latin typeface="+mn-lt"/>
          <a:ea typeface="+mn-ea"/>
          <a:cs typeface="+mn-cs"/>
        </a:defRPr>
      </a:lvl1pPr>
      <a:lvl2pPr marL="0" indent="0" algn="l" defTabSz="914400" rtl="0" eaLnBrk="1" latinLnBrk="0" hangingPunct="1">
        <a:lnSpc>
          <a:spcPct val="150000"/>
        </a:lnSpc>
        <a:spcBef>
          <a:spcPts val="500"/>
        </a:spcBef>
        <a:buClr>
          <a:schemeClr val="accent2"/>
        </a:buClr>
        <a:buFontTx/>
        <a:buNone/>
        <a:defRPr sz="1500" kern="1200" spc="150" baseline="0">
          <a:solidFill>
            <a:schemeClr val="tx1"/>
          </a:solidFill>
          <a:latin typeface="+mn-lt"/>
          <a:ea typeface="+mn-ea"/>
          <a:cs typeface="+mn-cs"/>
        </a:defRPr>
      </a:lvl2pPr>
      <a:lvl3pPr marL="0" indent="0" algn="l" defTabSz="914400" rtl="0" eaLnBrk="1" latinLnBrk="0" hangingPunct="1">
        <a:lnSpc>
          <a:spcPct val="150000"/>
        </a:lnSpc>
        <a:spcBef>
          <a:spcPts val="500"/>
        </a:spcBef>
        <a:buClr>
          <a:schemeClr val="accent2"/>
        </a:buClr>
        <a:buFontTx/>
        <a:buNone/>
        <a:defRPr sz="1400" kern="1200" spc="150" baseline="0">
          <a:solidFill>
            <a:schemeClr val="tx1"/>
          </a:solidFill>
          <a:latin typeface="+mn-lt"/>
          <a:ea typeface="+mn-ea"/>
          <a:cs typeface="+mn-cs"/>
        </a:defRPr>
      </a:lvl3pPr>
      <a:lvl4pPr marL="0" indent="0" algn="l" defTabSz="914400" rtl="0" eaLnBrk="1" latinLnBrk="0" hangingPunct="1">
        <a:lnSpc>
          <a:spcPct val="150000"/>
        </a:lnSpc>
        <a:spcBef>
          <a:spcPts val="500"/>
        </a:spcBef>
        <a:buClr>
          <a:schemeClr val="accent2"/>
        </a:buClr>
        <a:buFontTx/>
        <a:buNone/>
        <a:defRPr sz="1400" kern="1200" spc="150" baseline="0">
          <a:solidFill>
            <a:schemeClr val="tx1"/>
          </a:solidFill>
          <a:latin typeface="+mn-lt"/>
          <a:ea typeface="+mn-ea"/>
          <a:cs typeface="+mn-cs"/>
        </a:defRPr>
      </a:lvl4pPr>
      <a:lvl5pPr marL="0" indent="0" algn="l" defTabSz="914400" rtl="0" eaLnBrk="1" latinLnBrk="0" hangingPunct="1">
        <a:lnSpc>
          <a:spcPct val="150000"/>
        </a:lnSpc>
        <a:spcBef>
          <a:spcPts val="500"/>
        </a:spcBef>
        <a:buClr>
          <a:schemeClr val="accent2"/>
        </a:buClr>
        <a:buFontTx/>
        <a:buNone/>
        <a:defRPr sz="1400" kern="1200" spc="1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https://www.youtube.com/embed/_7U2xehS9aI?feature=oembed" TargetMode="External"/><Relationship Id="rId5" Type="http://schemas.openxmlformats.org/officeDocument/2006/relationships/image" Target="../media/image2.jpeg"/><Relationship Id="rId4" Type="http://schemas.openxmlformats.org/officeDocument/2006/relationships/hyperlink" Target="https://www.youtube.com/watch?v=_7U2xehS9a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46">
            <a:extLst>
              <a:ext uri="{FF2B5EF4-FFF2-40B4-BE49-F238E27FC236}">
                <a16:creationId xmlns:a16="http://schemas.microsoft.com/office/drawing/2014/main" id="{755B289C-FFBC-4DA1-9048-5AB172C337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48">
            <a:extLst>
              <a:ext uri="{FF2B5EF4-FFF2-40B4-BE49-F238E27FC236}">
                <a16:creationId xmlns:a16="http://schemas.microsoft.com/office/drawing/2014/main" id="{59819350-82D4-404F-8D7E-92AD1DBC52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14400"/>
            <a:ext cx="6094477" cy="5029200"/>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9D865A60-AF44-CAF0-8A5E-8228759F7168}"/>
              </a:ext>
            </a:extLst>
          </p:cNvPr>
          <p:cNvPicPr>
            <a:picLocks noChangeAspect="1"/>
          </p:cNvPicPr>
          <p:nvPr/>
        </p:nvPicPr>
        <p:blipFill rotWithShape="1">
          <a:blip r:embed="rId2"/>
          <a:srcRect l="18925" r="16158" b="-2"/>
          <a:stretch/>
        </p:blipFill>
        <p:spPr>
          <a:xfrm>
            <a:off x="6096000" y="1450"/>
            <a:ext cx="6096000" cy="6855100"/>
          </a:xfrm>
          <a:prstGeom prst="rect">
            <a:avLst/>
          </a:prstGeom>
        </p:spPr>
      </p:pic>
      <p:sp>
        <p:nvSpPr>
          <p:cNvPr id="57" name="Rectangle 50">
            <a:extLst>
              <a:ext uri="{FF2B5EF4-FFF2-40B4-BE49-F238E27FC236}">
                <a16:creationId xmlns:a16="http://schemas.microsoft.com/office/drawing/2014/main" id="{760F3168-91D5-4F97-8256-5063519386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425" y="2818150"/>
            <a:ext cx="6769707" cy="2571813"/>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標題 1">
            <a:extLst>
              <a:ext uri="{FF2B5EF4-FFF2-40B4-BE49-F238E27FC236}">
                <a16:creationId xmlns:a16="http://schemas.microsoft.com/office/drawing/2014/main" id="{2C0D514A-BDB2-94F0-169F-E8D5644E45B5}"/>
              </a:ext>
            </a:extLst>
          </p:cNvPr>
          <p:cNvSpPr>
            <a:spLocks noGrp="1"/>
          </p:cNvSpPr>
          <p:nvPr>
            <p:ph type="ctrTitle"/>
          </p:nvPr>
        </p:nvSpPr>
        <p:spPr>
          <a:xfrm>
            <a:off x="975360" y="2971800"/>
            <a:ext cx="6320378" cy="1871330"/>
          </a:xfrm>
        </p:spPr>
        <p:txBody>
          <a:bodyPr anchor="b">
            <a:noAutofit/>
          </a:bodyPr>
          <a:lstStyle/>
          <a:p>
            <a:r>
              <a:rPr lang="zh-TW" altLang="zh-MO" sz="7200" b="1" dirty="0">
                <a:effectLst/>
                <a:latin typeface="Times New Roman" panose="02020603050405020304" pitchFamily="18" charset="0"/>
                <a:ea typeface="標楷體" panose="02010601000101010101" pitchFamily="2" charset="-120"/>
                <a:cs typeface="Times New Roman" panose="02020603050405020304" pitchFamily="18" charset="0"/>
              </a:rPr>
              <a:t>逃稅，後果有多嚴重？</a:t>
            </a:r>
            <a:r>
              <a:rPr lang="zh-TW" altLang="en-US" sz="7200" b="1" dirty="0">
                <a:effectLst/>
                <a:latin typeface="Times New Roman" panose="02020603050405020304" pitchFamily="18" charset="0"/>
                <a:ea typeface="標楷體" panose="02010601000101010101" pitchFamily="2" charset="-120"/>
                <a:cs typeface="Times New Roman" panose="02020603050405020304" pitchFamily="18" charset="0"/>
              </a:rPr>
              <a:t>（上）</a:t>
            </a:r>
            <a:r>
              <a:rPr lang="zh-TW" altLang="zh-MO" sz="7200" dirty="0">
                <a:effectLst/>
              </a:rPr>
              <a:t> </a:t>
            </a:r>
            <a:endParaRPr kumimoji="1" lang="zh-MO" altLang="en-US" sz="7200" dirty="0"/>
          </a:p>
        </p:txBody>
      </p:sp>
      <p:sp>
        <p:nvSpPr>
          <p:cNvPr id="3" name="副標題 2">
            <a:extLst>
              <a:ext uri="{FF2B5EF4-FFF2-40B4-BE49-F238E27FC236}">
                <a16:creationId xmlns:a16="http://schemas.microsoft.com/office/drawing/2014/main" id="{496ED606-703C-B6D1-9F67-151D6CDD5EA6}"/>
              </a:ext>
            </a:extLst>
          </p:cNvPr>
          <p:cNvSpPr>
            <a:spLocks noGrp="1"/>
          </p:cNvSpPr>
          <p:nvPr>
            <p:ph type="subTitle" idx="1"/>
          </p:nvPr>
        </p:nvSpPr>
        <p:spPr>
          <a:xfrm>
            <a:off x="975360" y="4894268"/>
            <a:ext cx="6250985" cy="569873"/>
          </a:xfrm>
        </p:spPr>
        <p:txBody>
          <a:bodyPr>
            <a:normAutofit fontScale="85000" lnSpcReduction="20000"/>
          </a:bodyPr>
          <a:lstStyle/>
          <a:p>
            <a:pPr>
              <a:lnSpc>
                <a:spcPct val="140000"/>
              </a:lnSpc>
            </a:pPr>
            <a:r>
              <a:rPr kumimoji="1" lang="zh-MO" altLang="en-US" dirty="0"/>
              <a:t>高三級品德與公民</a:t>
            </a:r>
            <a:endParaRPr kumimoji="1" lang="en-US" altLang="zh-MO" dirty="0"/>
          </a:p>
          <a:p>
            <a:pPr>
              <a:lnSpc>
                <a:spcPct val="140000"/>
              </a:lnSpc>
            </a:pPr>
            <a:endParaRPr kumimoji="1" lang="zh-MO" altLang="en-US" sz="1700" dirty="0"/>
          </a:p>
        </p:txBody>
      </p:sp>
      <p:sp>
        <p:nvSpPr>
          <p:cNvPr id="58" name="Rectangle 52">
            <a:extLst>
              <a:ext uri="{FF2B5EF4-FFF2-40B4-BE49-F238E27FC236}">
                <a16:creationId xmlns:a16="http://schemas.microsoft.com/office/drawing/2014/main" id="{9294A07D-727F-432B-912F-DF0974DDE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425" y="5389963"/>
            <a:ext cx="6769707" cy="1645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247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8492303-9063-B6AD-091C-5A6E110C8502}"/>
              </a:ext>
            </a:extLst>
          </p:cNvPr>
          <p:cNvSpPr>
            <a:spLocks noGrp="1"/>
          </p:cNvSpPr>
          <p:nvPr>
            <p:ph type="title"/>
          </p:nvPr>
        </p:nvSpPr>
        <p:spPr/>
        <p:txBody>
          <a:bodyPr/>
          <a:lstStyle/>
          <a:p>
            <a:r>
              <a:rPr kumimoji="1" lang="zh-MO" altLang="en-US" dirty="0"/>
              <a:t>徵稅的普遍條例</a:t>
            </a:r>
          </a:p>
        </p:txBody>
      </p:sp>
      <p:sp>
        <p:nvSpPr>
          <p:cNvPr id="3" name="內容版面配置區 2">
            <a:extLst>
              <a:ext uri="{FF2B5EF4-FFF2-40B4-BE49-F238E27FC236}">
                <a16:creationId xmlns:a16="http://schemas.microsoft.com/office/drawing/2014/main" id="{711C953C-4707-C43C-5F05-65E89935DE9B}"/>
              </a:ext>
            </a:extLst>
          </p:cNvPr>
          <p:cNvSpPr>
            <a:spLocks noGrp="1"/>
          </p:cNvSpPr>
          <p:nvPr>
            <p:ph idx="1"/>
          </p:nvPr>
        </p:nvSpPr>
        <p:spPr/>
        <p:txBody>
          <a:bodyPr/>
          <a:lstStyle/>
          <a:p>
            <a:pPr algn="just"/>
            <a:r>
              <a:rPr lang="zh-MO" altLang="en-US" sz="2400" b="0" i="0" u="none" strike="noStrike" dirty="0">
                <a:solidFill>
                  <a:srgbClr val="333333"/>
                </a:solidFill>
                <a:effectLst/>
                <a:latin typeface="Arial" panose="020B0604020202020204" pitchFamily="34" charset="0"/>
              </a:rPr>
              <a:t>在澳門管理每種稅項的法律和條例都是由行政長官及立法會制定和通過，而財政局是主要負責執行徵收稅項的工作。財政局是賦予無條件的權力在解釋徵稅條例，進行稅務審計及執行在稅務條例內所限制的刑罰。</a:t>
            </a:r>
          </a:p>
          <a:p>
            <a:pPr algn="just"/>
            <a:r>
              <a:rPr lang="zh-MO" altLang="en-US" sz="2400" b="0" i="0" u="none" strike="noStrike" dirty="0">
                <a:solidFill>
                  <a:srgbClr val="333333"/>
                </a:solidFill>
                <a:effectLst/>
                <a:latin typeface="Arial" panose="020B0604020202020204" pitchFamily="34" charset="0"/>
              </a:rPr>
              <a:t>如公眾對財政局的決定進行上訴，便必須先向復審委員會提交上訴申請，復審後再提交到法院審理。</a:t>
            </a:r>
            <a:endParaRPr lang="en-US" altLang="zh-MO" sz="2400" b="0" i="0" u="none" strike="noStrike" dirty="0">
              <a:solidFill>
                <a:srgbClr val="333333"/>
              </a:solidFill>
              <a:effectLst/>
              <a:latin typeface="Arial" panose="020B0604020202020204" pitchFamily="34" charset="0"/>
            </a:endParaRPr>
          </a:p>
          <a:p>
            <a:pPr algn="just"/>
            <a:r>
              <a:rPr lang="zh-MO" altLang="en-US" sz="2400" b="0" dirty="0">
                <a:solidFill>
                  <a:srgbClr val="333333"/>
                </a:solidFill>
                <a:latin typeface="Arial" panose="020B0604020202020204" pitchFamily="34" charset="0"/>
              </a:rPr>
              <a:t>（轉自澳門稅務學會）</a:t>
            </a:r>
            <a:endParaRPr lang="zh-MO" altLang="en-US" sz="2400" b="0" i="0" u="none" strike="noStrike" dirty="0">
              <a:solidFill>
                <a:srgbClr val="333333"/>
              </a:solidFill>
              <a:effectLst/>
              <a:latin typeface="Arial" panose="020B0604020202020204" pitchFamily="34" charset="0"/>
            </a:endParaRPr>
          </a:p>
          <a:p>
            <a:pPr algn="just"/>
            <a:endParaRPr lang="zh-MO" altLang="en-US" sz="2400" b="0" i="0" u="none" strike="noStrike" dirty="0">
              <a:solidFill>
                <a:srgbClr val="333333"/>
              </a:solidFill>
              <a:effectLst/>
              <a:latin typeface="Arial" panose="020B0604020202020204" pitchFamily="34" charset="0"/>
            </a:endParaRPr>
          </a:p>
          <a:p>
            <a:endParaRPr kumimoji="1" lang="zh-MO" altLang="en-US" dirty="0"/>
          </a:p>
        </p:txBody>
      </p:sp>
    </p:spTree>
    <p:extLst>
      <p:ext uri="{BB962C8B-B14F-4D97-AF65-F5344CB8AC3E}">
        <p14:creationId xmlns:p14="http://schemas.microsoft.com/office/powerpoint/2010/main" val="3535904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99D02A-84A1-4F29-DE39-5A09D70BA9ED}"/>
              </a:ext>
            </a:extLst>
          </p:cNvPr>
          <p:cNvSpPr>
            <a:spLocks noGrp="1"/>
          </p:cNvSpPr>
          <p:nvPr>
            <p:ph type="title"/>
          </p:nvPr>
        </p:nvSpPr>
        <p:spPr/>
        <p:txBody>
          <a:bodyPr>
            <a:noAutofit/>
          </a:bodyPr>
          <a:lstStyle/>
          <a:p>
            <a:r>
              <a:rPr lang="zh-TW" altLang="zh-MO" sz="3600" dirty="0">
                <a:effectLst/>
                <a:latin typeface="Times New Roman" panose="02020603050405020304" pitchFamily="18" charset="0"/>
                <a:ea typeface="標楷體" panose="02010601000101010101" pitchFamily="2" charset="-120"/>
              </a:rPr>
              <a:t>問題</a:t>
            </a:r>
            <a:r>
              <a:rPr lang="zh-TW" altLang="en-US" sz="3600" dirty="0">
                <a:latin typeface="Times New Roman" panose="02020603050405020304" pitchFamily="18" charset="0"/>
                <a:ea typeface="標楷體" panose="02010601000101010101" pitchFamily="2" charset="-120"/>
              </a:rPr>
              <a:t>三</a:t>
            </a:r>
            <a:endParaRPr kumimoji="1" lang="zh-MO" altLang="en-US" sz="3600" dirty="0"/>
          </a:p>
        </p:txBody>
      </p:sp>
      <p:sp>
        <p:nvSpPr>
          <p:cNvPr id="3" name="內容版面配置區 2">
            <a:extLst>
              <a:ext uri="{FF2B5EF4-FFF2-40B4-BE49-F238E27FC236}">
                <a16:creationId xmlns:a16="http://schemas.microsoft.com/office/drawing/2014/main" id="{30C7D920-4793-58ED-A55F-D8462D0D7424}"/>
              </a:ext>
            </a:extLst>
          </p:cNvPr>
          <p:cNvSpPr>
            <a:spLocks noGrp="1"/>
          </p:cNvSpPr>
          <p:nvPr>
            <p:ph idx="1"/>
          </p:nvPr>
        </p:nvSpPr>
        <p:spPr/>
        <p:txBody>
          <a:bodyPr/>
          <a:lstStyle/>
          <a:p>
            <a:r>
              <a:rPr lang="zh-TW" altLang="zh-MO" sz="6000" dirty="0">
                <a:effectLst/>
                <a:latin typeface="Times New Roman" panose="02020603050405020304" pitchFamily="18" charset="0"/>
                <a:ea typeface="標楷體" panose="02010601000101010101" pitchFamily="2" charset="-120"/>
              </a:rPr>
              <a:t>同學認為交稅是公民義務嗎？</a:t>
            </a:r>
            <a:r>
              <a:rPr lang="zh-TW" altLang="en-US" sz="6000" dirty="0">
                <a:effectLst/>
                <a:latin typeface="Times New Roman" panose="02020603050405020304" pitchFamily="18" charset="0"/>
                <a:ea typeface="標楷體" panose="02010601000101010101" pitchFamily="2" charset="-120"/>
              </a:rPr>
              <a:t>納稅有什麼作用</a:t>
            </a:r>
            <a:r>
              <a:rPr lang="zh-TW" altLang="zh-MO" sz="6000" dirty="0">
                <a:effectLst/>
                <a:latin typeface="Times New Roman" panose="02020603050405020304" pitchFamily="18" charset="0"/>
                <a:ea typeface="標楷體" panose="02010601000101010101" pitchFamily="2" charset="-120"/>
              </a:rPr>
              <a:t>？</a:t>
            </a:r>
            <a:endParaRPr lang="zh-TW" altLang="zh-MO" sz="6000" dirty="0">
              <a:effectLst/>
              <a:latin typeface="Times New Roman" panose="02020603050405020304" pitchFamily="18" charset="0"/>
              <a:ea typeface="新細明體" panose="02020500000000000000" pitchFamily="18" charset="-120"/>
            </a:endParaRPr>
          </a:p>
          <a:p>
            <a:endParaRPr kumimoji="1" lang="zh-MO" altLang="en-US" dirty="0"/>
          </a:p>
        </p:txBody>
      </p:sp>
    </p:spTree>
    <p:extLst>
      <p:ext uri="{BB962C8B-B14F-4D97-AF65-F5344CB8AC3E}">
        <p14:creationId xmlns:p14="http://schemas.microsoft.com/office/powerpoint/2010/main" val="3814651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BEB7B7-E73B-8DA1-8CFA-25CBE643259F}"/>
              </a:ext>
            </a:extLst>
          </p:cNvPr>
          <p:cNvSpPr>
            <a:spLocks noGrp="1"/>
          </p:cNvSpPr>
          <p:nvPr>
            <p:ph type="title"/>
          </p:nvPr>
        </p:nvSpPr>
        <p:spPr/>
        <p:txBody>
          <a:bodyPr>
            <a:normAutofit/>
          </a:bodyPr>
          <a:lstStyle/>
          <a:p>
            <a:r>
              <a:rPr kumimoji="1" lang="zh-TW" altLang="zh-MO" dirty="0"/>
              <a:t>稅收的職能作用</a:t>
            </a:r>
          </a:p>
        </p:txBody>
      </p:sp>
      <p:sp>
        <p:nvSpPr>
          <p:cNvPr id="3" name="內容版面配置區 2">
            <a:extLst>
              <a:ext uri="{FF2B5EF4-FFF2-40B4-BE49-F238E27FC236}">
                <a16:creationId xmlns:a16="http://schemas.microsoft.com/office/drawing/2014/main" id="{BF1401B7-FDE1-F435-DC1E-C9C0AC3518D7}"/>
              </a:ext>
            </a:extLst>
          </p:cNvPr>
          <p:cNvSpPr>
            <a:spLocks noGrp="1"/>
          </p:cNvSpPr>
          <p:nvPr>
            <p:ph idx="1"/>
          </p:nvPr>
        </p:nvSpPr>
        <p:spPr/>
        <p:txBody>
          <a:bodyPr>
            <a:normAutofit lnSpcReduction="10000"/>
          </a:bodyPr>
          <a:lstStyle/>
          <a:p>
            <a:r>
              <a:rPr lang="zh-TW" altLang="zh-MO" sz="2400" kern="100" dirty="0">
                <a:effectLst/>
                <a:latin typeface="Calibri" panose="020F0502020204030204" pitchFamily="34" charset="0"/>
                <a:ea typeface="新細明體" panose="02020500000000000000" pitchFamily="18" charset="-120"/>
                <a:cs typeface="Times New Roman" panose="02020603050405020304" pitchFamily="18" charset="0"/>
              </a:rPr>
              <a:t>稅收是財政收入的主要來源。組織財政收入是稅收的基本職能。稅收具有強制性、無償性、固定性的特點，籌集財政收入穩定可靠。</a:t>
            </a:r>
          </a:p>
          <a:p>
            <a:pPr marL="342900" indent="-342900">
              <a:buFont typeface="Arial" panose="020B0604020202020204" pitchFamily="34" charset="0"/>
              <a:buChar char="•"/>
            </a:pPr>
            <a:r>
              <a:rPr lang="zh-TW" altLang="zh-MO" sz="2400" kern="100" dirty="0">
                <a:effectLst/>
                <a:latin typeface="Calibri" panose="020F0502020204030204" pitchFamily="34" charset="0"/>
                <a:ea typeface="新細明體" panose="02020500000000000000" pitchFamily="18" charset="-120"/>
                <a:cs typeface="Times New Roman" panose="02020603050405020304" pitchFamily="18" charset="0"/>
              </a:rPr>
              <a:t>稅收是調控經濟運行的重要手段。</a:t>
            </a:r>
          </a:p>
          <a:p>
            <a:pPr marL="342900" indent="-342900">
              <a:buFont typeface="Arial" panose="020B0604020202020204" pitchFamily="34" charset="0"/>
              <a:buChar char="•"/>
            </a:pPr>
            <a:r>
              <a:rPr lang="zh-TW" altLang="zh-MO" sz="2400" kern="100" dirty="0">
                <a:effectLst/>
                <a:latin typeface="Calibri" panose="020F0502020204030204" pitchFamily="34" charset="0"/>
                <a:ea typeface="新細明體" panose="02020500000000000000" pitchFamily="18" charset="-120"/>
                <a:cs typeface="Times New Roman" panose="02020603050405020304" pitchFamily="18" charset="0"/>
              </a:rPr>
              <a:t>稅收是調節收入分配的重要工具</a:t>
            </a:r>
            <a:r>
              <a:rPr lang="zh-TW" altLang="en-US" sz="2400" kern="100" dirty="0">
                <a:effectLst/>
                <a:latin typeface="Calibri" panose="020F0502020204030204" pitchFamily="34" charset="0"/>
                <a:ea typeface="新細明體" panose="02020500000000000000" pitchFamily="18" charset="-120"/>
                <a:cs typeface="Times New Roman" panose="02020603050405020304" pitchFamily="18" charset="0"/>
              </a:rPr>
              <a:t>。</a:t>
            </a:r>
            <a:endParaRPr lang="zh-TW" altLang="zh-MO" sz="2400" kern="100" dirty="0">
              <a:effectLst/>
              <a:latin typeface="Calibri" panose="020F0502020204030204" pitchFamily="34" charset="0"/>
              <a:ea typeface="新細明體" panose="02020500000000000000" pitchFamily="18" charset="-120"/>
              <a:cs typeface="Times New Roman" panose="02020603050405020304" pitchFamily="18" charset="0"/>
            </a:endParaRPr>
          </a:p>
          <a:p>
            <a:pPr marL="342900" indent="-342900">
              <a:buFont typeface="Arial" panose="020B0604020202020204" pitchFamily="34" charset="0"/>
              <a:buChar char="•"/>
            </a:pPr>
            <a:r>
              <a:rPr lang="zh-TW" altLang="zh-MO" sz="2400" kern="100" dirty="0">
                <a:effectLst/>
                <a:latin typeface="Calibri" panose="020F0502020204030204" pitchFamily="34" charset="0"/>
                <a:ea typeface="新細明體" panose="02020500000000000000" pitchFamily="18" charset="-120"/>
                <a:cs typeface="Times New Roman" panose="02020603050405020304" pitchFamily="18" charset="0"/>
              </a:rPr>
              <a:t>稅收還具有監督經濟活動的作用。</a:t>
            </a:r>
            <a:endParaRPr lang="en-US" alt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a:p>
            <a:r>
              <a:rPr lang="zh-TW" altLang="en-US" sz="2400" kern="100" dirty="0">
                <a:latin typeface="Calibri" panose="020F0502020204030204" pitchFamily="34" charset="0"/>
                <a:ea typeface="新細明體" panose="02020500000000000000" pitchFamily="18" charset="-120"/>
                <a:cs typeface="Times New Roman" panose="02020603050405020304" pitchFamily="18" charset="0"/>
              </a:rPr>
              <a:t>（轉自中華人民共和國中央人民政府</a:t>
            </a:r>
            <a:r>
              <a:rPr lang="en-US" altLang="zh-TW" sz="2400" kern="100" dirty="0">
                <a:latin typeface="Calibri" panose="020F0502020204030204" pitchFamily="34" charset="0"/>
                <a:ea typeface="新細明體" panose="02020500000000000000" pitchFamily="18" charset="-120"/>
                <a:cs typeface="Times New Roman" panose="02020603050405020304" pitchFamily="18" charset="0"/>
              </a:rPr>
              <a:t>http://</a:t>
            </a:r>
            <a:r>
              <a:rPr lang="en-US" altLang="zh-TW" sz="2400" kern="100" dirty="0" err="1">
                <a:latin typeface="Calibri" panose="020F0502020204030204" pitchFamily="34" charset="0"/>
                <a:ea typeface="新細明體" panose="02020500000000000000" pitchFamily="18" charset="-120"/>
                <a:cs typeface="Times New Roman" panose="02020603050405020304" pitchFamily="18" charset="0"/>
              </a:rPr>
              <a:t>www.gov.cn</a:t>
            </a:r>
            <a:r>
              <a:rPr lang="en-US" altLang="zh-TW" sz="2400" kern="100" dirty="0">
                <a:latin typeface="Calibri" panose="020F0502020204030204" pitchFamily="34" charset="0"/>
                <a:ea typeface="新細明體" panose="02020500000000000000" pitchFamily="18" charset="-120"/>
                <a:cs typeface="Times New Roman" panose="02020603050405020304" pitchFamily="18" charset="0"/>
              </a:rPr>
              <a:t>/</a:t>
            </a:r>
            <a:r>
              <a:rPr lang="en-US" altLang="zh-TW" sz="2400" kern="100" dirty="0" err="1">
                <a:latin typeface="Calibri" panose="020F0502020204030204" pitchFamily="34" charset="0"/>
                <a:ea typeface="新細明體" panose="02020500000000000000" pitchFamily="18" charset="-120"/>
                <a:cs typeface="Times New Roman" panose="02020603050405020304" pitchFamily="18" charset="0"/>
              </a:rPr>
              <a:t>banshi</a:t>
            </a:r>
            <a:r>
              <a:rPr lang="en-US" altLang="zh-TW" sz="2400" kern="100" dirty="0">
                <a:latin typeface="Calibri" panose="020F0502020204030204" pitchFamily="34" charset="0"/>
                <a:ea typeface="新細明體" panose="02020500000000000000" pitchFamily="18" charset="-120"/>
                <a:cs typeface="Times New Roman" panose="02020603050405020304" pitchFamily="18" charset="0"/>
              </a:rPr>
              <a:t>/2012-11/02/content_2256387.htm</a:t>
            </a:r>
            <a:r>
              <a:rPr lang="zh-TW" altLang="en-US" sz="2400" kern="100" dirty="0">
                <a:latin typeface="Calibri" panose="020F0502020204030204" pitchFamily="34" charset="0"/>
                <a:ea typeface="新細明體" panose="02020500000000000000" pitchFamily="18" charset="-120"/>
                <a:cs typeface="Times New Roman" panose="02020603050405020304" pitchFamily="18" charset="0"/>
              </a:rPr>
              <a:t>）</a:t>
            </a:r>
            <a:endParaRPr lang="zh-TW" altLang="zh-MO" sz="2400" kern="100" dirty="0">
              <a:effectLst/>
              <a:latin typeface="Calibri" panose="020F0502020204030204" pitchFamily="34" charset="0"/>
              <a:ea typeface="新細明體"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3077342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16CE093-1BCD-0928-4129-70C1BAC527E9}"/>
              </a:ext>
            </a:extLst>
          </p:cNvPr>
          <p:cNvSpPr>
            <a:spLocks noGrp="1"/>
          </p:cNvSpPr>
          <p:nvPr>
            <p:ph type="title"/>
          </p:nvPr>
        </p:nvSpPr>
        <p:spPr/>
        <p:txBody>
          <a:bodyPr>
            <a:noAutofit/>
          </a:bodyPr>
          <a:lstStyle/>
          <a:p>
            <a:r>
              <a:rPr lang="zh-TW" altLang="zh-MO" sz="3600" dirty="0">
                <a:effectLst/>
                <a:latin typeface="Times New Roman" panose="02020603050405020304" pitchFamily="18" charset="0"/>
                <a:ea typeface="標楷體" panose="02010601000101010101" pitchFamily="2" charset="-120"/>
                <a:cs typeface="Times New Roman" panose="02020603050405020304" pitchFamily="18" charset="0"/>
              </a:rPr>
              <a:t>問題</a:t>
            </a:r>
            <a:r>
              <a:rPr lang="zh-TW" altLang="en-US" sz="3600" dirty="0">
                <a:effectLst/>
                <a:latin typeface="Times New Roman" panose="02020603050405020304" pitchFamily="18" charset="0"/>
                <a:ea typeface="標楷體" panose="02010601000101010101" pitchFamily="2" charset="-120"/>
                <a:cs typeface="Times New Roman" panose="02020603050405020304" pitchFamily="18" charset="0"/>
              </a:rPr>
              <a:t>四</a:t>
            </a:r>
            <a:endParaRPr kumimoji="1" lang="zh-MO" altLang="en-US" sz="3600" dirty="0"/>
          </a:p>
        </p:txBody>
      </p:sp>
      <p:sp>
        <p:nvSpPr>
          <p:cNvPr id="3" name="內容版面配置區 2">
            <a:extLst>
              <a:ext uri="{FF2B5EF4-FFF2-40B4-BE49-F238E27FC236}">
                <a16:creationId xmlns:a16="http://schemas.microsoft.com/office/drawing/2014/main" id="{3492F708-69EF-5573-736F-D21B6784733D}"/>
              </a:ext>
            </a:extLst>
          </p:cNvPr>
          <p:cNvSpPr>
            <a:spLocks noGrp="1"/>
          </p:cNvSpPr>
          <p:nvPr>
            <p:ph idx="1"/>
          </p:nvPr>
        </p:nvSpPr>
        <p:spPr/>
        <p:txBody>
          <a:bodyPr>
            <a:normAutofit/>
          </a:bodyPr>
          <a:lstStyle/>
          <a:p>
            <a:r>
              <a:rPr lang="zh-TW" altLang="zh-MO" sz="6000" dirty="0">
                <a:effectLst/>
                <a:latin typeface="Times New Roman" panose="02020603050405020304" pitchFamily="18" charset="0"/>
                <a:ea typeface="標楷體" panose="02010601000101010101" pitchFamily="2" charset="-120"/>
                <a:cs typeface="Times New Roman" panose="02020603050405020304" pitchFamily="18" charset="0"/>
              </a:rPr>
              <a:t>澳門哪種稅佔</a:t>
            </a:r>
            <a:r>
              <a:rPr lang="zh-TW" altLang="en-US" sz="6000" dirty="0">
                <a:effectLst/>
                <a:latin typeface="Times New Roman" panose="02020603050405020304" pitchFamily="18" charset="0"/>
                <a:ea typeface="標楷體" panose="02010601000101010101" pitchFamily="2" charset="-120"/>
                <a:cs typeface="Times New Roman" panose="02020603050405020304" pitchFamily="18" charset="0"/>
              </a:rPr>
              <a:t>政府總收入</a:t>
            </a:r>
            <a:r>
              <a:rPr lang="zh-TW" altLang="zh-MO" sz="6000" dirty="0">
                <a:effectLst/>
                <a:latin typeface="Times New Roman" panose="02020603050405020304" pitchFamily="18" charset="0"/>
                <a:ea typeface="標楷體" panose="02010601000101010101" pitchFamily="2" charset="-120"/>
                <a:cs typeface="Times New Roman" panose="02020603050405020304" pitchFamily="18" charset="0"/>
              </a:rPr>
              <a:t>比例最高？你認為稅收對澳門重要嗎？</a:t>
            </a:r>
            <a:endParaRPr kumimoji="1" lang="zh-MO" altLang="en-US" sz="6000" dirty="0"/>
          </a:p>
        </p:txBody>
      </p:sp>
    </p:spTree>
    <p:extLst>
      <p:ext uri="{BB962C8B-B14F-4D97-AF65-F5344CB8AC3E}">
        <p14:creationId xmlns:p14="http://schemas.microsoft.com/office/powerpoint/2010/main" val="1587779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76A2335-C5A8-D003-94C8-92FAB8199176}"/>
              </a:ext>
            </a:extLst>
          </p:cNvPr>
          <p:cNvSpPr>
            <a:spLocks noGrp="1"/>
          </p:cNvSpPr>
          <p:nvPr>
            <p:ph type="title"/>
          </p:nvPr>
        </p:nvSpPr>
        <p:spPr/>
        <p:txBody>
          <a:bodyPr>
            <a:noAutofit/>
          </a:bodyPr>
          <a:lstStyle/>
          <a:p>
            <a:r>
              <a:rPr kumimoji="1" lang="zh-MO" altLang="en-US" sz="3600" dirty="0"/>
              <a:t>澳門的博彩稅收（</a:t>
            </a:r>
            <a:r>
              <a:rPr kumimoji="1" lang="en-US" altLang="zh-MO" sz="3600" dirty="0"/>
              <a:t>2</a:t>
            </a:r>
            <a:r>
              <a:rPr kumimoji="1" lang="en-US" altLang="zh-TW" sz="3600" dirty="0"/>
              <a:t>018</a:t>
            </a:r>
            <a:r>
              <a:rPr kumimoji="1" lang="zh-TW" altLang="en-US" sz="3600" dirty="0"/>
              <a:t>年－</a:t>
            </a:r>
            <a:r>
              <a:rPr kumimoji="1" lang="en-US" altLang="zh-TW" sz="3600" dirty="0"/>
              <a:t>2022</a:t>
            </a:r>
            <a:r>
              <a:rPr kumimoji="1" lang="zh-TW" altLang="en-US" sz="3600" dirty="0"/>
              <a:t>年）</a:t>
            </a:r>
            <a:endParaRPr kumimoji="1" lang="zh-MO" altLang="en-US" sz="3600" dirty="0"/>
          </a:p>
        </p:txBody>
      </p:sp>
      <p:pic>
        <p:nvPicPr>
          <p:cNvPr id="5" name="內容版面配置區 4">
            <a:extLst>
              <a:ext uri="{FF2B5EF4-FFF2-40B4-BE49-F238E27FC236}">
                <a16:creationId xmlns:a16="http://schemas.microsoft.com/office/drawing/2014/main" id="{7E30CC28-4A63-7AF1-05F5-822EEED43E8F}"/>
              </a:ext>
            </a:extLst>
          </p:cNvPr>
          <p:cNvPicPr>
            <a:picLocks noGrp="1" noChangeAspect="1"/>
          </p:cNvPicPr>
          <p:nvPr>
            <p:ph idx="1"/>
          </p:nvPr>
        </p:nvPicPr>
        <p:blipFill>
          <a:blip r:embed="rId2"/>
          <a:stretch>
            <a:fillRect/>
          </a:stretch>
        </p:blipFill>
        <p:spPr>
          <a:xfrm>
            <a:off x="1067198" y="1639888"/>
            <a:ext cx="10049667" cy="4537075"/>
          </a:xfrm>
        </p:spPr>
      </p:pic>
      <p:sp>
        <p:nvSpPr>
          <p:cNvPr id="3" name="文字方塊 2">
            <a:extLst>
              <a:ext uri="{FF2B5EF4-FFF2-40B4-BE49-F238E27FC236}">
                <a16:creationId xmlns:a16="http://schemas.microsoft.com/office/drawing/2014/main" id="{7A4ACD98-8E97-F894-49A5-8FDEECB7B331}"/>
              </a:ext>
            </a:extLst>
          </p:cNvPr>
          <p:cNvSpPr txBox="1"/>
          <p:nvPr/>
        </p:nvSpPr>
        <p:spPr>
          <a:xfrm>
            <a:off x="811530" y="6176963"/>
            <a:ext cx="6366510" cy="369332"/>
          </a:xfrm>
          <a:prstGeom prst="rect">
            <a:avLst/>
          </a:prstGeom>
          <a:noFill/>
        </p:spPr>
        <p:txBody>
          <a:bodyPr wrap="square" rtlCol="0">
            <a:spAutoFit/>
          </a:bodyPr>
          <a:lstStyle/>
          <a:p>
            <a:r>
              <a:rPr kumimoji="1" lang="zh-MO" altLang="en-US" dirty="0"/>
              <a:t>數據來源：澳門統計暨普查局</a:t>
            </a:r>
          </a:p>
        </p:txBody>
      </p:sp>
    </p:spTree>
    <p:extLst>
      <p:ext uri="{BB962C8B-B14F-4D97-AF65-F5344CB8AC3E}">
        <p14:creationId xmlns:p14="http://schemas.microsoft.com/office/powerpoint/2010/main" val="2134576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F278D4A-F582-199F-6B9C-D6E9289DF9BF}"/>
              </a:ext>
            </a:extLst>
          </p:cNvPr>
          <p:cNvSpPr>
            <a:spLocks noGrp="1"/>
          </p:cNvSpPr>
          <p:nvPr>
            <p:ph type="title"/>
          </p:nvPr>
        </p:nvSpPr>
        <p:spPr/>
        <p:txBody>
          <a:bodyPr>
            <a:noAutofit/>
          </a:bodyPr>
          <a:lstStyle/>
          <a:p>
            <a:r>
              <a:rPr kumimoji="1" lang="en-US" altLang="zh-MO" sz="3600" dirty="0"/>
              <a:t>2018</a:t>
            </a:r>
            <a:r>
              <a:rPr kumimoji="1" lang="zh-MO" altLang="en-US" sz="3600" dirty="0"/>
              <a:t>年的博彩稅收</a:t>
            </a:r>
          </a:p>
        </p:txBody>
      </p:sp>
      <p:sp>
        <p:nvSpPr>
          <p:cNvPr id="3" name="內容版面配置區 2">
            <a:extLst>
              <a:ext uri="{FF2B5EF4-FFF2-40B4-BE49-F238E27FC236}">
                <a16:creationId xmlns:a16="http://schemas.microsoft.com/office/drawing/2014/main" id="{BFED177C-52BC-FD4C-8B66-726A4123B647}"/>
              </a:ext>
            </a:extLst>
          </p:cNvPr>
          <p:cNvSpPr>
            <a:spLocks noGrp="1"/>
          </p:cNvSpPr>
          <p:nvPr>
            <p:ph idx="1"/>
          </p:nvPr>
        </p:nvSpPr>
        <p:spPr/>
        <p:txBody>
          <a:bodyPr>
            <a:normAutofit/>
          </a:bodyPr>
          <a:lstStyle/>
          <a:p>
            <a:r>
              <a:rPr lang="zh-MO" altLang="en-US" sz="2400" b="0" i="0" u="none" strike="noStrike" dirty="0">
                <a:solidFill>
                  <a:srgbClr val="222222"/>
                </a:solidFill>
                <a:effectLst/>
                <a:latin typeface="Verdana" panose="020B0604030504040204" pitchFamily="34" charset="0"/>
              </a:rPr>
              <a:t>根據澳門財政局公佈的</a:t>
            </a:r>
            <a:r>
              <a:rPr lang="en-US" altLang="zh-MO" sz="2400" b="0" i="0" u="none" strike="noStrike" dirty="0">
                <a:solidFill>
                  <a:srgbClr val="222222"/>
                </a:solidFill>
                <a:effectLst/>
                <a:latin typeface="Verdana" panose="020B0604030504040204" pitchFamily="34" charset="0"/>
              </a:rPr>
              <a:t>2018</a:t>
            </a:r>
            <a:r>
              <a:rPr lang="zh-MO" altLang="en-US" sz="2400" b="0" i="0" u="none" strike="noStrike" dirty="0">
                <a:solidFill>
                  <a:srgbClr val="222222"/>
                </a:solidFill>
                <a:effectLst/>
                <a:latin typeface="Verdana" panose="020B0604030504040204" pitchFamily="34" charset="0"/>
              </a:rPr>
              <a:t>年中央帳目，澳門政府在博彩直接稅的收入達</a:t>
            </a:r>
            <a:r>
              <a:rPr lang="en-US" altLang="zh-MO" sz="2400" b="0" i="0" u="none" strike="noStrike" dirty="0">
                <a:solidFill>
                  <a:srgbClr val="222222"/>
                </a:solidFill>
                <a:effectLst/>
                <a:latin typeface="Verdana" panose="020B0604030504040204" pitchFamily="34" charset="0"/>
              </a:rPr>
              <a:t>1,067.8</a:t>
            </a:r>
            <a:r>
              <a:rPr lang="zh-MO" altLang="en-US" sz="2400" b="0" i="0" u="none" strike="noStrike" dirty="0">
                <a:solidFill>
                  <a:srgbClr val="222222"/>
                </a:solidFill>
                <a:effectLst/>
                <a:latin typeface="Verdana" panose="020B0604030504040204" pitchFamily="34" charset="0"/>
              </a:rPr>
              <a:t>億澳門元</a:t>
            </a:r>
            <a:r>
              <a:rPr lang="en-US" altLang="zh-MO" sz="2400" b="0" i="0" u="none" strike="noStrike" dirty="0">
                <a:solidFill>
                  <a:srgbClr val="222222"/>
                </a:solidFill>
                <a:effectLst/>
                <a:latin typeface="Verdana" panose="020B0604030504040204" pitchFamily="34" charset="0"/>
              </a:rPr>
              <a:t>(</a:t>
            </a:r>
            <a:r>
              <a:rPr lang="zh-MO" altLang="en-US" sz="2400" b="0" i="0" u="none" strike="noStrike" dirty="0">
                <a:solidFill>
                  <a:srgbClr val="222222"/>
                </a:solidFill>
                <a:effectLst/>
                <a:latin typeface="Verdana" panose="020B0604030504040204" pitchFamily="34" charset="0"/>
              </a:rPr>
              <a:t>下同</a:t>
            </a:r>
            <a:r>
              <a:rPr lang="en-US" altLang="zh-MO" sz="2400" b="0" i="0" u="none" strike="noStrike" dirty="0">
                <a:solidFill>
                  <a:srgbClr val="222222"/>
                </a:solidFill>
                <a:effectLst/>
                <a:latin typeface="Verdana" panose="020B0604030504040204" pitchFamily="34" charset="0"/>
              </a:rPr>
              <a:t>)</a:t>
            </a:r>
            <a:r>
              <a:rPr lang="zh-MO" altLang="en-US" sz="2400" b="0" i="0" u="none" strike="noStrike" dirty="0">
                <a:solidFill>
                  <a:srgbClr val="222222"/>
                </a:solidFill>
                <a:effectLst/>
                <a:latin typeface="Verdana" panose="020B0604030504040204" pitchFamily="34" charset="0"/>
              </a:rPr>
              <a:t>，按年增加</a:t>
            </a:r>
            <a:r>
              <a:rPr lang="en-US" altLang="zh-MO" sz="2400" b="0" i="0" u="none" strike="noStrike" dirty="0">
                <a:solidFill>
                  <a:srgbClr val="222222"/>
                </a:solidFill>
                <a:effectLst/>
                <a:latin typeface="Verdana" panose="020B0604030504040204" pitchFamily="34" charset="0"/>
              </a:rPr>
              <a:t>13.6%</a:t>
            </a:r>
            <a:r>
              <a:rPr lang="zh-MO" altLang="en-US" sz="2400" b="0" i="0" u="none" strike="noStrike" dirty="0">
                <a:solidFill>
                  <a:srgbClr val="222222"/>
                </a:solidFill>
                <a:effectLst/>
                <a:latin typeface="Verdana" panose="020B0604030504040204" pitchFamily="34" charset="0"/>
              </a:rPr>
              <a:t>。而澳門政府去年總收入為</a:t>
            </a:r>
            <a:r>
              <a:rPr lang="en-US" altLang="zh-MO" sz="2400" b="0" i="0" u="none" strike="noStrike" dirty="0">
                <a:solidFill>
                  <a:srgbClr val="222222"/>
                </a:solidFill>
                <a:effectLst/>
                <a:latin typeface="Verdana" panose="020B0604030504040204" pitchFamily="34" charset="0"/>
              </a:rPr>
              <a:t>1,342.04</a:t>
            </a:r>
            <a:r>
              <a:rPr lang="zh-MO" altLang="en-US" sz="2400" b="0" i="0" u="none" strike="noStrike" dirty="0">
                <a:solidFill>
                  <a:srgbClr val="222222"/>
                </a:solidFill>
                <a:effectLst/>
                <a:latin typeface="Verdana" panose="020B0604030504040204" pitchFamily="34" charset="0"/>
              </a:rPr>
              <a:t>億元，當中博彩稅佔近</a:t>
            </a:r>
            <a:r>
              <a:rPr lang="en-US" altLang="zh-MO" sz="2400" b="0" i="0" u="none" strike="noStrike" dirty="0">
                <a:solidFill>
                  <a:srgbClr val="222222"/>
                </a:solidFill>
                <a:effectLst/>
                <a:latin typeface="Verdana" panose="020B0604030504040204" pitchFamily="34" charset="0"/>
              </a:rPr>
              <a:t>80%</a:t>
            </a:r>
            <a:r>
              <a:rPr lang="zh-MO" altLang="en-US" sz="2400" b="0" i="0" u="none" strike="noStrike" dirty="0">
                <a:solidFill>
                  <a:srgbClr val="222222"/>
                </a:solidFill>
                <a:effectLst/>
                <a:latin typeface="Verdana" panose="020B0604030504040204" pitchFamily="34" charset="0"/>
              </a:rPr>
              <a:t>，全年財政盈餘為</a:t>
            </a:r>
            <a:r>
              <a:rPr lang="en-US" altLang="zh-MO" sz="2400" b="0" i="0" u="none" strike="noStrike" dirty="0">
                <a:solidFill>
                  <a:srgbClr val="222222"/>
                </a:solidFill>
                <a:effectLst/>
                <a:latin typeface="Verdana" panose="020B0604030504040204" pitchFamily="34" charset="0"/>
              </a:rPr>
              <a:t>538.7</a:t>
            </a:r>
            <a:r>
              <a:rPr lang="zh-MO" altLang="en-US" sz="2400" b="0" i="0" u="none" strike="noStrike" dirty="0">
                <a:solidFill>
                  <a:srgbClr val="222222"/>
                </a:solidFill>
                <a:effectLst/>
                <a:latin typeface="Verdana" panose="020B0604030504040204" pitchFamily="34" charset="0"/>
              </a:rPr>
              <a:t>億元。</a:t>
            </a:r>
            <a:endParaRPr kumimoji="1" lang="zh-MO" altLang="en-US" sz="2400" dirty="0"/>
          </a:p>
        </p:txBody>
      </p:sp>
    </p:spTree>
    <p:extLst>
      <p:ext uri="{BB962C8B-B14F-4D97-AF65-F5344CB8AC3E}">
        <p14:creationId xmlns:p14="http://schemas.microsoft.com/office/powerpoint/2010/main" val="2686473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F4570F3-582D-9223-EFC0-1FA24845C8B5}"/>
              </a:ext>
            </a:extLst>
          </p:cNvPr>
          <p:cNvSpPr>
            <a:spLocks noGrp="1"/>
          </p:cNvSpPr>
          <p:nvPr>
            <p:ph type="title"/>
          </p:nvPr>
        </p:nvSpPr>
        <p:spPr/>
        <p:txBody>
          <a:bodyPr>
            <a:normAutofit fontScale="90000"/>
          </a:bodyPr>
          <a:lstStyle/>
          <a:p>
            <a:r>
              <a:rPr kumimoji="1" lang="en-US" altLang="zh-MO" sz="4000" dirty="0"/>
              <a:t>2022</a:t>
            </a:r>
            <a:r>
              <a:rPr kumimoji="1" lang="zh-MO" altLang="en-US" sz="4000" dirty="0"/>
              <a:t>年澳門博彩稅按年減至</a:t>
            </a:r>
            <a:r>
              <a:rPr kumimoji="1" lang="en-US" altLang="zh-MO" sz="4000" dirty="0"/>
              <a:t>23.7</a:t>
            </a:r>
            <a:r>
              <a:rPr kumimoji="1" lang="zh-MO" altLang="en-US" sz="4000" dirty="0"/>
              <a:t>億美元</a:t>
            </a:r>
            <a:br>
              <a:rPr lang="zh-MO" altLang="en-US" b="0" i="0" u="none" strike="noStrike" dirty="0">
                <a:solidFill>
                  <a:srgbClr val="212121"/>
                </a:solidFill>
                <a:effectLst/>
                <a:latin typeface="Open sans condensed"/>
              </a:rPr>
            </a:br>
            <a:endParaRPr kumimoji="1" lang="zh-MO" altLang="en-US" dirty="0"/>
          </a:p>
        </p:txBody>
      </p:sp>
      <p:sp>
        <p:nvSpPr>
          <p:cNvPr id="3" name="內容版面配置區 2">
            <a:extLst>
              <a:ext uri="{FF2B5EF4-FFF2-40B4-BE49-F238E27FC236}">
                <a16:creationId xmlns:a16="http://schemas.microsoft.com/office/drawing/2014/main" id="{3147BE1D-9885-DFFC-4671-A56CE5842D4C}"/>
              </a:ext>
            </a:extLst>
          </p:cNvPr>
          <p:cNvSpPr>
            <a:spLocks noGrp="1"/>
          </p:cNvSpPr>
          <p:nvPr>
            <p:ph idx="1"/>
          </p:nvPr>
        </p:nvSpPr>
        <p:spPr/>
        <p:txBody>
          <a:bodyPr>
            <a:normAutofit lnSpcReduction="10000"/>
          </a:bodyPr>
          <a:lstStyle/>
          <a:p>
            <a:pPr algn="l" fontAlgn="base"/>
            <a:r>
              <a:rPr lang="zh-MO" altLang="en-US" sz="2000" b="0" i="0" u="none" strike="noStrike" dirty="0">
                <a:solidFill>
                  <a:srgbClr val="000000"/>
                </a:solidFill>
                <a:effectLst/>
                <a:latin typeface="Noto Sans HK"/>
              </a:rPr>
              <a:t>根據財政局公佈的數據，澳門特區政府在</a:t>
            </a:r>
            <a:r>
              <a:rPr lang="en-US" altLang="zh-MO" sz="2000" b="0" i="0" u="none" strike="noStrike" dirty="0">
                <a:solidFill>
                  <a:srgbClr val="000000"/>
                </a:solidFill>
                <a:effectLst/>
                <a:latin typeface="Noto Sans HK"/>
              </a:rPr>
              <a:t>2022</a:t>
            </a:r>
            <a:r>
              <a:rPr lang="zh-MO" altLang="en-US" sz="2000" b="0" i="0" u="none" strike="noStrike" dirty="0">
                <a:solidFill>
                  <a:srgbClr val="000000"/>
                </a:solidFill>
                <a:effectLst/>
                <a:latin typeface="Noto Sans HK"/>
              </a:rPr>
              <a:t>年徵收的博彩稅收為</a:t>
            </a:r>
            <a:r>
              <a:rPr lang="en-US" altLang="zh-MO" sz="2000" b="0" i="0" u="none" strike="noStrike" dirty="0">
                <a:solidFill>
                  <a:srgbClr val="000000"/>
                </a:solidFill>
                <a:effectLst/>
                <a:latin typeface="Noto Sans HK"/>
              </a:rPr>
              <a:t>191</a:t>
            </a:r>
            <a:r>
              <a:rPr lang="zh-MO" altLang="en-US" sz="2000" b="0" i="0" u="none" strike="noStrike" dirty="0">
                <a:solidFill>
                  <a:srgbClr val="000000"/>
                </a:solidFill>
                <a:effectLst/>
                <a:latin typeface="Noto Sans HK"/>
              </a:rPr>
              <a:t>億澳門元（</a:t>
            </a:r>
            <a:r>
              <a:rPr lang="en-US" altLang="zh-MO" sz="2000" b="0" i="0" u="none" strike="noStrike" dirty="0">
                <a:solidFill>
                  <a:srgbClr val="000000"/>
                </a:solidFill>
                <a:effectLst/>
                <a:latin typeface="Noto Sans HK"/>
              </a:rPr>
              <a:t>23.7 </a:t>
            </a:r>
            <a:r>
              <a:rPr lang="zh-MO" altLang="en-US" sz="2000" b="0" i="0" u="none" strike="noStrike" dirty="0">
                <a:solidFill>
                  <a:srgbClr val="000000"/>
                </a:solidFill>
                <a:effectLst/>
                <a:latin typeface="Noto Sans HK"/>
              </a:rPr>
              <a:t>億美元），較上一年的 </a:t>
            </a:r>
            <a:r>
              <a:rPr lang="en-US" altLang="zh-MO" sz="2000" b="0" i="0" u="none" strike="noStrike" dirty="0">
                <a:solidFill>
                  <a:srgbClr val="000000"/>
                </a:solidFill>
                <a:effectLst/>
                <a:latin typeface="Noto Sans HK"/>
              </a:rPr>
              <a:t>339 </a:t>
            </a:r>
            <a:r>
              <a:rPr lang="zh-MO" altLang="en-US" sz="2000" b="0" i="0" u="none" strike="noStrike" dirty="0">
                <a:solidFill>
                  <a:srgbClr val="000000"/>
                </a:solidFill>
                <a:effectLst/>
                <a:latin typeface="Noto Sans HK"/>
              </a:rPr>
              <a:t>億澳門元（</a:t>
            </a:r>
            <a:r>
              <a:rPr lang="en-US" altLang="zh-MO" sz="2000" b="0" i="0" u="none" strike="noStrike" dirty="0">
                <a:solidFill>
                  <a:srgbClr val="000000"/>
                </a:solidFill>
                <a:effectLst/>
                <a:latin typeface="Noto Sans HK"/>
              </a:rPr>
              <a:t>42 </a:t>
            </a:r>
            <a:r>
              <a:rPr lang="zh-MO" altLang="en-US" sz="2000" b="0" i="0" u="none" strike="noStrike" dirty="0">
                <a:solidFill>
                  <a:srgbClr val="000000"/>
                </a:solidFill>
                <a:effectLst/>
                <a:latin typeface="Noto Sans HK"/>
              </a:rPr>
              <a:t>億美元）下降 </a:t>
            </a:r>
            <a:r>
              <a:rPr lang="en-US" altLang="zh-MO" sz="2000" b="0" i="0" u="none" strike="noStrike" dirty="0">
                <a:solidFill>
                  <a:srgbClr val="000000"/>
                </a:solidFill>
                <a:effectLst/>
                <a:latin typeface="Noto Sans HK"/>
              </a:rPr>
              <a:t>43.7%</a:t>
            </a:r>
            <a:r>
              <a:rPr lang="zh-MO" altLang="en-US" sz="2000" b="0" i="0" u="none" strike="noStrike" dirty="0">
                <a:solidFill>
                  <a:srgbClr val="000000"/>
                </a:solidFill>
                <a:effectLst/>
                <a:latin typeface="Noto Sans HK"/>
              </a:rPr>
              <a:t>。</a:t>
            </a:r>
          </a:p>
          <a:p>
            <a:pPr algn="l" fontAlgn="base"/>
            <a:r>
              <a:rPr lang="en-US" altLang="zh-MO" sz="2000" b="0" i="0" u="none" strike="noStrike" dirty="0">
                <a:solidFill>
                  <a:srgbClr val="000000"/>
                </a:solidFill>
                <a:effectLst/>
                <a:latin typeface="Noto Sans HK"/>
              </a:rPr>
              <a:t>12</a:t>
            </a:r>
            <a:r>
              <a:rPr lang="zh-MO" altLang="en-US" sz="2000" b="0" i="0" u="none" strike="noStrike" dirty="0">
                <a:solidFill>
                  <a:srgbClr val="000000"/>
                </a:solidFill>
                <a:effectLst/>
                <a:latin typeface="Noto Sans HK"/>
              </a:rPr>
              <a:t>月博彩稅錄得</a:t>
            </a:r>
            <a:r>
              <a:rPr lang="en-US" altLang="zh-MO" sz="2000" b="0" i="0" u="none" strike="noStrike" dirty="0">
                <a:solidFill>
                  <a:srgbClr val="000000"/>
                </a:solidFill>
                <a:effectLst/>
                <a:latin typeface="Noto Sans HK"/>
              </a:rPr>
              <a:t>12.3 </a:t>
            </a:r>
            <a:r>
              <a:rPr lang="zh-MO" altLang="en-US" sz="2000" b="0" i="0" u="none" strike="noStrike" dirty="0">
                <a:solidFill>
                  <a:srgbClr val="000000"/>
                </a:solidFill>
                <a:effectLst/>
                <a:latin typeface="Noto Sans HK"/>
              </a:rPr>
              <a:t>億澳門元（</a:t>
            </a:r>
            <a:r>
              <a:rPr lang="en-US" altLang="zh-MO" sz="2000" b="0" i="0" u="none" strike="noStrike" dirty="0">
                <a:solidFill>
                  <a:srgbClr val="000000"/>
                </a:solidFill>
                <a:effectLst/>
                <a:latin typeface="Noto Sans HK"/>
              </a:rPr>
              <a:t>1.53 </a:t>
            </a:r>
            <a:r>
              <a:rPr lang="zh-MO" altLang="en-US" sz="2000" b="0" i="0" u="none" strike="noStrike" dirty="0">
                <a:solidFill>
                  <a:srgbClr val="000000"/>
                </a:solidFill>
                <a:effectLst/>
                <a:latin typeface="Noto Sans HK"/>
              </a:rPr>
              <a:t>億美元），較上年同期下降 </a:t>
            </a:r>
            <a:r>
              <a:rPr lang="en-US" altLang="zh-MO" sz="2000" b="0" i="0" u="none" strike="noStrike" dirty="0">
                <a:solidFill>
                  <a:srgbClr val="000000"/>
                </a:solidFill>
                <a:effectLst/>
                <a:latin typeface="Noto Sans HK"/>
              </a:rPr>
              <a:t>53.2%</a:t>
            </a:r>
            <a:r>
              <a:rPr lang="zh-MO" altLang="en-US" sz="2000" b="0" i="0" u="none" strike="noStrike" dirty="0">
                <a:solidFill>
                  <a:srgbClr val="000000"/>
                </a:solidFill>
                <a:effectLst/>
                <a:latin typeface="Noto Sans HK"/>
              </a:rPr>
              <a:t>，也較</a:t>
            </a:r>
            <a:r>
              <a:rPr lang="en-US" altLang="zh-MO" sz="2000" b="0" i="0" u="none" strike="noStrike" dirty="0">
                <a:solidFill>
                  <a:srgbClr val="000000"/>
                </a:solidFill>
                <a:effectLst/>
                <a:latin typeface="Noto Sans HK"/>
              </a:rPr>
              <a:t>11</a:t>
            </a:r>
            <a:r>
              <a:rPr lang="zh-MO" altLang="en-US" sz="2000" b="0" i="0" u="none" strike="noStrike" dirty="0">
                <a:solidFill>
                  <a:srgbClr val="000000"/>
                </a:solidFill>
                <a:effectLst/>
                <a:latin typeface="Noto Sans HK"/>
              </a:rPr>
              <a:t>月按年下降</a:t>
            </a:r>
            <a:r>
              <a:rPr lang="en-US" altLang="zh-MO" sz="2000" b="0" i="0" u="none" strike="noStrike" dirty="0">
                <a:solidFill>
                  <a:srgbClr val="000000"/>
                </a:solidFill>
                <a:effectLst/>
                <a:latin typeface="Noto Sans HK"/>
              </a:rPr>
              <a:t>21.2%</a:t>
            </a:r>
            <a:r>
              <a:rPr lang="zh-MO" altLang="en-US" sz="2000" b="0" i="0" u="none" strike="noStrike" dirty="0">
                <a:solidFill>
                  <a:srgbClr val="000000"/>
                </a:solidFill>
                <a:effectLst/>
                <a:latin typeface="Noto Sans HK"/>
              </a:rPr>
              <a:t>。</a:t>
            </a:r>
          </a:p>
          <a:p>
            <a:pPr algn="l" fontAlgn="base"/>
            <a:r>
              <a:rPr lang="en-US" altLang="zh-MO" sz="2000" b="0" i="0" u="none" strike="noStrike" dirty="0">
                <a:solidFill>
                  <a:srgbClr val="000000"/>
                </a:solidFill>
                <a:effectLst/>
                <a:latin typeface="Noto Sans HK"/>
              </a:rPr>
              <a:t>2022</a:t>
            </a:r>
            <a:r>
              <a:rPr lang="zh-MO" altLang="en-US" sz="2000" b="0" i="0" u="none" strike="noStrike" dirty="0">
                <a:solidFill>
                  <a:srgbClr val="000000"/>
                </a:solidFill>
                <a:effectLst/>
                <a:latin typeface="Noto Sans HK"/>
              </a:rPr>
              <a:t>年澳門錄得全部博彩稅僅佔原始預算金額的</a:t>
            </a:r>
            <a:r>
              <a:rPr lang="en-US" altLang="zh-MO" sz="2000" b="0" i="0" u="none" strike="noStrike" dirty="0">
                <a:solidFill>
                  <a:srgbClr val="000000"/>
                </a:solidFill>
                <a:effectLst/>
                <a:latin typeface="Noto Sans HK"/>
              </a:rPr>
              <a:t>55.9%</a:t>
            </a:r>
            <a:r>
              <a:rPr lang="zh-MO" altLang="en-US" sz="2000" b="0" i="0" u="none" strike="noStrike" dirty="0">
                <a:solidFill>
                  <a:srgbClr val="000000"/>
                </a:solidFill>
                <a:effectLst/>
                <a:latin typeface="Noto Sans HK"/>
              </a:rPr>
              <a:t>，政府原本預計今年的博彩稅收為 </a:t>
            </a:r>
            <a:r>
              <a:rPr lang="en-US" altLang="zh-MO" sz="2000" b="0" i="0" u="none" strike="noStrike" dirty="0">
                <a:solidFill>
                  <a:srgbClr val="000000"/>
                </a:solidFill>
                <a:effectLst/>
                <a:latin typeface="Noto Sans HK"/>
              </a:rPr>
              <a:t>344</a:t>
            </a:r>
            <a:r>
              <a:rPr lang="zh-MO" altLang="en-US" sz="2000" b="0" i="0" u="none" strike="noStrike" dirty="0">
                <a:solidFill>
                  <a:srgbClr val="000000"/>
                </a:solidFill>
                <a:effectLst/>
                <a:latin typeface="Noto Sans HK"/>
              </a:rPr>
              <a:t>億澳門元（</a:t>
            </a:r>
            <a:r>
              <a:rPr lang="en-US" altLang="zh-MO" sz="2000" b="0" i="0" u="none" strike="noStrike" dirty="0">
                <a:solidFill>
                  <a:srgbClr val="000000"/>
                </a:solidFill>
                <a:effectLst/>
                <a:latin typeface="Noto Sans HK"/>
              </a:rPr>
              <a:t>42.7 </a:t>
            </a:r>
            <a:r>
              <a:rPr lang="zh-MO" altLang="en-US" sz="2000" b="0" i="0" u="none" strike="noStrike" dirty="0">
                <a:solidFill>
                  <a:srgbClr val="000000"/>
                </a:solidFill>
                <a:effectLst/>
                <a:latin typeface="Noto Sans HK"/>
              </a:rPr>
              <a:t>億美元）。</a:t>
            </a:r>
          </a:p>
          <a:p>
            <a:pPr algn="l" fontAlgn="base"/>
            <a:r>
              <a:rPr lang="zh-MO" altLang="en-US" sz="2000" b="0" i="0" u="none" strike="noStrike" dirty="0">
                <a:solidFill>
                  <a:srgbClr val="000000"/>
                </a:solidFill>
                <a:effectLst/>
                <a:latin typeface="Noto Sans HK"/>
              </a:rPr>
              <a:t>澳門在</a:t>
            </a:r>
            <a:r>
              <a:rPr lang="en-US" altLang="zh-MO" sz="2000" b="0" i="0" u="none" strike="noStrike" dirty="0">
                <a:solidFill>
                  <a:srgbClr val="000000"/>
                </a:solidFill>
                <a:effectLst/>
                <a:latin typeface="Noto Sans HK"/>
              </a:rPr>
              <a:t>2022 </a:t>
            </a:r>
            <a:r>
              <a:rPr lang="zh-MO" altLang="en-US" sz="2000" b="0" i="0" u="none" strike="noStrike" dirty="0">
                <a:solidFill>
                  <a:srgbClr val="000000"/>
                </a:solidFill>
                <a:effectLst/>
                <a:latin typeface="Noto Sans HK"/>
              </a:rPr>
              <a:t>年下半年繼續保持與內地同步實施新冠疫情限制措施，進一步壓抑了本已受到壓抑的旅遊業及博彩收入。然而，隨著澳門於</a:t>
            </a:r>
            <a:r>
              <a:rPr lang="en-US" altLang="zh-MO" sz="2000" b="0" i="0" u="none" strike="noStrike" dirty="0">
                <a:solidFill>
                  <a:srgbClr val="000000"/>
                </a:solidFill>
                <a:effectLst/>
                <a:latin typeface="Noto Sans HK"/>
              </a:rPr>
              <a:t>2023</a:t>
            </a:r>
            <a:r>
              <a:rPr lang="zh-MO" altLang="en-US" sz="2000" b="0" i="0" u="none" strike="noStrike" dirty="0">
                <a:solidFill>
                  <a:srgbClr val="000000"/>
                </a:solidFill>
                <a:effectLst/>
                <a:latin typeface="Noto Sans HK"/>
              </a:rPr>
              <a:t>年</a:t>
            </a:r>
            <a:r>
              <a:rPr lang="en-US" altLang="zh-MO" sz="2000" b="0" i="0" u="none" strike="noStrike" dirty="0">
                <a:solidFill>
                  <a:srgbClr val="000000"/>
                </a:solidFill>
                <a:effectLst/>
                <a:latin typeface="Noto Sans HK"/>
              </a:rPr>
              <a:t>1</a:t>
            </a:r>
            <a:r>
              <a:rPr lang="zh-MO" altLang="en-US" sz="2000" b="0" i="0" u="none" strike="noStrike" dirty="0">
                <a:solidFill>
                  <a:srgbClr val="000000"/>
                </a:solidFill>
                <a:effectLst/>
                <a:latin typeface="Noto Sans HK"/>
              </a:rPr>
              <a:t>月</a:t>
            </a:r>
            <a:r>
              <a:rPr lang="en-US" altLang="zh-MO" sz="2000" b="0" i="0" u="none" strike="noStrike" dirty="0">
                <a:solidFill>
                  <a:srgbClr val="000000"/>
                </a:solidFill>
                <a:effectLst/>
                <a:latin typeface="Noto Sans HK"/>
              </a:rPr>
              <a:t>8</a:t>
            </a:r>
            <a:r>
              <a:rPr lang="zh-MO" altLang="en-US" sz="2000" b="0" i="0" u="none" strike="noStrike" dirty="0">
                <a:solidFill>
                  <a:srgbClr val="000000"/>
                </a:solidFill>
                <a:effectLst/>
                <a:latin typeface="Noto Sans HK"/>
              </a:rPr>
              <a:t>日重新開放邊境，預計從</a:t>
            </a:r>
            <a:r>
              <a:rPr lang="en-US" altLang="zh-MO" sz="2000" b="0" i="0" u="none" strike="noStrike" dirty="0">
                <a:solidFill>
                  <a:srgbClr val="000000"/>
                </a:solidFill>
                <a:effectLst/>
                <a:latin typeface="Noto Sans HK"/>
              </a:rPr>
              <a:t>2</a:t>
            </a:r>
            <a:r>
              <a:rPr lang="zh-MO" altLang="en-US" sz="2000" b="0" i="0" u="none" strike="noStrike" dirty="0">
                <a:solidFill>
                  <a:srgbClr val="000000"/>
                </a:solidFill>
                <a:effectLst/>
                <a:latin typeface="Noto Sans HK"/>
              </a:rPr>
              <a:t>月起稅收將大幅改善。（轉自亞博匯）</a:t>
            </a:r>
          </a:p>
          <a:p>
            <a:endParaRPr kumimoji="1" lang="zh-MO" altLang="en-US" dirty="0"/>
          </a:p>
        </p:txBody>
      </p:sp>
    </p:spTree>
    <p:extLst>
      <p:ext uri="{BB962C8B-B14F-4D97-AF65-F5344CB8AC3E}">
        <p14:creationId xmlns:p14="http://schemas.microsoft.com/office/powerpoint/2010/main" val="4139366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50934B9-07EB-A194-8B05-D1F4EBB371C7}"/>
              </a:ext>
            </a:extLst>
          </p:cNvPr>
          <p:cNvSpPr>
            <a:spLocks noGrp="1"/>
          </p:cNvSpPr>
          <p:nvPr>
            <p:ph type="title"/>
          </p:nvPr>
        </p:nvSpPr>
        <p:spPr/>
        <p:txBody>
          <a:bodyPr>
            <a:noAutofit/>
          </a:bodyPr>
          <a:lstStyle/>
          <a:p>
            <a:r>
              <a:rPr kumimoji="1" lang="zh-MO" altLang="en-US" sz="3600" dirty="0"/>
              <a:t>澳新博彩法</a:t>
            </a:r>
          </a:p>
        </p:txBody>
      </p:sp>
      <p:sp>
        <p:nvSpPr>
          <p:cNvPr id="3" name="內容版面配置區 2">
            <a:extLst>
              <a:ext uri="{FF2B5EF4-FFF2-40B4-BE49-F238E27FC236}">
                <a16:creationId xmlns:a16="http://schemas.microsoft.com/office/drawing/2014/main" id="{EBD0ABB2-C402-3E5C-BDD7-3CD20B48460F}"/>
              </a:ext>
            </a:extLst>
          </p:cNvPr>
          <p:cNvSpPr>
            <a:spLocks noGrp="1"/>
          </p:cNvSpPr>
          <p:nvPr>
            <p:ph idx="1"/>
          </p:nvPr>
        </p:nvSpPr>
        <p:spPr/>
        <p:txBody>
          <a:bodyPr>
            <a:normAutofit fontScale="92500"/>
          </a:bodyPr>
          <a:lstStyle/>
          <a:p>
            <a:pPr algn="l" fontAlgn="base"/>
            <a:r>
              <a:rPr lang="zh-MO" altLang="en-US" sz="2400" b="0" i="0" u="none" strike="noStrike" dirty="0">
                <a:solidFill>
                  <a:srgbClr val="000000"/>
                </a:solidFill>
                <a:effectLst/>
                <a:latin typeface="Noto Sans HK"/>
              </a:rPr>
              <a:t>澳門的博彩稅費已經依照新的博彩法進行調整，包括</a:t>
            </a:r>
            <a:r>
              <a:rPr lang="en-US" altLang="zh-MO" sz="2400" b="0" i="0" u="none" strike="noStrike" dirty="0">
                <a:solidFill>
                  <a:srgbClr val="000000"/>
                </a:solidFill>
                <a:effectLst/>
                <a:latin typeface="Noto Sans HK"/>
              </a:rPr>
              <a:t>35%</a:t>
            </a:r>
            <a:r>
              <a:rPr lang="zh-MO" altLang="en-US" sz="2400" b="0" i="0" u="none" strike="noStrike" dirty="0">
                <a:solidFill>
                  <a:srgbClr val="000000"/>
                </a:solidFill>
                <a:effectLst/>
                <a:latin typeface="Noto Sans HK"/>
              </a:rPr>
              <a:t>的「博彩特別稅」直接上繳澳門政府，以及</a:t>
            </a:r>
            <a:r>
              <a:rPr lang="en-US" altLang="zh-MO" sz="2400" b="0" i="0" u="none" strike="noStrike" dirty="0">
                <a:solidFill>
                  <a:srgbClr val="000000"/>
                </a:solidFill>
                <a:effectLst/>
                <a:latin typeface="Noto Sans HK"/>
              </a:rPr>
              <a:t>4%</a:t>
            </a:r>
            <a:r>
              <a:rPr lang="zh-MO" altLang="en-US" sz="2400" b="0" i="0" u="none" strike="noStrike" dirty="0">
                <a:solidFill>
                  <a:srgbClr val="000000"/>
                </a:solidFill>
                <a:effectLst/>
                <a:latin typeface="Noto Sans HK"/>
              </a:rPr>
              <a:t>的其他費用，包括每年佔博彩總收入</a:t>
            </a:r>
            <a:r>
              <a:rPr lang="en-US" altLang="zh-MO" sz="2400" b="0" i="0" u="none" strike="noStrike" dirty="0">
                <a:solidFill>
                  <a:srgbClr val="000000"/>
                </a:solidFill>
                <a:effectLst/>
                <a:latin typeface="Noto Sans HK"/>
              </a:rPr>
              <a:t>1.6%</a:t>
            </a:r>
            <a:r>
              <a:rPr lang="zh-MO" altLang="en-US" sz="2400" b="0" i="0" u="none" strike="noStrike" dirty="0">
                <a:solidFill>
                  <a:srgbClr val="000000"/>
                </a:solidFill>
                <a:effectLst/>
                <a:latin typeface="Noto Sans HK"/>
              </a:rPr>
              <a:t>的撥款，資助澳門基金會的文化、社會、經濟、教育、科學、學術和慈善活動經費；及佔比總收入的</a:t>
            </a:r>
            <a:r>
              <a:rPr lang="en-US" altLang="zh-MO" sz="2400" b="0" i="0" u="none" strike="noStrike" dirty="0">
                <a:solidFill>
                  <a:srgbClr val="000000"/>
                </a:solidFill>
                <a:effectLst/>
                <a:latin typeface="Noto Sans HK"/>
              </a:rPr>
              <a:t>2.4%</a:t>
            </a:r>
            <a:r>
              <a:rPr lang="zh-MO" altLang="en-US" sz="2400" b="0" i="0" u="none" strike="noStrike" dirty="0">
                <a:solidFill>
                  <a:srgbClr val="000000"/>
                </a:solidFill>
                <a:effectLst/>
                <a:latin typeface="Noto Sans HK"/>
              </a:rPr>
              <a:t>（澳娛綜合為 </a:t>
            </a:r>
            <a:r>
              <a:rPr lang="en-US" altLang="zh-MO" sz="2400" b="0" i="0" u="none" strike="noStrike" dirty="0">
                <a:solidFill>
                  <a:srgbClr val="000000"/>
                </a:solidFill>
                <a:effectLst/>
                <a:latin typeface="Noto Sans HK"/>
              </a:rPr>
              <a:t>1.4%</a:t>
            </a:r>
            <a:r>
              <a:rPr lang="zh-MO" altLang="en-US" sz="2400" b="0" i="0" u="none" strike="noStrike" dirty="0">
                <a:solidFill>
                  <a:srgbClr val="000000"/>
                </a:solidFill>
                <a:effectLst/>
                <a:latin typeface="Noto Sans HK"/>
              </a:rPr>
              <a:t>）撥款予以發展城市建設、推廣旅遊和提供社會保障。</a:t>
            </a:r>
          </a:p>
          <a:p>
            <a:pPr algn="l" fontAlgn="base"/>
            <a:r>
              <a:rPr lang="zh-MO" altLang="en-US" sz="2400" b="0" i="0" u="none" strike="noStrike" dirty="0">
                <a:solidFill>
                  <a:srgbClr val="000000"/>
                </a:solidFill>
                <a:effectLst/>
                <a:latin typeface="Noto Sans HK"/>
              </a:rPr>
              <a:t>從</a:t>
            </a:r>
            <a:r>
              <a:rPr lang="en-US" altLang="zh-MO" sz="2400" b="0" i="0" u="none" strike="noStrike" dirty="0">
                <a:solidFill>
                  <a:srgbClr val="000000"/>
                </a:solidFill>
                <a:effectLst/>
                <a:latin typeface="Noto Sans HK"/>
              </a:rPr>
              <a:t>2023</a:t>
            </a:r>
            <a:r>
              <a:rPr lang="zh-MO" altLang="en-US" sz="2400" b="0" i="0" u="none" strike="noStrike" dirty="0">
                <a:solidFill>
                  <a:srgbClr val="000000"/>
                </a:solidFill>
                <a:effectLst/>
                <a:latin typeface="Noto Sans HK"/>
              </a:rPr>
              <a:t>年</a:t>
            </a:r>
            <a:r>
              <a:rPr lang="en-US" altLang="zh-MO" sz="2400" b="0" i="0" u="none" strike="noStrike" dirty="0">
                <a:solidFill>
                  <a:srgbClr val="000000"/>
                </a:solidFill>
                <a:effectLst/>
                <a:latin typeface="Noto Sans HK"/>
              </a:rPr>
              <a:t>1</a:t>
            </a:r>
            <a:r>
              <a:rPr lang="zh-MO" altLang="en-US" sz="2400" b="0" i="0" u="none" strike="noStrike" dirty="0">
                <a:solidFill>
                  <a:srgbClr val="000000"/>
                </a:solidFill>
                <a:effectLst/>
                <a:latin typeface="Noto Sans HK"/>
              </a:rPr>
              <a:t>月</a:t>
            </a:r>
            <a:r>
              <a:rPr lang="en-US" altLang="zh-MO" sz="2400" b="0" i="0" u="none" strike="noStrike" dirty="0">
                <a:solidFill>
                  <a:srgbClr val="000000"/>
                </a:solidFill>
                <a:effectLst/>
                <a:latin typeface="Noto Sans HK"/>
              </a:rPr>
              <a:t>1</a:t>
            </a:r>
            <a:r>
              <a:rPr lang="zh-MO" altLang="en-US" sz="2400" b="0" i="0" u="none" strike="noStrike" dirty="0">
                <a:solidFill>
                  <a:srgbClr val="000000"/>
                </a:solidFill>
                <a:effectLst/>
                <a:latin typeface="Noto Sans HK"/>
              </a:rPr>
              <a:t>日起，所有博企的其他費用從原 </a:t>
            </a:r>
            <a:r>
              <a:rPr lang="en-US" altLang="zh-MO" sz="2400" b="0" i="0" u="none" strike="noStrike" dirty="0">
                <a:solidFill>
                  <a:srgbClr val="000000"/>
                </a:solidFill>
                <a:effectLst/>
                <a:latin typeface="Noto Sans HK"/>
              </a:rPr>
              <a:t>4%</a:t>
            </a:r>
            <a:r>
              <a:rPr lang="zh-MO" altLang="en-US" sz="2400" b="0" i="0" u="none" strike="noStrike" dirty="0">
                <a:solidFill>
                  <a:srgbClr val="000000"/>
                </a:solidFill>
                <a:effectLst/>
                <a:latin typeface="Noto Sans HK"/>
              </a:rPr>
              <a:t>增加到 </a:t>
            </a:r>
            <a:r>
              <a:rPr lang="en-US" altLang="zh-MO" sz="2400" b="0" i="0" u="none" strike="noStrike" dirty="0">
                <a:solidFill>
                  <a:srgbClr val="000000"/>
                </a:solidFill>
                <a:effectLst/>
                <a:latin typeface="Noto Sans HK"/>
              </a:rPr>
              <a:t>5%</a:t>
            </a:r>
            <a:r>
              <a:rPr lang="zh-MO" altLang="en-US" sz="2400" b="0" i="0" u="none" strike="noStrike" dirty="0">
                <a:solidFill>
                  <a:srgbClr val="000000"/>
                </a:solidFill>
                <a:effectLst/>
                <a:latin typeface="Noto Sans HK"/>
              </a:rPr>
              <a:t>，所有六家特許經營商的撥款則分別增加至</a:t>
            </a:r>
            <a:r>
              <a:rPr lang="en-US" altLang="zh-MO" sz="2400" b="0" i="0" u="none" strike="noStrike" dirty="0">
                <a:solidFill>
                  <a:srgbClr val="000000"/>
                </a:solidFill>
                <a:effectLst/>
                <a:latin typeface="Noto Sans HK"/>
              </a:rPr>
              <a:t>2%</a:t>
            </a:r>
            <a:r>
              <a:rPr lang="zh-MO" altLang="en-US" sz="2400" b="0" i="0" u="none" strike="noStrike" dirty="0">
                <a:solidFill>
                  <a:srgbClr val="000000"/>
                </a:solidFill>
                <a:effectLst/>
                <a:latin typeface="Noto Sans HK"/>
              </a:rPr>
              <a:t>和</a:t>
            </a:r>
            <a:r>
              <a:rPr lang="en-US" altLang="zh-MO" sz="2400" b="0" i="0" u="none" strike="noStrike" dirty="0">
                <a:solidFill>
                  <a:srgbClr val="000000"/>
                </a:solidFill>
                <a:effectLst/>
                <a:latin typeface="Noto Sans HK"/>
              </a:rPr>
              <a:t>3%</a:t>
            </a:r>
            <a:r>
              <a:rPr lang="zh-MO" altLang="en-US" sz="2400" b="0" i="0" u="none" strike="noStrike" dirty="0">
                <a:solidFill>
                  <a:srgbClr val="000000"/>
                </a:solidFill>
                <a:effectLst/>
                <a:latin typeface="Noto Sans HK"/>
              </a:rPr>
              <a:t>。</a:t>
            </a:r>
            <a:endParaRPr lang="en-US" altLang="zh-MO" sz="2400" b="0" i="0" u="none" strike="noStrike" dirty="0">
              <a:solidFill>
                <a:srgbClr val="000000"/>
              </a:solidFill>
              <a:effectLst/>
              <a:latin typeface="Noto Sans HK"/>
            </a:endParaRPr>
          </a:p>
          <a:p>
            <a:pPr fontAlgn="base"/>
            <a:r>
              <a:rPr lang="zh-MO" altLang="en-US" sz="2400" b="0" i="0" u="none" strike="noStrike" dirty="0">
                <a:solidFill>
                  <a:srgbClr val="000000"/>
                </a:solidFill>
                <a:effectLst/>
                <a:latin typeface="Noto Sans HK"/>
              </a:rPr>
              <a:t>（轉自亞博匯）</a:t>
            </a:r>
          </a:p>
          <a:p>
            <a:pPr algn="l" fontAlgn="base"/>
            <a:endParaRPr lang="zh-MO" altLang="en-US" sz="2400" b="0" i="0" u="none" strike="noStrike" dirty="0">
              <a:solidFill>
                <a:srgbClr val="000000"/>
              </a:solidFill>
              <a:effectLst/>
              <a:latin typeface="Noto Sans HK"/>
            </a:endParaRPr>
          </a:p>
          <a:p>
            <a:endParaRPr kumimoji="1" lang="zh-MO" altLang="en-US" dirty="0"/>
          </a:p>
        </p:txBody>
      </p:sp>
    </p:spTree>
    <p:extLst>
      <p:ext uri="{BB962C8B-B14F-4D97-AF65-F5344CB8AC3E}">
        <p14:creationId xmlns:p14="http://schemas.microsoft.com/office/powerpoint/2010/main" val="691671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5325441-3127-7EC8-0B2B-390040ADC66D}"/>
              </a:ext>
            </a:extLst>
          </p:cNvPr>
          <p:cNvSpPr>
            <a:spLocks noGrp="1"/>
          </p:cNvSpPr>
          <p:nvPr>
            <p:ph type="title"/>
          </p:nvPr>
        </p:nvSpPr>
        <p:spPr/>
        <p:txBody>
          <a:bodyPr>
            <a:noAutofit/>
          </a:bodyPr>
          <a:lstStyle/>
          <a:p>
            <a:r>
              <a:rPr kumimoji="1" lang="zh-MO" altLang="en-US" sz="3600" dirty="0"/>
              <a:t>總結</a:t>
            </a:r>
          </a:p>
        </p:txBody>
      </p:sp>
      <p:sp>
        <p:nvSpPr>
          <p:cNvPr id="3" name="內容版面配置區 2">
            <a:extLst>
              <a:ext uri="{FF2B5EF4-FFF2-40B4-BE49-F238E27FC236}">
                <a16:creationId xmlns:a16="http://schemas.microsoft.com/office/drawing/2014/main" id="{1D437808-5975-B8F4-4578-B3A36E5B9527}"/>
              </a:ext>
            </a:extLst>
          </p:cNvPr>
          <p:cNvSpPr>
            <a:spLocks noGrp="1"/>
          </p:cNvSpPr>
          <p:nvPr>
            <p:ph idx="1"/>
          </p:nvPr>
        </p:nvSpPr>
        <p:spPr/>
        <p:txBody>
          <a:bodyPr>
            <a:normAutofit/>
          </a:bodyPr>
          <a:lstStyle/>
          <a:p>
            <a:pPr marL="285750" indent="-285750">
              <a:buFont typeface="Arial" panose="020B0604020202020204" pitchFamily="34" charset="0"/>
              <a:buChar char="•"/>
            </a:pPr>
            <a:r>
              <a:rPr lang="zh-MO" altLang="en-US" sz="2400" kern="100" dirty="0">
                <a:latin typeface="Calibri" panose="020F0502020204030204" pitchFamily="34" charset="0"/>
                <a:ea typeface="新細明體" panose="02020500000000000000" pitchFamily="18" charset="-120"/>
                <a:cs typeface="Times New Roman" panose="02020603050405020304" pitchFamily="18" charset="0"/>
              </a:rPr>
              <a:t>澳門的稅制是由</a:t>
            </a:r>
            <a:r>
              <a:rPr lang="en-US" altLang="zh-MO" sz="2400" kern="100" dirty="0">
                <a:latin typeface="Calibri" panose="020F0502020204030204" pitchFamily="34" charset="0"/>
                <a:ea typeface="新細明體" panose="02020500000000000000" pitchFamily="18" charset="-120"/>
                <a:cs typeface="Times New Roman" panose="02020603050405020304" pitchFamily="18" charset="0"/>
              </a:rPr>
              <a:t>《</a:t>
            </a:r>
            <a:r>
              <a:rPr lang="zh-MO" altLang="en-US" sz="2400" kern="100" dirty="0">
                <a:latin typeface="Calibri" panose="020F0502020204030204" pitchFamily="34" charset="0"/>
                <a:ea typeface="新細明體" panose="02020500000000000000" pitchFamily="18" charset="-120"/>
                <a:cs typeface="Times New Roman" panose="02020603050405020304" pitchFamily="18" charset="0"/>
              </a:rPr>
              <a:t>基本法</a:t>
            </a:r>
            <a:r>
              <a:rPr lang="en-US" altLang="zh-MO" sz="2400" kern="100" dirty="0">
                <a:latin typeface="Calibri" panose="020F0502020204030204" pitchFamily="34" charset="0"/>
                <a:ea typeface="新細明體" panose="02020500000000000000" pitchFamily="18" charset="-120"/>
                <a:cs typeface="Times New Roman" panose="02020603050405020304" pitchFamily="18" charset="0"/>
              </a:rPr>
              <a:t>》</a:t>
            </a:r>
            <a:r>
              <a:rPr lang="zh-MO" altLang="en-US" sz="2400" kern="100" dirty="0">
                <a:latin typeface="Calibri" panose="020F0502020204030204" pitchFamily="34" charset="0"/>
                <a:ea typeface="新細明體" panose="02020500000000000000" pitchFamily="18" charset="-120"/>
                <a:cs typeface="Times New Roman" panose="02020603050405020304" pitchFamily="18" charset="0"/>
              </a:rPr>
              <a:t>第</a:t>
            </a:r>
            <a:r>
              <a:rPr lang="en-US" altLang="zh-MO" sz="2400" kern="100" dirty="0">
                <a:latin typeface="Calibri" panose="020F0502020204030204" pitchFamily="34" charset="0"/>
                <a:ea typeface="新細明體" panose="02020500000000000000" pitchFamily="18" charset="-120"/>
                <a:cs typeface="Times New Roman" panose="02020603050405020304" pitchFamily="18" charset="0"/>
              </a:rPr>
              <a:t>106</a:t>
            </a:r>
            <a:r>
              <a:rPr lang="zh-MO" altLang="en-US" sz="2400" kern="100" dirty="0">
                <a:latin typeface="Calibri" panose="020F0502020204030204" pitchFamily="34" charset="0"/>
                <a:ea typeface="新細明體" panose="02020500000000000000" pitchFamily="18" charset="-120"/>
                <a:cs typeface="Times New Roman" panose="02020603050405020304" pitchFamily="18" charset="0"/>
              </a:rPr>
              <a:t>條規定的，任何公民都有納稅的義務。</a:t>
            </a:r>
            <a:endParaRPr lang="en-US" altLang="zh-MO" sz="2400" kern="100" dirty="0">
              <a:latin typeface="Calibri" panose="020F0502020204030204" pitchFamily="34" charset="0"/>
              <a:ea typeface="新細明體" panose="02020500000000000000" pitchFamily="18" charset="-120"/>
              <a:cs typeface="Times New Roman" panose="02020603050405020304" pitchFamily="18" charset="0"/>
            </a:endParaRPr>
          </a:p>
          <a:p>
            <a:pPr marL="285750" indent="-285750">
              <a:buFont typeface="Arial" panose="020B0604020202020204" pitchFamily="34" charset="0"/>
              <a:buChar char="•"/>
            </a:pPr>
            <a:r>
              <a:rPr lang="zh-MO" altLang="en-US" sz="2400" kern="100" dirty="0">
                <a:latin typeface="Calibri" panose="020F0502020204030204" pitchFamily="34" charset="0"/>
                <a:ea typeface="新細明體" panose="02020500000000000000" pitchFamily="18" charset="-120"/>
                <a:cs typeface="Times New Roman" panose="02020603050405020304" pitchFamily="18" charset="0"/>
              </a:rPr>
              <a:t>財政局是主要負責執行徵收稅項的工作。財政局是賦予無條件的權力在解釋徵稅條例，進行稅務審計及執行在稅務條例內所限制的刑罰。</a:t>
            </a:r>
            <a:endParaRPr lang="en-US" altLang="zh-MO" sz="2400" kern="100" dirty="0">
              <a:latin typeface="Calibri" panose="020F0502020204030204" pitchFamily="34" charset="0"/>
              <a:ea typeface="新細明體" panose="02020500000000000000" pitchFamily="18" charset="-120"/>
              <a:cs typeface="Times New Roman" panose="02020603050405020304" pitchFamily="18" charset="0"/>
            </a:endParaRPr>
          </a:p>
          <a:p>
            <a:pPr marL="285750" indent="-285750">
              <a:buFont typeface="Arial" panose="020B0604020202020204" pitchFamily="34" charset="0"/>
              <a:buChar char="•"/>
            </a:pPr>
            <a:r>
              <a:rPr lang="zh-MO" altLang="en-US" sz="2400" kern="100" dirty="0">
                <a:latin typeface="Calibri" panose="020F0502020204030204" pitchFamily="34" charset="0"/>
                <a:ea typeface="新細明體" panose="02020500000000000000" pitchFamily="18" charset="-120"/>
                <a:cs typeface="Times New Roman" panose="02020603050405020304" pitchFamily="18" charset="0"/>
              </a:rPr>
              <a:t>博</a:t>
            </a:r>
            <a:r>
              <a:rPr lang="zh-MO" altLang="en-US" sz="2400" kern="100">
                <a:latin typeface="Calibri" panose="020F0502020204030204" pitchFamily="34" charset="0"/>
                <a:ea typeface="新細明體" panose="02020500000000000000" pitchFamily="18" charset="-120"/>
                <a:cs typeface="Times New Roman" panose="02020603050405020304" pitchFamily="18" charset="0"/>
              </a:rPr>
              <a:t>彩稅在澳門的稅收中佔重要地位。</a:t>
            </a:r>
            <a:endParaRPr lang="en-US" altLang="zh-MO" sz="2400" kern="100" dirty="0">
              <a:latin typeface="Calibri" panose="020F0502020204030204" pitchFamily="34" charset="0"/>
              <a:ea typeface="新細明體" panose="02020500000000000000" pitchFamily="18" charset="-120"/>
              <a:cs typeface="Times New Roman" panose="02020603050405020304" pitchFamily="18" charset="0"/>
            </a:endParaRPr>
          </a:p>
          <a:p>
            <a:pPr marL="285750" indent="-285750">
              <a:buFont typeface="Arial" panose="020B0604020202020204" pitchFamily="34" charset="0"/>
              <a:buChar char="•"/>
            </a:pPr>
            <a:r>
              <a:rPr lang="zh-TW" altLang="zh-MO" sz="2400" kern="100" dirty="0">
                <a:effectLst/>
                <a:latin typeface="Calibri" panose="020F0502020204030204" pitchFamily="34" charset="0"/>
                <a:ea typeface="新細明體" panose="02020500000000000000" pitchFamily="18" charset="-120"/>
                <a:cs typeface="Times New Roman" panose="02020603050405020304" pitchFamily="18" charset="0"/>
              </a:rPr>
              <a:t>稅收是財政收入的主要來源</a:t>
            </a:r>
            <a:r>
              <a:rPr lang="zh-TW" altLang="en-US" sz="2400" kern="100" dirty="0">
                <a:effectLst/>
                <a:latin typeface="Calibri" panose="020F0502020204030204" pitchFamily="34" charset="0"/>
                <a:ea typeface="新細明體" panose="02020500000000000000" pitchFamily="18" charset="-120"/>
                <a:cs typeface="Times New Roman" panose="02020603050405020304" pitchFamily="18" charset="0"/>
              </a:rPr>
              <a:t>，還有調控經濟、調節收入分配和監督經濟活動的作用</a:t>
            </a:r>
            <a:r>
              <a:rPr lang="zh-TW" altLang="zh-MO" sz="2400" kern="100" dirty="0">
                <a:effectLst/>
                <a:latin typeface="Calibri" panose="020F0502020204030204" pitchFamily="34" charset="0"/>
                <a:ea typeface="新細明體" panose="02020500000000000000" pitchFamily="18" charset="-120"/>
                <a:cs typeface="Times New Roman" panose="02020603050405020304" pitchFamily="18" charset="0"/>
              </a:rPr>
              <a:t>。</a:t>
            </a:r>
            <a:endParaRPr lang="zh-MO" altLang="en-US" sz="2400" b="0" i="0" u="none" strike="noStrike" dirty="0">
              <a:solidFill>
                <a:srgbClr val="333333"/>
              </a:solidFill>
              <a:effectLst/>
              <a:latin typeface="Arial" panose="020B0604020202020204" pitchFamily="34" charset="0"/>
            </a:endParaRPr>
          </a:p>
          <a:p>
            <a:pPr marL="285750" indent="-285750">
              <a:buFont typeface="Arial" panose="020B0604020202020204" pitchFamily="34" charset="0"/>
              <a:buChar char="•"/>
            </a:pPr>
            <a:endParaRPr kumimoji="1" lang="zh-MO" altLang="en-US" sz="2400" dirty="0"/>
          </a:p>
        </p:txBody>
      </p:sp>
    </p:spTree>
    <p:extLst>
      <p:ext uri="{BB962C8B-B14F-4D97-AF65-F5344CB8AC3E}">
        <p14:creationId xmlns:p14="http://schemas.microsoft.com/office/powerpoint/2010/main" val="3287216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27B7E83-ACF1-9B17-1297-86D00E40A1FA}"/>
              </a:ext>
            </a:extLst>
          </p:cNvPr>
          <p:cNvSpPr>
            <a:spLocks noGrp="1"/>
          </p:cNvSpPr>
          <p:nvPr>
            <p:ph type="title"/>
          </p:nvPr>
        </p:nvSpPr>
        <p:spPr/>
        <p:txBody>
          <a:bodyPr/>
          <a:lstStyle/>
          <a:p>
            <a:r>
              <a:rPr kumimoji="1" lang="zh-MO" altLang="en-US" dirty="0"/>
              <a:t>澳門稅收知多</a:t>
            </a:r>
            <a:r>
              <a:rPr kumimoji="1" lang="en-US" altLang="zh-TW" dirty="0"/>
              <a:t>D</a:t>
            </a:r>
            <a:endParaRPr kumimoji="1" lang="zh-MO" altLang="en-US" dirty="0"/>
          </a:p>
        </p:txBody>
      </p:sp>
      <p:sp>
        <p:nvSpPr>
          <p:cNvPr id="3" name="文字方塊 2">
            <a:extLst>
              <a:ext uri="{FF2B5EF4-FFF2-40B4-BE49-F238E27FC236}">
                <a16:creationId xmlns:a16="http://schemas.microsoft.com/office/drawing/2014/main" id="{F5A87C6A-A644-7798-A152-931F66E7CE9C}"/>
              </a:ext>
            </a:extLst>
          </p:cNvPr>
          <p:cNvSpPr txBox="1"/>
          <p:nvPr/>
        </p:nvSpPr>
        <p:spPr>
          <a:xfrm>
            <a:off x="2267743" y="6346099"/>
            <a:ext cx="8817428" cy="646331"/>
          </a:xfrm>
          <a:prstGeom prst="rect">
            <a:avLst/>
          </a:prstGeom>
          <a:noFill/>
        </p:spPr>
        <p:txBody>
          <a:bodyPr wrap="square" rtlCol="0">
            <a:spAutoFit/>
          </a:bodyPr>
          <a:lstStyle/>
          <a:p>
            <a:r>
              <a:rPr kumimoji="1" lang="en-US" altLang="zh-MO" dirty="0">
                <a:hlinkClick r:id="rId4"/>
              </a:rPr>
              <a:t>https://www.youtube.com/watch?v=_7U2xehS9aI</a:t>
            </a:r>
            <a:endParaRPr kumimoji="1" lang="en-US" altLang="zh-MO" dirty="0"/>
          </a:p>
          <a:p>
            <a:endParaRPr kumimoji="1" lang="zh-MO" altLang="en-US" dirty="0"/>
          </a:p>
        </p:txBody>
      </p:sp>
      <p:pic>
        <p:nvPicPr>
          <p:cNvPr id="7" name="線上媒體 6" descr="澳門稅收知多d (金獎)">
            <a:hlinkClick r:id="" action="ppaction://media"/>
            <a:extLst>
              <a:ext uri="{FF2B5EF4-FFF2-40B4-BE49-F238E27FC236}">
                <a16:creationId xmlns:a16="http://schemas.microsoft.com/office/drawing/2014/main" id="{C17A199C-6D2B-A539-FF54-DF457F845A4C}"/>
              </a:ext>
            </a:extLst>
          </p:cNvPr>
          <p:cNvPicPr>
            <a:picLocks noRot="1" noChangeAspect="1"/>
          </p:cNvPicPr>
          <p:nvPr>
            <a:videoFile r:link="rId1"/>
          </p:nvPr>
        </p:nvPicPr>
        <p:blipFill>
          <a:blip r:embed="rId5"/>
          <a:stretch>
            <a:fillRect/>
          </a:stretch>
        </p:blipFill>
        <p:spPr>
          <a:xfrm>
            <a:off x="2301081" y="1501354"/>
            <a:ext cx="7988820" cy="4513684"/>
          </a:xfrm>
          <a:prstGeom prst="rect">
            <a:avLst/>
          </a:prstGeom>
        </p:spPr>
      </p:pic>
    </p:spTree>
    <p:extLst>
      <p:ext uri="{BB962C8B-B14F-4D97-AF65-F5344CB8AC3E}">
        <p14:creationId xmlns:p14="http://schemas.microsoft.com/office/powerpoint/2010/main" val="929563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41D376-486E-3FDA-AB8B-BC120EFB65CE}"/>
              </a:ext>
            </a:extLst>
          </p:cNvPr>
          <p:cNvSpPr>
            <a:spLocks noGrp="1"/>
          </p:cNvSpPr>
          <p:nvPr>
            <p:ph type="title"/>
          </p:nvPr>
        </p:nvSpPr>
        <p:spPr/>
        <p:txBody>
          <a:bodyPr>
            <a:noAutofit/>
          </a:bodyPr>
          <a:lstStyle/>
          <a:p>
            <a:r>
              <a:rPr lang="zh-TW" altLang="zh-MO" sz="4000" dirty="0">
                <a:effectLst/>
                <a:latin typeface="Times New Roman" panose="02020603050405020304" pitchFamily="18" charset="0"/>
                <a:ea typeface="標楷體" panose="02010601000101010101" pitchFamily="2" charset="-120"/>
              </a:rPr>
              <a:t>問題一</a:t>
            </a:r>
            <a:endParaRPr kumimoji="1" lang="zh-MO" altLang="en-US" sz="4000" dirty="0"/>
          </a:p>
        </p:txBody>
      </p:sp>
      <p:sp>
        <p:nvSpPr>
          <p:cNvPr id="3" name="內容版面配置區 2">
            <a:extLst>
              <a:ext uri="{FF2B5EF4-FFF2-40B4-BE49-F238E27FC236}">
                <a16:creationId xmlns:a16="http://schemas.microsoft.com/office/drawing/2014/main" id="{437384E8-D83E-256E-D892-18CE5AA361DD}"/>
              </a:ext>
            </a:extLst>
          </p:cNvPr>
          <p:cNvSpPr>
            <a:spLocks noGrp="1"/>
          </p:cNvSpPr>
          <p:nvPr>
            <p:ph idx="1"/>
          </p:nvPr>
        </p:nvSpPr>
        <p:spPr/>
        <p:txBody>
          <a:bodyPr/>
          <a:lstStyle/>
          <a:p>
            <a:r>
              <a:rPr lang="zh-TW" altLang="zh-MO" sz="6000" dirty="0">
                <a:effectLst/>
                <a:latin typeface="Times New Roman" panose="02020603050405020304" pitchFamily="18" charset="0"/>
                <a:ea typeface="標楷體" panose="02010601000101010101" pitchFamily="2" charset="-120"/>
              </a:rPr>
              <a:t>你認識澳門的稅制嗎</a:t>
            </a:r>
            <a:r>
              <a:rPr lang="en-US" altLang="zh-MO" sz="6000" dirty="0">
                <a:effectLst/>
                <a:latin typeface="Times New Roman" panose="02020603050405020304" pitchFamily="18" charset="0"/>
                <a:ea typeface="標楷體" panose="02010601000101010101" pitchFamily="2" charset="-120"/>
              </a:rPr>
              <a:t>? </a:t>
            </a:r>
            <a:r>
              <a:rPr lang="zh-TW" altLang="zh-MO" sz="6000" dirty="0">
                <a:effectLst/>
                <a:latin typeface="Times New Roman" panose="02020603050405020304" pitchFamily="18" charset="0"/>
                <a:ea typeface="標楷體" panose="02010601000101010101" pitchFamily="2" charset="-120"/>
              </a:rPr>
              <a:t>什麼人需要交稅？</a:t>
            </a:r>
            <a:endParaRPr lang="zh-TW" altLang="zh-MO" sz="6000" dirty="0">
              <a:effectLst/>
              <a:latin typeface="Times New Roman" panose="02020603050405020304" pitchFamily="18" charset="0"/>
              <a:ea typeface="新細明體" panose="02020500000000000000" pitchFamily="18" charset="-120"/>
            </a:endParaRPr>
          </a:p>
          <a:p>
            <a:endParaRPr kumimoji="1" lang="zh-MO" altLang="en-US" dirty="0"/>
          </a:p>
        </p:txBody>
      </p:sp>
    </p:spTree>
    <p:extLst>
      <p:ext uri="{BB962C8B-B14F-4D97-AF65-F5344CB8AC3E}">
        <p14:creationId xmlns:p14="http://schemas.microsoft.com/office/powerpoint/2010/main" val="3441965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C3C3876-FE51-C8AA-2C19-D92010DDDA8C}"/>
              </a:ext>
            </a:extLst>
          </p:cNvPr>
          <p:cNvSpPr>
            <a:spLocks noGrp="1"/>
          </p:cNvSpPr>
          <p:nvPr>
            <p:ph type="title"/>
          </p:nvPr>
        </p:nvSpPr>
        <p:spPr/>
        <p:txBody>
          <a:bodyPr/>
          <a:lstStyle/>
          <a:p>
            <a:r>
              <a:rPr lang="en-US" altLang="zh-MO" dirty="0">
                <a:effectLst/>
                <a:latin typeface="Helvetica" pitchFamily="2" charset="0"/>
              </a:rPr>
              <a:t>《</a:t>
            </a:r>
            <a:r>
              <a:rPr lang="zh-MO" altLang="en-US" dirty="0">
                <a:effectLst/>
                <a:latin typeface="Helvetica" pitchFamily="2" charset="0"/>
              </a:rPr>
              <a:t>基本法</a:t>
            </a:r>
            <a:r>
              <a:rPr lang="en-US" altLang="zh-MO" dirty="0">
                <a:effectLst/>
                <a:latin typeface="Helvetica" pitchFamily="2" charset="0"/>
              </a:rPr>
              <a:t>》</a:t>
            </a:r>
            <a:r>
              <a:rPr lang="zh-MO" altLang="en-US" dirty="0">
                <a:effectLst/>
                <a:latin typeface="Helvetica" pitchFamily="2" charset="0"/>
              </a:rPr>
              <a:t>第</a:t>
            </a:r>
            <a:r>
              <a:rPr lang="en-US" altLang="zh-MO" dirty="0">
                <a:effectLst/>
                <a:latin typeface="Times" pitchFamily="2" charset="0"/>
              </a:rPr>
              <a:t>106</a:t>
            </a:r>
            <a:r>
              <a:rPr lang="zh-MO" altLang="en-US" dirty="0">
                <a:effectLst/>
                <a:latin typeface="Helvetica" pitchFamily="2" charset="0"/>
              </a:rPr>
              <a:t>條</a:t>
            </a:r>
            <a:endParaRPr kumimoji="1" lang="zh-MO" altLang="en-US" dirty="0"/>
          </a:p>
        </p:txBody>
      </p:sp>
      <p:sp>
        <p:nvSpPr>
          <p:cNvPr id="3" name="內容版面配置區 2">
            <a:extLst>
              <a:ext uri="{FF2B5EF4-FFF2-40B4-BE49-F238E27FC236}">
                <a16:creationId xmlns:a16="http://schemas.microsoft.com/office/drawing/2014/main" id="{44C51395-289A-1A00-304F-98E7BFF8765A}"/>
              </a:ext>
            </a:extLst>
          </p:cNvPr>
          <p:cNvSpPr>
            <a:spLocks noGrp="1"/>
          </p:cNvSpPr>
          <p:nvPr>
            <p:ph idx="1"/>
          </p:nvPr>
        </p:nvSpPr>
        <p:spPr/>
        <p:txBody>
          <a:bodyPr/>
          <a:lstStyle/>
          <a:p>
            <a:r>
              <a:rPr lang="en-US" altLang="zh-MO" sz="2400" dirty="0">
                <a:effectLst/>
                <a:latin typeface="Helvetica" pitchFamily="2" charset="0"/>
              </a:rPr>
              <a:t>《</a:t>
            </a:r>
            <a:r>
              <a:rPr lang="zh-MO" altLang="en-US" sz="2400" dirty="0">
                <a:effectLst/>
                <a:latin typeface="Helvetica" pitchFamily="2" charset="0"/>
              </a:rPr>
              <a:t>基本法</a:t>
            </a:r>
            <a:r>
              <a:rPr lang="en-US" altLang="zh-MO" sz="2400" dirty="0">
                <a:effectLst/>
                <a:latin typeface="Helvetica" pitchFamily="2" charset="0"/>
              </a:rPr>
              <a:t>》</a:t>
            </a:r>
            <a:r>
              <a:rPr lang="zh-MO" altLang="en-US" sz="2400" dirty="0">
                <a:effectLst/>
                <a:latin typeface="Helvetica" pitchFamily="2" charset="0"/>
              </a:rPr>
              <a:t>第</a:t>
            </a:r>
            <a:r>
              <a:rPr lang="en-US" altLang="zh-MO" sz="2400" dirty="0">
                <a:effectLst/>
                <a:latin typeface="Times" pitchFamily="2" charset="0"/>
              </a:rPr>
              <a:t>106</a:t>
            </a:r>
            <a:r>
              <a:rPr lang="zh-MO" altLang="en-US" sz="2400" dirty="0">
                <a:effectLst/>
                <a:latin typeface="Helvetica" pitchFamily="2" charset="0"/>
              </a:rPr>
              <a:t>條規定如下：</a:t>
            </a:r>
          </a:p>
          <a:p>
            <a:r>
              <a:rPr lang="zh-MO" altLang="en-US" sz="2400" dirty="0">
                <a:effectLst/>
                <a:latin typeface="Helvetica" pitchFamily="2" charset="0"/>
              </a:rPr>
              <a:t>“第</a:t>
            </a:r>
            <a:r>
              <a:rPr lang="en-US" altLang="zh-MO" sz="2400" dirty="0">
                <a:effectLst/>
                <a:latin typeface="Times" pitchFamily="2" charset="0"/>
              </a:rPr>
              <a:t>106</a:t>
            </a:r>
            <a:r>
              <a:rPr lang="zh-MO" altLang="en-US" sz="2400" dirty="0">
                <a:effectLst/>
                <a:latin typeface="Helvetica" pitchFamily="2" charset="0"/>
              </a:rPr>
              <a:t>條</a:t>
            </a:r>
          </a:p>
          <a:p>
            <a:r>
              <a:rPr lang="zh-MO" altLang="en-US" sz="2400" dirty="0">
                <a:effectLst/>
                <a:latin typeface="Helvetica" pitchFamily="2" charset="0"/>
              </a:rPr>
              <a:t>澳門特別行政區實行獨立的稅收制度。</a:t>
            </a:r>
          </a:p>
          <a:p>
            <a:r>
              <a:rPr lang="zh-MO" altLang="en-US" sz="2400" dirty="0">
                <a:effectLst/>
                <a:latin typeface="Helvetica" pitchFamily="2" charset="0"/>
              </a:rPr>
              <a:t>澳門特別行政區參照原在澳門實行的低稅政策，自行立法規定稅</a:t>
            </a:r>
          </a:p>
          <a:p>
            <a:r>
              <a:rPr lang="zh-MO" altLang="en-US" sz="2400" dirty="0">
                <a:effectLst/>
                <a:latin typeface="Helvetica" pitchFamily="2" charset="0"/>
              </a:rPr>
              <a:t>種、稅率、稅收寬免和其他稅務事項。專營稅制由法律另作規定。”</a:t>
            </a:r>
          </a:p>
          <a:p>
            <a:endParaRPr kumimoji="1" lang="zh-MO" altLang="en-US" dirty="0"/>
          </a:p>
        </p:txBody>
      </p:sp>
    </p:spTree>
    <p:extLst>
      <p:ext uri="{BB962C8B-B14F-4D97-AF65-F5344CB8AC3E}">
        <p14:creationId xmlns:p14="http://schemas.microsoft.com/office/powerpoint/2010/main" val="338068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200BE4D-2A74-02D0-2FD4-B014DE2728F8}"/>
              </a:ext>
            </a:extLst>
          </p:cNvPr>
          <p:cNvSpPr>
            <a:spLocks noGrp="1"/>
          </p:cNvSpPr>
          <p:nvPr>
            <p:ph type="title"/>
          </p:nvPr>
        </p:nvSpPr>
        <p:spPr/>
        <p:txBody>
          <a:bodyPr/>
          <a:lstStyle/>
          <a:p>
            <a:r>
              <a:rPr kumimoji="1" lang="zh-MO" altLang="en-US" dirty="0"/>
              <a:t>澳門稅制概述</a:t>
            </a:r>
          </a:p>
        </p:txBody>
      </p:sp>
      <p:sp>
        <p:nvSpPr>
          <p:cNvPr id="3" name="內容版面配置區 2">
            <a:extLst>
              <a:ext uri="{FF2B5EF4-FFF2-40B4-BE49-F238E27FC236}">
                <a16:creationId xmlns:a16="http://schemas.microsoft.com/office/drawing/2014/main" id="{66080DC8-F812-ED43-FFCB-40468E2A2A7D}"/>
              </a:ext>
            </a:extLst>
          </p:cNvPr>
          <p:cNvSpPr>
            <a:spLocks noGrp="1"/>
          </p:cNvSpPr>
          <p:nvPr>
            <p:ph idx="1"/>
          </p:nvPr>
        </p:nvSpPr>
        <p:spPr/>
        <p:txBody>
          <a:bodyPr>
            <a:normAutofit fontScale="85000" lnSpcReduction="20000"/>
          </a:bodyPr>
          <a:lstStyle/>
          <a:p>
            <a:pPr algn="l"/>
            <a:r>
              <a:rPr lang="zh-MO" altLang="en-US" sz="2400" b="0" i="0" u="none" strike="noStrike" dirty="0">
                <a:solidFill>
                  <a:srgbClr val="333333"/>
                </a:solidFill>
                <a:effectLst/>
                <a:latin typeface="Arial" panose="020B0604020202020204" pitchFamily="34" charset="0"/>
              </a:rPr>
              <a:t>澳門的基本稅制是由葡萄牙的稅制衍生的，但為迎合本澳的實際環境及需要，亦不時作出適當的修改及改善。由於澳門的稅制是地域性的，所有在本地進行的工商業活動都是應課稅的。</a:t>
            </a:r>
          </a:p>
          <a:p>
            <a:pPr algn="l"/>
            <a:r>
              <a:rPr lang="zh-MO" altLang="en-US" sz="2400" b="0" i="0" u="none" strike="noStrike" dirty="0">
                <a:solidFill>
                  <a:srgbClr val="333333"/>
                </a:solidFill>
                <a:effectLst/>
                <a:latin typeface="Arial" panose="020B0604020202020204" pitchFamily="34" charset="0"/>
              </a:rPr>
              <a:t>相比其他東南亞國家，澳門的稅率較低。事實上，澳門的經濟仍處於發展階段，低稅率是吸引外商以及本地投資的基本要素。而能夠給予低稅率的主要原因，是由於本澳的主要公共收益並不是來源於直接稅及間接稅。在其他國家，高的稅收來源於高稅率，但在澳門，主要的公共收益是來源於事營權的給予。其實就是由博彩稅及其他收入。在博彩業的支持下，本地企業及外來投資者受惠於低稅率，稅收的負擔非常之輕鬆。正因如此，澳門的經濟得以急速發展。</a:t>
            </a:r>
            <a:endParaRPr lang="en-US" altLang="zh-MO" sz="2400" b="0" i="0" u="none" strike="noStrike" dirty="0">
              <a:solidFill>
                <a:srgbClr val="333333"/>
              </a:solidFill>
              <a:effectLst/>
              <a:latin typeface="Arial" panose="020B0604020202020204" pitchFamily="34" charset="0"/>
            </a:endParaRPr>
          </a:p>
          <a:p>
            <a:pPr algn="l"/>
            <a:r>
              <a:rPr lang="zh-MO" altLang="en-US" sz="2400" b="0" dirty="0">
                <a:solidFill>
                  <a:srgbClr val="333333"/>
                </a:solidFill>
                <a:latin typeface="Arial" panose="020B0604020202020204" pitchFamily="34" charset="0"/>
              </a:rPr>
              <a:t>（轉自澳門稅務學會）</a:t>
            </a:r>
            <a:endParaRPr lang="zh-MO" altLang="en-US" sz="2400" b="0" i="0" u="none" strike="noStrike" dirty="0">
              <a:solidFill>
                <a:srgbClr val="333333"/>
              </a:solidFill>
              <a:effectLst/>
              <a:latin typeface="Arial" panose="020B0604020202020204" pitchFamily="34" charset="0"/>
            </a:endParaRPr>
          </a:p>
          <a:p>
            <a:endParaRPr kumimoji="1" lang="zh-MO" altLang="en-US" dirty="0"/>
          </a:p>
        </p:txBody>
      </p:sp>
    </p:spTree>
    <p:extLst>
      <p:ext uri="{BB962C8B-B14F-4D97-AF65-F5344CB8AC3E}">
        <p14:creationId xmlns:p14="http://schemas.microsoft.com/office/powerpoint/2010/main" val="1657056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03D846F-9161-2E48-98AB-59B9CF74E3B2}"/>
              </a:ext>
            </a:extLst>
          </p:cNvPr>
          <p:cNvSpPr>
            <a:spLocks noGrp="1"/>
          </p:cNvSpPr>
          <p:nvPr>
            <p:ph type="title"/>
          </p:nvPr>
        </p:nvSpPr>
        <p:spPr/>
        <p:txBody>
          <a:bodyPr>
            <a:normAutofit fontScale="90000"/>
          </a:bodyPr>
          <a:lstStyle/>
          <a:p>
            <a:r>
              <a:rPr kumimoji="1" lang="zh-MO" altLang="en-US" sz="2700" dirty="0"/>
              <a:t>稅務種類</a:t>
            </a:r>
            <a:br>
              <a:rPr lang="zh-MO" altLang="en-US" b="0" i="0" u="none" strike="noStrike" dirty="0">
                <a:solidFill>
                  <a:srgbClr val="333333"/>
                </a:solidFill>
                <a:effectLst/>
                <a:latin typeface="Arial" panose="020B0604020202020204" pitchFamily="34" charset="0"/>
              </a:rPr>
            </a:br>
            <a:endParaRPr kumimoji="1" lang="zh-MO" altLang="en-US" dirty="0"/>
          </a:p>
        </p:txBody>
      </p:sp>
      <p:sp>
        <p:nvSpPr>
          <p:cNvPr id="3" name="內容版面配置區 2">
            <a:extLst>
              <a:ext uri="{FF2B5EF4-FFF2-40B4-BE49-F238E27FC236}">
                <a16:creationId xmlns:a16="http://schemas.microsoft.com/office/drawing/2014/main" id="{CCA12326-8712-6279-D341-3714AB6E34AE}"/>
              </a:ext>
            </a:extLst>
          </p:cNvPr>
          <p:cNvSpPr>
            <a:spLocks noGrp="1"/>
          </p:cNvSpPr>
          <p:nvPr>
            <p:ph idx="1"/>
          </p:nvPr>
        </p:nvSpPr>
        <p:spPr/>
        <p:txBody>
          <a:bodyPr/>
          <a:lstStyle/>
          <a:p>
            <a:pPr algn="l"/>
            <a:r>
              <a:rPr lang="zh-MO" altLang="en-US" sz="2400" b="1" i="0" u="none" strike="noStrike" dirty="0">
                <a:solidFill>
                  <a:srgbClr val="333333"/>
                </a:solidFill>
                <a:effectLst/>
                <a:latin typeface="Arial" panose="020B0604020202020204" pitchFamily="34" charset="0"/>
              </a:rPr>
              <a:t>直接稅</a:t>
            </a:r>
            <a:br>
              <a:rPr lang="zh-MO" altLang="en-US" sz="2400" b="0" i="0" u="none" strike="noStrike" dirty="0">
                <a:solidFill>
                  <a:srgbClr val="333333"/>
                </a:solidFill>
                <a:effectLst/>
                <a:latin typeface="Arial" panose="020B0604020202020204" pitchFamily="34" charset="0"/>
              </a:rPr>
            </a:br>
            <a:r>
              <a:rPr lang="zh-MO" altLang="en-US" sz="2400" b="0" i="0" u="none" strike="noStrike" dirty="0">
                <a:solidFill>
                  <a:srgbClr val="333333"/>
                </a:solidFill>
                <a:effectLst/>
                <a:latin typeface="Arial" panose="020B0604020202020204" pitchFamily="34" charset="0"/>
              </a:rPr>
              <a:t>本澳的直接稅包括營業稅、所得補充稅</a:t>
            </a:r>
            <a:r>
              <a:rPr lang="en-US" altLang="zh-MO" sz="2400" b="0" i="0" u="none" strike="noStrike" dirty="0">
                <a:solidFill>
                  <a:srgbClr val="333333"/>
                </a:solidFill>
                <a:effectLst/>
                <a:latin typeface="Arial" panose="020B0604020202020204" pitchFamily="34" charset="0"/>
              </a:rPr>
              <a:t>(</a:t>
            </a:r>
            <a:r>
              <a:rPr lang="zh-MO" altLang="en-US" sz="2400" b="0" i="0" u="none" strike="noStrike" dirty="0">
                <a:solidFill>
                  <a:srgbClr val="333333"/>
                </a:solidFill>
                <a:effectLst/>
                <a:latin typeface="Arial" panose="020B0604020202020204" pitchFamily="34" charset="0"/>
              </a:rPr>
              <a:t>純利稅</a:t>
            </a:r>
            <a:r>
              <a:rPr lang="en-US" altLang="zh-MO" sz="2400" b="0" i="0" u="none" strike="noStrike" dirty="0">
                <a:solidFill>
                  <a:srgbClr val="333333"/>
                </a:solidFill>
                <a:effectLst/>
                <a:latin typeface="Arial" panose="020B0604020202020204" pitchFamily="34" charset="0"/>
              </a:rPr>
              <a:t>)</a:t>
            </a:r>
            <a:r>
              <a:rPr lang="zh-MO" altLang="en-US" sz="2400" b="0" i="0" u="none" strike="noStrike" dirty="0">
                <a:solidFill>
                  <a:srgbClr val="333333"/>
                </a:solidFill>
                <a:effectLst/>
                <a:latin typeface="Arial" panose="020B0604020202020204" pitchFamily="34" charset="0"/>
              </a:rPr>
              <a:t>、職業稅、房屋稅。專營權給予的收入也是直接稅的一種。</a:t>
            </a:r>
            <a:br>
              <a:rPr lang="zh-MO" altLang="en-US" sz="2400" b="0" i="0" u="none" strike="noStrike" dirty="0">
                <a:solidFill>
                  <a:srgbClr val="333333"/>
                </a:solidFill>
                <a:effectLst/>
                <a:latin typeface="Arial" panose="020B0604020202020204" pitchFamily="34" charset="0"/>
              </a:rPr>
            </a:br>
            <a:r>
              <a:rPr lang="zh-MO" altLang="en-US" sz="2400" b="1" i="0" u="none" strike="noStrike" dirty="0">
                <a:solidFill>
                  <a:srgbClr val="333333"/>
                </a:solidFill>
                <a:effectLst/>
                <a:latin typeface="Arial" panose="020B0604020202020204" pitchFamily="34" charset="0"/>
              </a:rPr>
              <a:t>間接稅</a:t>
            </a:r>
            <a:br>
              <a:rPr lang="zh-MO" altLang="en-US" sz="2400" b="0" i="0" u="none" strike="noStrike" dirty="0">
                <a:solidFill>
                  <a:srgbClr val="333333"/>
                </a:solidFill>
                <a:effectLst/>
                <a:latin typeface="Arial" panose="020B0604020202020204" pitchFamily="34" charset="0"/>
              </a:rPr>
            </a:br>
            <a:r>
              <a:rPr lang="zh-MO" altLang="en-US" sz="2400" b="0" i="0" u="none" strike="noStrike" dirty="0">
                <a:solidFill>
                  <a:srgbClr val="333333"/>
                </a:solidFill>
                <a:effectLst/>
                <a:latin typeface="Arial" panose="020B0604020202020204" pitchFamily="34" charset="0"/>
              </a:rPr>
              <a:t>本澳的間接稅包括旅遊稅、印花稅、消費稅、地租及機動車輛稅。當中，消費稅佔整個間接稅收益的最大部分。</a:t>
            </a:r>
            <a:endParaRPr lang="en-US" altLang="zh-MO" sz="2400" b="0" i="0" u="none" strike="noStrike" dirty="0">
              <a:solidFill>
                <a:srgbClr val="333333"/>
              </a:solidFill>
              <a:effectLst/>
              <a:latin typeface="Arial" panose="020B0604020202020204" pitchFamily="34" charset="0"/>
            </a:endParaRPr>
          </a:p>
          <a:p>
            <a:r>
              <a:rPr lang="zh-MO" altLang="en-US" sz="2400" b="0" dirty="0">
                <a:solidFill>
                  <a:srgbClr val="333333"/>
                </a:solidFill>
                <a:latin typeface="Arial" panose="020B0604020202020204" pitchFamily="34" charset="0"/>
              </a:rPr>
              <a:t>（轉自澳門稅務學會）</a:t>
            </a:r>
            <a:endParaRPr lang="zh-MO" altLang="en-US" sz="2400" b="0" i="0" u="none" strike="noStrike" dirty="0">
              <a:solidFill>
                <a:srgbClr val="333333"/>
              </a:solidFill>
              <a:effectLst/>
              <a:latin typeface="Arial" panose="020B0604020202020204" pitchFamily="34" charset="0"/>
            </a:endParaRPr>
          </a:p>
          <a:p>
            <a:pPr algn="l"/>
            <a:endParaRPr lang="zh-MO" altLang="en-US" sz="2400" b="0" i="0" u="none" strike="noStrike" dirty="0">
              <a:solidFill>
                <a:srgbClr val="333333"/>
              </a:solidFill>
              <a:effectLst/>
              <a:latin typeface="Arial" panose="020B0604020202020204" pitchFamily="34" charset="0"/>
            </a:endParaRPr>
          </a:p>
          <a:p>
            <a:endParaRPr kumimoji="1" lang="zh-MO" altLang="en-US" dirty="0"/>
          </a:p>
        </p:txBody>
      </p:sp>
    </p:spTree>
    <p:extLst>
      <p:ext uri="{BB962C8B-B14F-4D97-AF65-F5344CB8AC3E}">
        <p14:creationId xmlns:p14="http://schemas.microsoft.com/office/powerpoint/2010/main" val="3952413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69C3206-D647-DFD5-2958-FD81B0FA76D0}"/>
              </a:ext>
            </a:extLst>
          </p:cNvPr>
          <p:cNvSpPr>
            <a:spLocks noGrp="1"/>
          </p:cNvSpPr>
          <p:nvPr>
            <p:ph type="title"/>
          </p:nvPr>
        </p:nvSpPr>
        <p:spPr/>
        <p:txBody>
          <a:bodyPr/>
          <a:lstStyle/>
          <a:p>
            <a:r>
              <a:rPr kumimoji="1" lang="zh-MO" altLang="en-US" dirty="0"/>
              <a:t>稅務資料</a:t>
            </a:r>
          </a:p>
        </p:txBody>
      </p:sp>
      <p:sp>
        <p:nvSpPr>
          <p:cNvPr id="3" name="內容版面配置區 2">
            <a:extLst>
              <a:ext uri="{FF2B5EF4-FFF2-40B4-BE49-F238E27FC236}">
                <a16:creationId xmlns:a16="http://schemas.microsoft.com/office/drawing/2014/main" id="{8C2F8DC2-4467-2F68-6B23-AC35C6FE2776}"/>
              </a:ext>
            </a:extLst>
          </p:cNvPr>
          <p:cNvSpPr>
            <a:spLocks noGrp="1"/>
          </p:cNvSpPr>
          <p:nvPr>
            <p:ph idx="1"/>
          </p:nvPr>
        </p:nvSpPr>
        <p:spPr/>
        <p:txBody>
          <a:bodyPr>
            <a:normAutofit fontScale="40000" lnSpcReduction="20000"/>
          </a:bodyPr>
          <a:lstStyle/>
          <a:p>
            <a:pPr algn="just"/>
            <a:r>
              <a:rPr lang="zh-MO" altLang="en-US" sz="3300" b="1" i="0" u="none" strike="noStrike" dirty="0">
                <a:solidFill>
                  <a:srgbClr val="000000"/>
                </a:solidFill>
                <a:effectLst/>
                <a:latin typeface="Microsoft JhengHei UI" panose="020B0604030504040204" pitchFamily="34" charset="-120"/>
                <a:ea typeface="Microsoft JhengHei UI" panose="020B0604030504040204" pitchFamily="34" charset="-120"/>
              </a:rPr>
              <a:t>所得補充稅</a:t>
            </a:r>
          </a:p>
          <a:p>
            <a:pPr algn="just"/>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根據</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所得補充稅規章</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，所得補充稅是自然人及法人在本地區取得工商業收益作為課徵對象。稅率為累進制，可課稅的年收益低於澳門幣</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32,000</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元免徵所得補充稅；不多於澳門元</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30</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萬元的情況下，稅率由</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3%</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至</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9%</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，多於澳門元</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30</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萬元的部分適用稅率為</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12%</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a:t>
            </a:r>
          </a:p>
          <a:p>
            <a:pPr algn="just"/>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根據第</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21/2021</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號法律通過的</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《2022</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年財政年度預算案</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，所得補充稅的</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2021</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年度收益的豁免限額訂定為澳門元</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60</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萬元，對於超出該金額的收益，適用於</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12%</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的稅率。此外，亦豁免澳門企業從葡語國家取得或產生收益的所得補充稅，但以有關收益已在當地完稅者為限。</a:t>
            </a:r>
          </a:p>
          <a:p>
            <a:pPr algn="just"/>
            <a:r>
              <a:rPr lang="zh-MO" altLang="en-US" sz="3300" b="1" i="0" u="none" strike="noStrike" dirty="0">
                <a:solidFill>
                  <a:srgbClr val="000000"/>
                </a:solidFill>
                <a:effectLst/>
                <a:latin typeface="Microsoft JhengHei UI" panose="020B0604030504040204" pitchFamily="34" charset="-120"/>
                <a:ea typeface="Microsoft JhengHei UI" panose="020B0604030504040204" pitchFamily="34" charset="-120"/>
              </a:rPr>
              <a:t>營業稅</a:t>
            </a:r>
          </a:p>
          <a:p>
            <a:pPr algn="just"/>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根據</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營業稅規章</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，凡經營工商業性質的任何活動的自然人或法人，均須繳納營業稅。稅額固定，按</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營業稅規章</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內“行業總表”徵收，金額一般為澳門幣</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300</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元（</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37.5</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美元）。</a:t>
            </a:r>
          </a:p>
          <a:p>
            <a:pPr algn="just"/>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根據第</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21/2021</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號法律通過的</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《2022</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年財政年度預算案</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，於</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2022</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年度，不對</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營業稅規章</a:t>
            </a:r>
            <a:r>
              <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rPr>
              <a:t>》</a:t>
            </a:r>
            <a:r>
              <a:rPr lang="zh-MO" altLang="en-US" sz="3300" b="0" i="0" u="none" strike="noStrike" dirty="0">
                <a:solidFill>
                  <a:srgbClr val="000000"/>
                </a:solidFill>
                <a:effectLst/>
                <a:latin typeface="Microsoft JhengHei UI" panose="020B0604030504040204" pitchFamily="34" charset="-120"/>
                <a:ea typeface="Microsoft JhengHei UI" panose="020B0604030504040204" pitchFamily="34" charset="-120"/>
              </a:rPr>
              <a:t>表一及表二所載的營業稅稅額進行徵收。</a:t>
            </a:r>
            <a:endParaRPr lang="en-US" altLang="zh-MO" sz="3300" b="0" i="0" u="none" strike="noStrike" dirty="0">
              <a:solidFill>
                <a:srgbClr val="000000"/>
              </a:solidFill>
              <a:effectLst/>
              <a:latin typeface="Microsoft JhengHei UI" panose="020B0604030504040204" pitchFamily="34" charset="-120"/>
              <a:ea typeface="Microsoft JhengHei UI" panose="020B0604030504040204" pitchFamily="34" charset="-120"/>
            </a:endParaRPr>
          </a:p>
          <a:p>
            <a:pPr algn="just"/>
            <a:r>
              <a:rPr kumimoji="1" lang="zh-MO" altLang="en-US" sz="3300" dirty="0"/>
              <a:t>（轉自澳門貿易投資促進局）</a:t>
            </a:r>
          </a:p>
          <a:p>
            <a:pPr algn="just"/>
            <a:endParaRPr lang="zh-MO" altLang="en-US" b="0" i="0" u="none" strike="noStrike" dirty="0">
              <a:solidFill>
                <a:srgbClr val="000000"/>
              </a:solidFill>
              <a:effectLst/>
              <a:latin typeface="Microsoft JhengHei UI" panose="020B0604030504040204" pitchFamily="34" charset="-120"/>
              <a:ea typeface="Microsoft JhengHei UI" panose="020B0604030504040204" pitchFamily="34" charset="-120"/>
            </a:endParaRPr>
          </a:p>
        </p:txBody>
      </p:sp>
    </p:spTree>
    <p:extLst>
      <p:ext uri="{BB962C8B-B14F-4D97-AF65-F5344CB8AC3E}">
        <p14:creationId xmlns:p14="http://schemas.microsoft.com/office/powerpoint/2010/main" val="1321827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A63238C-A82A-CCFA-2143-FF79B3A0FF68}"/>
              </a:ext>
            </a:extLst>
          </p:cNvPr>
          <p:cNvSpPr>
            <a:spLocks noGrp="1"/>
          </p:cNvSpPr>
          <p:nvPr>
            <p:ph type="title"/>
          </p:nvPr>
        </p:nvSpPr>
        <p:spPr/>
        <p:txBody>
          <a:bodyPr/>
          <a:lstStyle/>
          <a:p>
            <a:r>
              <a:rPr kumimoji="1" lang="zh-MO" altLang="en-US" dirty="0"/>
              <a:t>稅務資料</a:t>
            </a:r>
          </a:p>
        </p:txBody>
      </p:sp>
      <p:sp>
        <p:nvSpPr>
          <p:cNvPr id="3" name="內容版面配置區 2">
            <a:extLst>
              <a:ext uri="{FF2B5EF4-FFF2-40B4-BE49-F238E27FC236}">
                <a16:creationId xmlns:a16="http://schemas.microsoft.com/office/drawing/2014/main" id="{F79C115D-D9CD-FFFC-531E-748712A246C2}"/>
              </a:ext>
            </a:extLst>
          </p:cNvPr>
          <p:cNvSpPr>
            <a:spLocks noGrp="1"/>
          </p:cNvSpPr>
          <p:nvPr>
            <p:ph idx="1"/>
          </p:nvPr>
        </p:nvSpPr>
        <p:spPr/>
        <p:txBody>
          <a:bodyPr>
            <a:normAutofit fontScale="92500" lnSpcReduction="10000"/>
          </a:bodyPr>
          <a:lstStyle/>
          <a:p>
            <a:pPr algn="just"/>
            <a:r>
              <a:rPr lang="zh-MO" altLang="en-US" sz="2000" b="1" i="0" u="none" strike="noStrike" dirty="0">
                <a:solidFill>
                  <a:srgbClr val="000000"/>
                </a:solidFill>
                <a:effectLst/>
                <a:latin typeface="Microsoft JhengHei UI" panose="020B0604030504040204" pitchFamily="34" charset="-120"/>
                <a:ea typeface="Microsoft JhengHei UI" panose="020B0604030504040204" pitchFamily="34" charset="-120"/>
              </a:rPr>
              <a:t>職業稅</a:t>
            </a:r>
          </a:p>
          <a:p>
            <a:pPr algn="just"/>
            <a:r>
              <a:rPr lang="zh-MO" altLang="en-US" sz="2000" b="0" i="0" u="none" strike="noStrike" dirty="0">
                <a:solidFill>
                  <a:srgbClr val="000000"/>
                </a:solidFill>
                <a:effectLst/>
                <a:latin typeface="Microsoft JhengHei UI" panose="020B0604030504040204" pitchFamily="34" charset="-120"/>
                <a:ea typeface="Microsoft JhengHei UI" panose="020B0604030504040204" pitchFamily="34" charset="-120"/>
              </a:rPr>
              <a:t>根據</a:t>
            </a:r>
            <a:r>
              <a:rPr lang="en-US" altLang="zh-MO" sz="2000" b="0" i="0" u="none" strike="noStrike" dirty="0">
                <a:solidFill>
                  <a:srgbClr val="000000"/>
                </a:solidFill>
                <a:effectLst/>
                <a:latin typeface="Microsoft JhengHei UI" panose="020B0604030504040204" pitchFamily="34" charset="-120"/>
                <a:ea typeface="Microsoft JhengHei UI" panose="020B0604030504040204" pitchFamily="34" charset="-120"/>
              </a:rPr>
              <a:t>《</a:t>
            </a:r>
            <a:r>
              <a:rPr lang="zh-MO" altLang="en-US" sz="2000" b="0" i="0" u="none" strike="noStrike" dirty="0">
                <a:solidFill>
                  <a:srgbClr val="000000"/>
                </a:solidFill>
                <a:effectLst/>
                <a:latin typeface="Microsoft JhengHei UI" panose="020B0604030504040204" pitchFamily="34" charset="-120"/>
                <a:ea typeface="Microsoft JhengHei UI" panose="020B0604030504040204" pitchFamily="34" charset="-120"/>
              </a:rPr>
              <a:t>職業稅規章</a:t>
            </a:r>
            <a:r>
              <a:rPr lang="en-US" altLang="zh-MO" sz="2000" b="0" i="0" u="none" strike="noStrike" dirty="0">
                <a:solidFill>
                  <a:srgbClr val="000000"/>
                </a:solidFill>
                <a:effectLst/>
                <a:latin typeface="Microsoft JhengHei UI" panose="020B0604030504040204" pitchFamily="34" charset="-120"/>
                <a:ea typeface="Microsoft JhengHei UI" panose="020B0604030504040204" pitchFamily="34" charset="-120"/>
              </a:rPr>
              <a:t>》</a:t>
            </a:r>
            <a:r>
              <a:rPr lang="zh-MO" altLang="en-US" sz="2000" b="0" i="0" u="none" strike="noStrike" dirty="0">
                <a:solidFill>
                  <a:srgbClr val="000000"/>
                </a:solidFill>
                <a:effectLst/>
                <a:latin typeface="Microsoft JhengHei UI" panose="020B0604030504040204" pitchFamily="34" charset="-120"/>
                <a:ea typeface="Microsoft JhengHei UI" panose="020B0604030504040204" pitchFamily="34" charset="-120"/>
              </a:rPr>
              <a:t>，對工作收益徵收職業稅。須繳納職業稅之納稅人分為兩組，第一組是替他人服務而從事任何職業，無論係以日薪散工或僱員方式者，第二組是自資從事自由及專門職業者。稅率為累進制，由</a:t>
            </a:r>
            <a:r>
              <a:rPr lang="en-US" altLang="zh-MO" sz="2000" b="0" i="0" u="none" strike="noStrike" dirty="0">
                <a:solidFill>
                  <a:srgbClr val="000000"/>
                </a:solidFill>
                <a:effectLst/>
                <a:latin typeface="Microsoft JhengHei UI" panose="020B0604030504040204" pitchFamily="34" charset="-120"/>
                <a:ea typeface="Microsoft JhengHei UI" panose="020B0604030504040204" pitchFamily="34" charset="-120"/>
              </a:rPr>
              <a:t>7%</a:t>
            </a:r>
            <a:r>
              <a:rPr lang="zh-MO" altLang="en-US" sz="2000" b="0" i="0" u="none" strike="noStrike" dirty="0">
                <a:solidFill>
                  <a:srgbClr val="000000"/>
                </a:solidFill>
                <a:effectLst/>
                <a:latin typeface="Microsoft JhengHei UI" panose="020B0604030504040204" pitchFamily="34" charset="-120"/>
                <a:ea typeface="Microsoft JhengHei UI" panose="020B0604030504040204" pitchFamily="34" charset="-120"/>
              </a:rPr>
              <a:t>至</a:t>
            </a:r>
            <a:r>
              <a:rPr lang="en-US" altLang="zh-MO" sz="2000" b="0" i="0" u="none" strike="noStrike" dirty="0">
                <a:solidFill>
                  <a:srgbClr val="000000"/>
                </a:solidFill>
                <a:effectLst/>
                <a:latin typeface="Microsoft JhengHei UI" panose="020B0604030504040204" pitchFamily="34" charset="-120"/>
                <a:ea typeface="Microsoft JhengHei UI" panose="020B0604030504040204" pitchFamily="34" charset="-120"/>
              </a:rPr>
              <a:t>12%</a:t>
            </a:r>
            <a:r>
              <a:rPr lang="zh-MO" altLang="en-US" sz="2000" b="0" i="0" u="none" strike="noStrike" dirty="0">
                <a:solidFill>
                  <a:srgbClr val="000000"/>
                </a:solidFill>
                <a:effectLst/>
                <a:latin typeface="Microsoft JhengHei UI" panose="020B0604030504040204" pitchFamily="34" charset="-120"/>
                <a:ea typeface="Microsoft JhengHei UI" panose="020B0604030504040204" pitchFamily="34" charset="-120"/>
              </a:rPr>
              <a:t>，可課稅的年收益低於澳門元</a:t>
            </a:r>
            <a:r>
              <a:rPr lang="en-US" altLang="zh-MO" sz="2000" b="0" i="0" u="none" strike="noStrike" dirty="0">
                <a:solidFill>
                  <a:srgbClr val="000000"/>
                </a:solidFill>
                <a:effectLst/>
                <a:latin typeface="Microsoft JhengHei UI" panose="020B0604030504040204" pitchFamily="34" charset="-120"/>
                <a:ea typeface="Microsoft JhengHei UI" panose="020B0604030504040204" pitchFamily="34" charset="-120"/>
              </a:rPr>
              <a:t>95,000</a:t>
            </a:r>
            <a:r>
              <a:rPr lang="zh-MO" altLang="en-US" sz="2000" b="0" i="0" u="none" strike="noStrike" dirty="0">
                <a:solidFill>
                  <a:srgbClr val="000000"/>
                </a:solidFill>
                <a:effectLst/>
                <a:latin typeface="Microsoft JhengHei UI" panose="020B0604030504040204" pitchFamily="34" charset="-120"/>
                <a:ea typeface="Microsoft JhengHei UI" panose="020B0604030504040204" pitchFamily="34" charset="-120"/>
              </a:rPr>
              <a:t>元免徵職業稅。</a:t>
            </a:r>
          </a:p>
          <a:p>
            <a:pPr algn="just"/>
            <a:r>
              <a:rPr lang="zh-MO" altLang="en-US" sz="2000" b="0" i="0" u="none" strike="noStrike" dirty="0">
                <a:solidFill>
                  <a:srgbClr val="000000"/>
                </a:solidFill>
                <a:effectLst/>
                <a:latin typeface="Microsoft JhengHei UI" panose="020B0604030504040204" pitchFamily="34" charset="-120"/>
                <a:ea typeface="Microsoft JhengHei UI" panose="020B0604030504040204" pitchFamily="34" charset="-120"/>
              </a:rPr>
              <a:t>根據第</a:t>
            </a:r>
            <a:r>
              <a:rPr lang="en-US" altLang="zh-MO" sz="2000" b="0" i="0" u="none" strike="noStrike" dirty="0">
                <a:solidFill>
                  <a:srgbClr val="000000"/>
                </a:solidFill>
                <a:effectLst/>
                <a:latin typeface="Microsoft JhengHei UI" panose="020B0604030504040204" pitchFamily="34" charset="-120"/>
                <a:ea typeface="Microsoft JhengHei UI" panose="020B0604030504040204" pitchFamily="34" charset="-120"/>
              </a:rPr>
              <a:t>21/2021</a:t>
            </a:r>
            <a:r>
              <a:rPr lang="zh-MO" altLang="en-US" sz="2000" b="0" i="0" u="none" strike="noStrike" dirty="0">
                <a:solidFill>
                  <a:srgbClr val="000000"/>
                </a:solidFill>
                <a:effectLst/>
                <a:latin typeface="Microsoft JhengHei UI" panose="020B0604030504040204" pitchFamily="34" charset="-120"/>
                <a:ea typeface="Microsoft JhengHei UI" panose="020B0604030504040204" pitchFamily="34" charset="-120"/>
              </a:rPr>
              <a:t>號法律通過的</a:t>
            </a:r>
            <a:r>
              <a:rPr lang="en-US" altLang="zh-MO" sz="2000" b="0" i="0" u="none" strike="noStrike" dirty="0">
                <a:solidFill>
                  <a:srgbClr val="000000"/>
                </a:solidFill>
                <a:effectLst/>
                <a:latin typeface="Microsoft JhengHei UI" panose="020B0604030504040204" pitchFamily="34" charset="-120"/>
                <a:ea typeface="Microsoft JhengHei UI" panose="020B0604030504040204" pitchFamily="34" charset="-120"/>
              </a:rPr>
              <a:t>《2022</a:t>
            </a:r>
            <a:r>
              <a:rPr lang="zh-MO" altLang="en-US" sz="2000" b="0" i="0" u="none" strike="noStrike" dirty="0">
                <a:solidFill>
                  <a:srgbClr val="000000"/>
                </a:solidFill>
                <a:effectLst/>
                <a:latin typeface="Microsoft JhengHei UI" panose="020B0604030504040204" pitchFamily="34" charset="-120"/>
                <a:ea typeface="Microsoft JhengHei UI" panose="020B0604030504040204" pitchFamily="34" charset="-120"/>
              </a:rPr>
              <a:t>年財政年度預算案</a:t>
            </a:r>
            <a:r>
              <a:rPr lang="en-US" altLang="zh-MO" sz="2000" b="0" i="0" u="none" strike="noStrike" dirty="0">
                <a:solidFill>
                  <a:srgbClr val="000000"/>
                </a:solidFill>
                <a:effectLst/>
                <a:latin typeface="Microsoft JhengHei UI" panose="020B0604030504040204" pitchFamily="34" charset="-120"/>
                <a:ea typeface="Microsoft JhengHei UI" panose="020B0604030504040204" pitchFamily="34" charset="-120"/>
              </a:rPr>
              <a:t>》</a:t>
            </a:r>
            <a:r>
              <a:rPr lang="zh-MO" altLang="en-US" sz="2000" b="0" i="0" u="none" strike="noStrike" dirty="0">
                <a:solidFill>
                  <a:srgbClr val="000000"/>
                </a:solidFill>
                <a:effectLst/>
                <a:latin typeface="Microsoft JhengHei UI" panose="020B0604030504040204" pitchFamily="34" charset="-120"/>
                <a:ea typeface="Microsoft JhengHei UI" panose="020B0604030504040204" pitchFamily="34" charset="-120"/>
              </a:rPr>
              <a:t>，</a:t>
            </a:r>
            <a:r>
              <a:rPr lang="en-US" altLang="zh-MO" sz="2000" b="0" i="0" u="none" strike="noStrike" dirty="0">
                <a:solidFill>
                  <a:srgbClr val="000000"/>
                </a:solidFill>
                <a:effectLst/>
                <a:latin typeface="Microsoft JhengHei UI" panose="020B0604030504040204" pitchFamily="34" charset="-120"/>
                <a:ea typeface="Microsoft JhengHei UI" panose="020B0604030504040204" pitchFamily="34" charset="-120"/>
              </a:rPr>
              <a:t>2022</a:t>
            </a:r>
            <a:r>
              <a:rPr lang="zh-MO" altLang="en-US" sz="2000" b="0" i="0" u="none" strike="noStrike" dirty="0">
                <a:solidFill>
                  <a:srgbClr val="000000"/>
                </a:solidFill>
                <a:effectLst/>
                <a:latin typeface="Microsoft JhengHei UI" panose="020B0604030504040204" pitchFamily="34" charset="-120"/>
                <a:ea typeface="Microsoft JhengHei UI" panose="020B0604030504040204" pitchFamily="34" charset="-120"/>
              </a:rPr>
              <a:t>年度職業稅收益的豁免限額為澳門元</a:t>
            </a:r>
            <a:r>
              <a:rPr lang="en-US" altLang="zh-MO" sz="2000" b="0" i="0" u="none" strike="noStrike" dirty="0">
                <a:solidFill>
                  <a:srgbClr val="000000"/>
                </a:solidFill>
                <a:effectLst/>
                <a:latin typeface="Microsoft JhengHei UI" panose="020B0604030504040204" pitchFamily="34" charset="-120"/>
                <a:ea typeface="Microsoft JhengHei UI" panose="020B0604030504040204" pitchFamily="34" charset="-120"/>
              </a:rPr>
              <a:t>144,000</a:t>
            </a:r>
            <a:r>
              <a:rPr lang="zh-MO" altLang="en-US" sz="2000" b="0" i="0" u="none" strike="noStrike" dirty="0">
                <a:solidFill>
                  <a:srgbClr val="000000"/>
                </a:solidFill>
                <a:effectLst/>
                <a:latin typeface="Microsoft JhengHei UI" panose="020B0604030504040204" pitchFamily="34" charset="-120"/>
                <a:ea typeface="Microsoft JhengHei UI" panose="020B0604030504040204" pitchFamily="34" charset="-120"/>
              </a:rPr>
              <a:t>，同時亦設立職業稅稅額的扣減項目，有關扣減率為</a:t>
            </a:r>
            <a:r>
              <a:rPr lang="en-US" altLang="zh-MO" sz="2000" b="0" i="0" u="none" strike="noStrike" dirty="0">
                <a:solidFill>
                  <a:srgbClr val="000000"/>
                </a:solidFill>
                <a:effectLst/>
                <a:latin typeface="Microsoft JhengHei UI" panose="020B0604030504040204" pitchFamily="34" charset="-120"/>
                <a:ea typeface="Microsoft JhengHei UI" panose="020B0604030504040204" pitchFamily="34" charset="-120"/>
              </a:rPr>
              <a:t>30%</a:t>
            </a:r>
            <a:r>
              <a:rPr lang="zh-MO" altLang="en-US" sz="2000" b="0" i="0" u="none" strike="noStrike" dirty="0">
                <a:solidFill>
                  <a:srgbClr val="000000"/>
                </a:solidFill>
                <a:effectLst/>
                <a:latin typeface="Microsoft JhengHei UI" panose="020B0604030504040204" pitchFamily="34" charset="-120"/>
                <a:ea typeface="Microsoft JhengHei UI" panose="020B0604030504040204" pitchFamily="34" charset="-120"/>
              </a:rPr>
              <a:t>。另外，向持有澳門特別行政區居民身份證的職業稅納稅人退還</a:t>
            </a:r>
            <a:r>
              <a:rPr lang="en-US" altLang="zh-MO" sz="2000" b="0" i="0" u="none" strike="noStrike" dirty="0">
                <a:solidFill>
                  <a:srgbClr val="000000"/>
                </a:solidFill>
                <a:effectLst/>
                <a:latin typeface="Microsoft JhengHei UI" panose="020B0604030504040204" pitchFamily="34" charset="-120"/>
                <a:ea typeface="Microsoft JhengHei UI" panose="020B0604030504040204" pitchFamily="34" charset="-120"/>
              </a:rPr>
              <a:t>60%</a:t>
            </a:r>
            <a:r>
              <a:rPr lang="zh-MO" altLang="en-US" sz="2000" b="0" i="0" u="none" strike="noStrike" dirty="0">
                <a:solidFill>
                  <a:srgbClr val="000000"/>
                </a:solidFill>
                <a:effectLst/>
                <a:latin typeface="Microsoft JhengHei UI" panose="020B0604030504040204" pitchFamily="34" charset="-120"/>
                <a:ea typeface="Microsoft JhengHei UI" panose="020B0604030504040204" pitchFamily="34" charset="-120"/>
              </a:rPr>
              <a:t>應繳並已繳納的</a:t>
            </a:r>
            <a:r>
              <a:rPr lang="en-US" altLang="zh-MO" sz="2000" b="0" i="0" u="none" strike="noStrike" dirty="0">
                <a:solidFill>
                  <a:srgbClr val="000000"/>
                </a:solidFill>
                <a:effectLst/>
                <a:latin typeface="Microsoft JhengHei UI" panose="020B0604030504040204" pitchFamily="34" charset="-120"/>
                <a:ea typeface="Microsoft JhengHei UI" panose="020B0604030504040204" pitchFamily="34" charset="-120"/>
              </a:rPr>
              <a:t>2020</a:t>
            </a:r>
            <a:r>
              <a:rPr lang="zh-MO" altLang="en-US" sz="2000" b="0" i="0" u="none" strike="noStrike" dirty="0">
                <a:solidFill>
                  <a:srgbClr val="000000"/>
                </a:solidFill>
                <a:effectLst/>
                <a:latin typeface="Microsoft JhengHei UI" panose="020B0604030504040204" pitchFamily="34" charset="-120"/>
                <a:ea typeface="Microsoft JhengHei UI" panose="020B0604030504040204" pitchFamily="34" charset="-120"/>
              </a:rPr>
              <a:t>年度職業稅稅款，上限為</a:t>
            </a:r>
            <a:r>
              <a:rPr lang="en-US" altLang="zh-MO" sz="2000" b="0" i="0" u="none" strike="noStrike" dirty="0">
                <a:solidFill>
                  <a:srgbClr val="000000"/>
                </a:solidFill>
                <a:effectLst/>
                <a:latin typeface="Microsoft JhengHei UI" panose="020B0604030504040204" pitchFamily="34" charset="-120"/>
                <a:ea typeface="Microsoft JhengHei UI" panose="020B0604030504040204" pitchFamily="34" charset="-120"/>
              </a:rPr>
              <a:t>$14,000.00</a:t>
            </a:r>
            <a:r>
              <a:rPr lang="zh-MO" altLang="en-US" sz="2000" b="0" i="0" u="none" strike="noStrike" dirty="0">
                <a:solidFill>
                  <a:srgbClr val="000000"/>
                </a:solidFill>
                <a:effectLst/>
                <a:latin typeface="Microsoft JhengHei UI" panose="020B0604030504040204" pitchFamily="34" charset="-120"/>
                <a:ea typeface="Microsoft JhengHei UI" panose="020B0604030504040204" pitchFamily="34" charset="-120"/>
              </a:rPr>
              <a:t>。</a:t>
            </a:r>
          </a:p>
          <a:p>
            <a:r>
              <a:rPr kumimoji="1" lang="zh-MO" altLang="en-US" sz="2000" dirty="0"/>
              <a:t>（轉自澳門貿易投資促進局）</a:t>
            </a:r>
          </a:p>
          <a:p>
            <a:endParaRPr kumimoji="1" lang="zh-MO" altLang="en-US" dirty="0"/>
          </a:p>
        </p:txBody>
      </p:sp>
    </p:spTree>
    <p:extLst>
      <p:ext uri="{BB962C8B-B14F-4D97-AF65-F5344CB8AC3E}">
        <p14:creationId xmlns:p14="http://schemas.microsoft.com/office/powerpoint/2010/main" val="1245553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6B05A4F-32D7-09F9-DEEF-EF215463B8C8}"/>
              </a:ext>
            </a:extLst>
          </p:cNvPr>
          <p:cNvSpPr>
            <a:spLocks noGrp="1"/>
          </p:cNvSpPr>
          <p:nvPr>
            <p:ph type="title"/>
          </p:nvPr>
        </p:nvSpPr>
        <p:spPr/>
        <p:txBody>
          <a:bodyPr>
            <a:noAutofit/>
          </a:bodyPr>
          <a:lstStyle/>
          <a:p>
            <a:r>
              <a:rPr lang="zh-TW" altLang="zh-MO" sz="3600" dirty="0">
                <a:effectLst/>
                <a:latin typeface="Times New Roman" panose="02020603050405020304" pitchFamily="18" charset="0"/>
                <a:ea typeface="標楷體" panose="02010601000101010101" pitchFamily="2" charset="-120"/>
                <a:cs typeface="Times New Roman" panose="02020603050405020304" pitchFamily="18" charset="0"/>
              </a:rPr>
              <a:t>問題二</a:t>
            </a:r>
            <a:endParaRPr kumimoji="1" lang="zh-MO" altLang="en-US" sz="3600" dirty="0"/>
          </a:p>
        </p:txBody>
      </p:sp>
      <p:sp>
        <p:nvSpPr>
          <p:cNvPr id="3" name="內容版面配置區 2">
            <a:extLst>
              <a:ext uri="{FF2B5EF4-FFF2-40B4-BE49-F238E27FC236}">
                <a16:creationId xmlns:a16="http://schemas.microsoft.com/office/drawing/2014/main" id="{C43805AC-091F-651C-EA6A-0F44503A8914}"/>
              </a:ext>
            </a:extLst>
          </p:cNvPr>
          <p:cNvSpPr>
            <a:spLocks noGrp="1"/>
          </p:cNvSpPr>
          <p:nvPr>
            <p:ph idx="1"/>
          </p:nvPr>
        </p:nvSpPr>
        <p:spPr/>
        <p:txBody>
          <a:bodyPr>
            <a:normAutofit/>
          </a:bodyPr>
          <a:lstStyle/>
          <a:p>
            <a:r>
              <a:rPr lang="zh-TW" altLang="zh-MO" sz="6000" dirty="0">
                <a:effectLst/>
                <a:latin typeface="Times New Roman" panose="02020603050405020304" pitchFamily="18" charset="0"/>
                <a:ea typeface="標楷體" panose="02010601000101010101" pitchFamily="2" charset="-120"/>
                <a:cs typeface="Times New Roman" panose="02020603050405020304" pitchFamily="18" charset="0"/>
              </a:rPr>
              <a:t>澳門的稅務由哪個政府部門負責管理</a:t>
            </a:r>
            <a:r>
              <a:rPr lang="en-US" altLang="zh-MO" sz="6000" dirty="0">
                <a:effectLst/>
                <a:latin typeface="Times New Roman" panose="02020603050405020304" pitchFamily="18" charset="0"/>
                <a:ea typeface="標楷體" panose="02010601000101010101" pitchFamily="2" charset="-120"/>
              </a:rPr>
              <a:t>?</a:t>
            </a:r>
            <a:endParaRPr kumimoji="1" lang="zh-MO" altLang="en-US" sz="6000" dirty="0"/>
          </a:p>
        </p:txBody>
      </p:sp>
    </p:spTree>
    <p:extLst>
      <p:ext uri="{BB962C8B-B14F-4D97-AF65-F5344CB8AC3E}">
        <p14:creationId xmlns:p14="http://schemas.microsoft.com/office/powerpoint/2010/main" val="3213012045"/>
      </p:ext>
    </p:extLst>
  </p:cSld>
  <p:clrMapOvr>
    <a:masterClrMapping/>
  </p:clrMapOvr>
</p:sld>
</file>

<file path=ppt/theme/theme1.xml><?xml version="1.0" encoding="utf-8"?>
<a:theme xmlns:a="http://schemas.openxmlformats.org/drawingml/2006/main" name="MeiryoVTI">
  <a:themeElements>
    <a:clrScheme name="Meiryo">
      <a:dk1>
        <a:srgbClr val="232323"/>
      </a:dk1>
      <a:lt1>
        <a:srgbClr val="FFFFFF"/>
      </a:lt1>
      <a:dk2>
        <a:srgbClr val="231B23"/>
      </a:dk2>
      <a:lt2>
        <a:srgbClr val="FCF5E5"/>
      </a:lt2>
      <a:accent1>
        <a:srgbClr val="FDA431"/>
      </a:accent1>
      <a:accent2>
        <a:srgbClr val="4DA1A8"/>
      </a:accent2>
      <a:accent3>
        <a:srgbClr val="B9D587"/>
      </a:accent3>
      <a:accent4>
        <a:srgbClr val="E8BD32"/>
      </a:accent4>
      <a:accent5>
        <a:srgbClr val="809EC2"/>
      </a:accent5>
      <a:accent6>
        <a:srgbClr val="E3ADB6"/>
      </a:accent6>
      <a:hlink>
        <a:srgbClr val="34ADB6"/>
      </a:hlink>
      <a:folHlink>
        <a:srgbClr val="B2B2B2"/>
      </a:folHlink>
    </a:clrScheme>
    <a:fontScheme name="Meiryo UI">
      <a:majorFont>
        <a:latin typeface="Meiryo UI"/>
        <a:ea typeface=""/>
        <a:cs typeface=""/>
      </a:majorFont>
      <a:minorFont>
        <a:latin typeface="Meiryo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iryoVTI" id="{3EF0B2FA-4C70-4C56-AE0C-16E6000BE750}" vid="{C80AAF17-7084-4B19-8ADF-AE8F46812F23}"/>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1261</TotalTime>
  <Words>1569</Words>
  <Application>Microsoft Macintosh PowerPoint</Application>
  <PresentationFormat>寬螢幕</PresentationFormat>
  <Paragraphs>67</Paragraphs>
  <Slides>18</Slides>
  <Notes>1</Notes>
  <HiddenSlides>0</HiddenSlides>
  <MMClips>1</MMClips>
  <ScaleCrop>false</ScaleCrop>
  <HeadingPairs>
    <vt:vector size="6" baseType="variant">
      <vt:variant>
        <vt:lpstr>使用字型</vt:lpstr>
      </vt:variant>
      <vt:variant>
        <vt:i4>12</vt:i4>
      </vt:variant>
      <vt:variant>
        <vt:lpstr>佈景主題</vt:lpstr>
      </vt:variant>
      <vt:variant>
        <vt:i4>1</vt:i4>
      </vt:variant>
      <vt:variant>
        <vt:lpstr>投影片標題</vt:lpstr>
      </vt:variant>
      <vt:variant>
        <vt:i4>18</vt:i4>
      </vt:variant>
    </vt:vector>
  </HeadingPairs>
  <TitlesOfParts>
    <vt:vector size="31" baseType="lpstr">
      <vt:lpstr>Meiryo</vt:lpstr>
      <vt:lpstr>Meiryo UI</vt:lpstr>
      <vt:lpstr>Microsoft JhengHei UI</vt:lpstr>
      <vt:lpstr>Noto Sans HK</vt:lpstr>
      <vt:lpstr>Open sans condensed</vt:lpstr>
      <vt:lpstr>Times</vt:lpstr>
      <vt:lpstr>Arial</vt:lpstr>
      <vt:lpstr>Calibri</vt:lpstr>
      <vt:lpstr>Helvetica</vt:lpstr>
      <vt:lpstr>Times New Roman</vt:lpstr>
      <vt:lpstr>Verdana</vt:lpstr>
      <vt:lpstr>Wingdings</vt:lpstr>
      <vt:lpstr>MeiryoVTI</vt:lpstr>
      <vt:lpstr>逃稅，後果有多嚴重？（上） </vt:lpstr>
      <vt:lpstr>澳門稅收知多D</vt:lpstr>
      <vt:lpstr>問題一</vt:lpstr>
      <vt:lpstr>《基本法》第106條</vt:lpstr>
      <vt:lpstr>澳門稅制概述</vt:lpstr>
      <vt:lpstr>稅務種類 </vt:lpstr>
      <vt:lpstr>稅務資料</vt:lpstr>
      <vt:lpstr>稅務資料</vt:lpstr>
      <vt:lpstr>問題二</vt:lpstr>
      <vt:lpstr>徵稅的普遍條例</vt:lpstr>
      <vt:lpstr>問題三</vt:lpstr>
      <vt:lpstr>稅收的職能作用</vt:lpstr>
      <vt:lpstr>問題四</vt:lpstr>
      <vt:lpstr>澳門的博彩稅收（2018年－2022年）</vt:lpstr>
      <vt:lpstr>2018年的博彩稅收</vt:lpstr>
      <vt:lpstr>2022年澳門博彩稅按年減至23.7億美元 </vt:lpstr>
      <vt:lpstr>澳新博彩法</vt:lpstr>
      <vt:lpstr>總結</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A83763</dc:creator>
  <cp:lastModifiedBy>A83763</cp:lastModifiedBy>
  <cp:revision>19</cp:revision>
  <dcterms:created xsi:type="dcterms:W3CDTF">2023-03-01T07:50:10Z</dcterms:created>
  <dcterms:modified xsi:type="dcterms:W3CDTF">2023-05-29T03:12:56Z</dcterms:modified>
</cp:coreProperties>
</file>