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304" r:id="rId3"/>
    <p:sldId id="306" r:id="rId4"/>
    <p:sldId id="305" r:id="rId5"/>
    <p:sldId id="307" r:id="rId6"/>
    <p:sldId id="308" r:id="rId7"/>
    <p:sldId id="309" r:id="rId8"/>
    <p:sldId id="310" r:id="rId9"/>
    <p:sldId id="311" r:id="rId10"/>
    <p:sldId id="313" r:id="rId11"/>
    <p:sldId id="312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</p:sldIdLst>
  <p:sldSz cx="9144000" cy="5143500" type="screen16x9"/>
  <p:notesSz cx="6858000" cy="9144000"/>
  <p:embeddedFontLst>
    <p:embeddedFont>
      <p:font typeface="Mulish" panose="02020500000000000000" charset="0"/>
      <p:regular r:id="rId23"/>
      <p:bold r:id="rId24"/>
      <p:italic r:id="rId25"/>
      <p:boldItalic r:id="rId26"/>
    </p:embeddedFont>
    <p:embeddedFont>
      <p:font typeface="Nunito Light" pitchFamily="2" charset="0"/>
      <p:regular r:id="rId27"/>
    </p:embeddedFont>
    <p:embeddedFont>
      <p:font typeface="Quicksand" panose="02020500000000000000" charset="0"/>
      <p:regular r:id="rId28"/>
      <p:bold r:id="rId29"/>
    </p:embeddedFont>
    <p:embeddedFont>
      <p:font typeface="標楷體" panose="03000509000000000000" pitchFamily="65" charset="-12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DE698D-66B1-4BEE-95FB-C5111DE3F72B}">
  <a:tblStyle styleId="{72DE698D-66B1-4BEE-95FB-C5111DE3F7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9200" y="1424875"/>
            <a:ext cx="5925600" cy="207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609200" y="3573775"/>
            <a:ext cx="59427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579950" y="1854500"/>
            <a:ext cx="360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959250" y="1854500"/>
            <a:ext cx="118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59250" y="2939075"/>
            <a:ext cx="52254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8761325" y="2079300"/>
            <a:ext cx="0" cy="984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0" name="Google Shape;20;p3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dk2"/>
                </a:solidFill>
              </a:defRPr>
            </a:lvl1pPr>
            <a:lvl2pPr lvl="1" algn="ctr" rtl="0">
              <a:buNone/>
              <a:defRPr>
                <a:solidFill>
                  <a:schemeClr val="dk2"/>
                </a:solidFill>
              </a:defRPr>
            </a:lvl2pPr>
            <a:lvl3pPr lvl="2" algn="ctr" rtl="0">
              <a:buNone/>
              <a:defRPr>
                <a:solidFill>
                  <a:schemeClr val="dk2"/>
                </a:solidFill>
              </a:defRPr>
            </a:lvl3pPr>
            <a:lvl4pPr lvl="3" algn="ctr" rtl="0">
              <a:buNone/>
              <a:defRPr>
                <a:solidFill>
                  <a:schemeClr val="dk2"/>
                </a:solidFill>
              </a:defRPr>
            </a:lvl4pPr>
            <a:lvl5pPr lvl="4" algn="ctr" rtl="0">
              <a:buNone/>
              <a:defRPr>
                <a:solidFill>
                  <a:schemeClr val="dk2"/>
                </a:solidFill>
              </a:defRPr>
            </a:lvl5pPr>
            <a:lvl6pPr lvl="5" algn="ctr" rtl="0">
              <a:buNone/>
              <a:defRPr>
                <a:solidFill>
                  <a:schemeClr val="dk2"/>
                </a:solidFill>
              </a:defRPr>
            </a:lvl6pPr>
            <a:lvl7pPr lvl="6" algn="ctr" rtl="0">
              <a:buNone/>
              <a:defRPr>
                <a:solidFill>
                  <a:schemeClr val="dk2"/>
                </a:solidFill>
              </a:defRPr>
            </a:lvl7pPr>
            <a:lvl8pPr lvl="7" algn="ctr" rtl="0">
              <a:buNone/>
              <a:defRPr>
                <a:solidFill>
                  <a:schemeClr val="dk2"/>
                </a:solidFill>
              </a:defRPr>
            </a:lvl8pPr>
            <a:lvl9pPr lvl="8" algn="ctr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" name="Google Shape;25;p3"/>
          <p:cNvCxnSpPr/>
          <p:nvPr/>
        </p:nvCxnSpPr>
        <p:spPr>
          <a:xfrm rot="10800000">
            <a:off x="394350" y="2079300"/>
            <a:ext cx="0" cy="984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9" name="Google Shape;29;p4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31;p4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dk2"/>
                </a:solidFill>
              </a:defRPr>
            </a:lvl1pPr>
            <a:lvl2pPr lvl="1" algn="ctr" rtl="0">
              <a:buNone/>
              <a:defRPr>
                <a:solidFill>
                  <a:schemeClr val="dk2"/>
                </a:solidFill>
              </a:defRPr>
            </a:lvl2pPr>
            <a:lvl3pPr lvl="2" algn="ctr" rtl="0">
              <a:buNone/>
              <a:defRPr>
                <a:solidFill>
                  <a:schemeClr val="dk2"/>
                </a:solidFill>
              </a:defRPr>
            </a:lvl3pPr>
            <a:lvl4pPr lvl="3" algn="ctr" rtl="0">
              <a:buNone/>
              <a:defRPr>
                <a:solidFill>
                  <a:schemeClr val="dk2"/>
                </a:solidFill>
              </a:defRPr>
            </a:lvl4pPr>
            <a:lvl5pPr lvl="4" algn="ctr" rtl="0">
              <a:buNone/>
              <a:defRPr>
                <a:solidFill>
                  <a:schemeClr val="dk2"/>
                </a:solidFill>
              </a:defRPr>
            </a:lvl5pPr>
            <a:lvl6pPr lvl="5" algn="ctr" rtl="0">
              <a:buNone/>
              <a:defRPr>
                <a:solidFill>
                  <a:schemeClr val="dk2"/>
                </a:solidFill>
              </a:defRPr>
            </a:lvl6pPr>
            <a:lvl7pPr lvl="6" algn="ctr" rtl="0">
              <a:buNone/>
              <a:defRPr>
                <a:solidFill>
                  <a:schemeClr val="dk2"/>
                </a:solidFill>
              </a:defRPr>
            </a:lvl7pPr>
            <a:lvl8pPr lvl="7" algn="ctr" rtl="0">
              <a:buNone/>
              <a:defRPr>
                <a:solidFill>
                  <a:schemeClr val="dk2"/>
                </a:solidFill>
              </a:defRPr>
            </a:lvl8pPr>
            <a:lvl9pPr lvl="8" algn="ctr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2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2" name="Google Shape;262;p24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3" name="Google Shape;263;p24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4" name="Google Shape;264;p24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5" name="Google Shape;265;p24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6" name="Google Shape;266;p24"/>
          <p:cNvSpPr txBox="1">
            <a:spLocks noGrp="1"/>
          </p:cNvSpPr>
          <p:nvPr>
            <p:ph type="sldNum" idx="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lt1"/>
                </a:solidFill>
              </a:defRPr>
            </a:lvl1pPr>
            <a:lvl2pPr lvl="1" algn="ctr" rtl="0">
              <a:buNone/>
              <a:defRPr>
                <a:solidFill>
                  <a:schemeClr val="lt1"/>
                </a:solidFill>
              </a:defRPr>
            </a:lvl2pPr>
            <a:lvl3pPr lvl="2" algn="ctr" rtl="0">
              <a:buNone/>
              <a:defRPr>
                <a:solidFill>
                  <a:schemeClr val="lt1"/>
                </a:solidFill>
              </a:defRPr>
            </a:lvl3pPr>
            <a:lvl4pPr lvl="3" algn="ctr" rtl="0">
              <a:buNone/>
              <a:defRPr>
                <a:solidFill>
                  <a:schemeClr val="lt1"/>
                </a:solidFill>
              </a:defRPr>
            </a:lvl4pPr>
            <a:lvl5pPr lvl="4" algn="ctr" rtl="0">
              <a:buNone/>
              <a:defRPr>
                <a:solidFill>
                  <a:schemeClr val="lt1"/>
                </a:solidFill>
              </a:defRPr>
            </a:lvl5pPr>
            <a:lvl6pPr lvl="5" algn="ctr" rtl="0">
              <a:buNone/>
              <a:defRPr>
                <a:solidFill>
                  <a:schemeClr val="lt1"/>
                </a:solidFill>
              </a:defRPr>
            </a:lvl6pPr>
            <a:lvl7pPr lvl="6" algn="ctr" rtl="0">
              <a:buNone/>
              <a:defRPr>
                <a:solidFill>
                  <a:schemeClr val="lt1"/>
                </a:solidFill>
              </a:defRPr>
            </a:lvl7pPr>
            <a:lvl8pPr lvl="7" algn="ctr" rtl="0">
              <a:buNone/>
              <a:defRPr>
                <a:solidFill>
                  <a:schemeClr val="lt1"/>
                </a:solidFill>
              </a:defRPr>
            </a:lvl8pPr>
            <a:lvl9pPr lvl="8" algn="ctr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7" name="Google Shape;267;p24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1" name="Google Shape;271;p25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72" name="Google Shape;272;p25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3" name="Google Shape;273;p25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4" name="Google Shape;274;p25"/>
          <p:cNvCxnSpPr/>
          <p:nvPr/>
        </p:nvCxnSpPr>
        <p:spPr>
          <a:xfrm rot="10800000" flipH="1">
            <a:off x="347659" y="4749851"/>
            <a:ext cx="8448600" cy="33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>
            <a:spLocks noGrp="1"/>
          </p:cNvSpPr>
          <p:nvPr>
            <p:ph type="ctrTitle"/>
          </p:nvPr>
        </p:nvSpPr>
        <p:spPr>
          <a:xfrm>
            <a:off x="1617700" y="1215014"/>
            <a:ext cx="5925600" cy="20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6600" dirty="0">
                <a:latin typeface="+mn-ea"/>
                <a:ea typeface="+mn-ea"/>
                <a:cs typeface="Times New Roman" panose="02020603050405020304" pitchFamily="18" charset="0"/>
              </a:rPr>
              <a:t>《</a:t>
            </a:r>
            <a:r>
              <a:rPr lang="zh-TW" altLang="en-US" sz="6600" dirty="0">
                <a:latin typeface="+mn-ea"/>
                <a:ea typeface="+mn-ea"/>
                <a:cs typeface="Times New Roman" panose="02020603050405020304" pitchFamily="18" charset="0"/>
              </a:rPr>
              <a:t>大同與小康</a:t>
            </a:r>
            <a:r>
              <a:rPr lang="en-US" altLang="zh-TW" sz="6600" dirty="0">
                <a:latin typeface="+mn-ea"/>
                <a:ea typeface="+mn-ea"/>
                <a:cs typeface="Times New Roman" panose="02020603050405020304" pitchFamily="18" charset="0"/>
              </a:rPr>
              <a:t>》</a:t>
            </a:r>
            <a:r>
              <a:rPr lang="en" sz="6700" dirty="0">
                <a:latin typeface="+mn-ea"/>
                <a:ea typeface="+mn-ea"/>
              </a:rPr>
              <a:t>     </a:t>
            </a:r>
            <a:r>
              <a:rPr lang="zh-TW" altLang="en-US" sz="2800" dirty="0">
                <a:solidFill>
                  <a:schemeClr val="dk2"/>
                </a:solidFill>
                <a:latin typeface="+mn-ea"/>
                <a:ea typeface="+mn-ea"/>
              </a:rPr>
              <a:t>論誠信、守法、承擔責任的重要性</a:t>
            </a:r>
          </a:p>
        </p:txBody>
      </p:sp>
      <p:cxnSp>
        <p:nvCxnSpPr>
          <p:cNvPr id="287" name="Google Shape;287;p29"/>
          <p:cNvCxnSpPr/>
          <p:nvPr/>
        </p:nvCxnSpPr>
        <p:spPr>
          <a:xfrm rot="10800000" flipH="1">
            <a:off x="1600600" y="2544888"/>
            <a:ext cx="5942700" cy="6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8" name="Google Shape;288;p29"/>
          <p:cNvCxnSpPr/>
          <p:nvPr/>
        </p:nvCxnSpPr>
        <p:spPr>
          <a:xfrm rot="10800000" flipH="1">
            <a:off x="1600600" y="1348663"/>
            <a:ext cx="5942700" cy="6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3" name="Google Shape;6995;p80"/>
          <p:cNvGrpSpPr/>
          <p:nvPr/>
        </p:nvGrpSpPr>
        <p:grpSpPr>
          <a:xfrm>
            <a:off x="3484587" y="3294314"/>
            <a:ext cx="2174725" cy="1321929"/>
            <a:chOff x="4709112" y="2659545"/>
            <a:chExt cx="426282" cy="259120"/>
          </a:xfrm>
          <a:solidFill>
            <a:srgbClr val="FFC000"/>
          </a:solidFill>
        </p:grpSpPr>
        <p:sp>
          <p:nvSpPr>
            <p:cNvPr id="14" name="Google Shape;6996;p80"/>
            <p:cNvSpPr/>
            <p:nvPr/>
          </p:nvSpPr>
          <p:spPr>
            <a:xfrm>
              <a:off x="4709112" y="2740119"/>
              <a:ext cx="200708" cy="178502"/>
            </a:xfrm>
            <a:custGeom>
              <a:avLst/>
              <a:gdLst/>
              <a:ahLst/>
              <a:cxnLst/>
              <a:rect l="l" t="t" r="r" b="b"/>
              <a:pathLst>
                <a:path w="9147" h="8135" extrusionOk="0">
                  <a:moveTo>
                    <a:pt x="2645" y="0"/>
                  </a:moveTo>
                  <a:cubicBezTo>
                    <a:pt x="1872" y="0"/>
                    <a:pt x="1107" y="140"/>
                    <a:pt x="381" y="419"/>
                  </a:cubicBezTo>
                  <a:cubicBezTo>
                    <a:pt x="154" y="499"/>
                    <a:pt x="1" y="726"/>
                    <a:pt x="15" y="975"/>
                  </a:cubicBezTo>
                  <a:cubicBezTo>
                    <a:pt x="88" y="2103"/>
                    <a:pt x="447" y="3194"/>
                    <a:pt x="1055" y="4146"/>
                  </a:cubicBezTo>
                  <a:cubicBezTo>
                    <a:pt x="1714" y="5200"/>
                    <a:pt x="2600" y="6093"/>
                    <a:pt x="3640" y="6760"/>
                  </a:cubicBezTo>
                  <a:cubicBezTo>
                    <a:pt x="5021" y="7661"/>
                    <a:pt x="6600" y="8135"/>
                    <a:pt x="8103" y="8135"/>
                  </a:cubicBezTo>
                  <a:cubicBezTo>
                    <a:pt x="8456" y="8135"/>
                    <a:pt x="8805" y="8109"/>
                    <a:pt x="9146" y="8056"/>
                  </a:cubicBezTo>
                  <a:lnTo>
                    <a:pt x="9146" y="6928"/>
                  </a:lnTo>
                  <a:cubicBezTo>
                    <a:pt x="6869" y="6701"/>
                    <a:pt x="4841" y="5390"/>
                    <a:pt x="3706" y="3406"/>
                  </a:cubicBezTo>
                  <a:cubicBezTo>
                    <a:pt x="3105" y="2366"/>
                    <a:pt x="2783" y="1202"/>
                    <a:pt x="2761" y="1"/>
                  </a:cubicBezTo>
                  <a:cubicBezTo>
                    <a:pt x="2722" y="0"/>
                    <a:pt x="2684" y="0"/>
                    <a:pt x="2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97;p80"/>
            <p:cNvSpPr/>
            <p:nvPr/>
          </p:nvSpPr>
          <p:spPr>
            <a:xfrm>
              <a:off x="4934861" y="2740119"/>
              <a:ext cx="200533" cy="178546"/>
            </a:xfrm>
            <a:custGeom>
              <a:avLst/>
              <a:gdLst/>
              <a:ahLst/>
              <a:cxnLst/>
              <a:rect l="l" t="t" r="r" b="b"/>
              <a:pathLst>
                <a:path w="9139" h="8137" extrusionOk="0">
                  <a:moveTo>
                    <a:pt x="6494" y="0"/>
                  </a:moveTo>
                  <a:cubicBezTo>
                    <a:pt x="6456" y="0"/>
                    <a:pt x="6417" y="0"/>
                    <a:pt x="6378" y="1"/>
                  </a:cubicBezTo>
                  <a:cubicBezTo>
                    <a:pt x="6320" y="3596"/>
                    <a:pt x="3574" y="6569"/>
                    <a:pt x="1" y="6928"/>
                  </a:cubicBezTo>
                  <a:lnTo>
                    <a:pt x="1" y="8056"/>
                  </a:lnTo>
                  <a:cubicBezTo>
                    <a:pt x="345" y="8107"/>
                    <a:pt x="689" y="8136"/>
                    <a:pt x="1040" y="8136"/>
                  </a:cubicBezTo>
                  <a:cubicBezTo>
                    <a:pt x="2541" y="8136"/>
                    <a:pt x="4123" y="7660"/>
                    <a:pt x="5507" y="6760"/>
                  </a:cubicBezTo>
                  <a:cubicBezTo>
                    <a:pt x="6547" y="6086"/>
                    <a:pt x="7433" y="5193"/>
                    <a:pt x="8092" y="4146"/>
                  </a:cubicBezTo>
                  <a:cubicBezTo>
                    <a:pt x="8700" y="3186"/>
                    <a:pt x="9051" y="2095"/>
                    <a:pt x="9124" y="968"/>
                  </a:cubicBezTo>
                  <a:cubicBezTo>
                    <a:pt x="9139" y="726"/>
                    <a:pt x="8992" y="499"/>
                    <a:pt x="8758" y="411"/>
                  </a:cubicBezTo>
                  <a:lnTo>
                    <a:pt x="8758" y="419"/>
                  </a:lnTo>
                  <a:cubicBezTo>
                    <a:pt x="8033" y="140"/>
                    <a:pt x="7268" y="0"/>
                    <a:pt x="6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98;p80"/>
            <p:cNvSpPr/>
            <p:nvPr/>
          </p:nvSpPr>
          <p:spPr>
            <a:xfrm>
              <a:off x="4967952" y="2666062"/>
              <a:ext cx="82284" cy="192502"/>
            </a:xfrm>
            <a:custGeom>
              <a:avLst/>
              <a:gdLst/>
              <a:ahLst/>
              <a:cxnLst/>
              <a:rect l="l" t="t" r="r" b="b"/>
              <a:pathLst>
                <a:path w="3750" h="8773" extrusionOk="0">
                  <a:moveTo>
                    <a:pt x="2439" y="1"/>
                  </a:moveTo>
                  <a:cubicBezTo>
                    <a:pt x="1736" y="1"/>
                    <a:pt x="1041" y="125"/>
                    <a:pt x="382" y="374"/>
                  </a:cubicBezTo>
                  <a:cubicBezTo>
                    <a:pt x="565" y="638"/>
                    <a:pt x="726" y="909"/>
                    <a:pt x="865" y="1194"/>
                  </a:cubicBezTo>
                  <a:cubicBezTo>
                    <a:pt x="1824" y="3171"/>
                    <a:pt x="1824" y="5478"/>
                    <a:pt x="865" y="7455"/>
                  </a:cubicBezTo>
                  <a:cubicBezTo>
                    <a:pt x="631" y="7931"/>
                    <a:pt x="338" y="8370"/>
                    <a:pt x="1" y="8773"/>
                  </a:cubicBezTo>
                  <a:cubicBezTo>
                    <a:pt x="2271" y="7857"/>
                    <a:pt x="3750" y="5646"/>
                    <a:pt x="3728" y="3200"/>
                  </a:cubicBezTo>
                  <a:cubicBezTo>
                    <a:pt x="3721" y="2175"/>
                    <a:pt x="3442" y="1172"/>
                    <a:pt x="2930" y="286"/>
                  </a:cubicBezTo>
                  <a:lnTo>
                    <a:pt x="2937" y="286"/>
                  </a:lnTo>
                  <a:cubicBezTo>
                    <a:pt x="2827" y="103"/>
                    <a:pt x="2644" y="1"/>
                    <a:pt x="2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99;p80"/>
            <p:cNvSpPr/>
            <p:nvPr/>
          </p:nvSpPr>
          <p:spPr>
            <a:xfrm>
              <a:off x="4772571" y="2666062"/>
              <a:ext cx="104139" cy="192502"/>
            </a:xfrm>
            <a:custGeom>
              <a:avLst/>
              <a:gdLst/>
              <a:ahLst/>
              <a:cxnLst/>
              <a:rect l="l" t="t" r="r" b="b"/>
              <a:pathLst>
                <a:path w="4746" h="8773" extrusionOk="0">
                  <a:moveTo>
                    <a:pt x="2300" y="1"/>
                  </a:moveTo>
                  <a:cubicBezTo>
                    <a:pt x="2095" y="1"/>
                    <a:pt x="1912" y="103"/>
                    <a:pt x="1810" y="279"/>
                  </a:cubicBezTo>
                  <a:cubicBezTo>
                    <a:pt x="1" y="3413"/>
                    <a:pt x="1385" y="7425"/>
                    <a:pt x="4746" y="8773"/>
                  </a:cubicBezTo>
                  <a:cubicBezTo>
                    <a:pt x="4402" y="8370"/>
                    <a:pt x="4109" y="7923"/>
                    <a:pt x="3874" y="7455"/>
                  </a:cubicBezTo>
                  <a:cubicBezTo>
                    <a:pt x="2915" y="5478"/>
                    <a:pt x="2915" y="3171"/>
                    <a:pt x="3874" y="1194"/>
                  </a:cubicBezTo>
                  <a:cubicBezTo>
                    <a:pt x="4014" y="909"/>
                    <a:pt x="4175" y="630"/>
                    <a:pt x="4358" y="374"/>
                  </a:cubicBezTo>
                  <a:cubicBezTo>
                    <a:pt x="3699" y="125"/>
                    <a:pt x="3003" y="1"/>
                    <a:pt x="23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00;p80"/>
            <p:cNvSpPr/>
            <p:nvPr/>
          </p:nvSpPr>
          <p:spPr>
            <a:xfrm>
              <a:off x="4862230" y="2659545"/>
              <a:ext cx="120047" cy="203078"/>
            </a:xfrm>
            <a:custGeom>
              <a:avLst/>
              <a:gdLst/>
              <a:ahLst/>
              <a:cxnLst/>
              <a:rect l="l" t="t" r="r" b="b"/>
              <a:pathLst>
                <a:path w="5471" h="9255" extrusionOk="0">
                  <a:moveTo>
                    <a:pt x="2736" y="1"/>
                  </a:moveTo>
                  <a:cubicBezTo>
                    <a:pt x="2622" y="1"/>
                    <a:pt x="2509" y="34"/>
                    <a:pt x="2410" y="100"/>
                  </a:cubicBezTo>
                  <a:cubicBezTo>
                    <a:pt x="1722" y="583"/>
                    <a:pt x="1172" y="1242"/>
                    <a:pt x="806" y="1996"/>
                  </a:cubicBezTo>
                  <a:cubicBezTo>
                    <a:pt x="1" y="3659"/>
                    <a:pt x="1" y="5592"/>
                    <a:pt x="806" y="7254"/>
                  </a:cubicBezTo>
                  <a:cubicBezTo>
                    <a:pt x="1172" y="8008"/>
                    <a:pt x="1722" y="8667"/>
                    <a:pt x="2410" y="9150"/>
                  </a:cubicBezTo>
                  <a:cubicBezTo>
                    <a:pt x="2509" y="9220"/>
                    <a:pt x="2622" y="9255"/>
                    <a:pt x="2736" y="9255"/>
                  </a:cubicBezTo>
                  <a:cubicBezTo>
                    <a:pt x="2849" y="9255"/>
                    <a:pt x="2963" y="9220"/>
                    <a:pt x="3062" y="9150"/>
                  </a:cubicBezTo>
                  <a:cubicBezTo>
                    <a:pt x="3750" y="8667"/>
                    <a:pt x="4299" y="8008"/>
                    <a:pt x="4665" y="7254"/>
                  </a:cubicBezTo>
                  <a:cubicBezTo>
                    <a:pt x="5471" y="5592"/>
                    <a:pt x="5471" y="3659"/>
                    <a:pt x="4665" y="1996"/>
                  </a:cubicBezTo>
                  <a:cubicBezTo>
                    <a:pt x="4299" y="1242"/>
                    <a:pt x="3750" y="583"/>
                    <a:pt x="3062" y="100"/>
                  </a:cubicBezTo>
                  <a:cubicBezTo>
                    <a:pt x="2963" y="34"/>
                    <a:pt x="2849" y="1"/>
                    <a:pt x="27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720000" y="2052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>
              <a:buSzPts val="3600"/>
            </a:pPr>
            <a:r>
              <a:rPr lang="zh-TW" altLang="en-US" sz="5000" dirty="0"/>
              <a:t>小組匯報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65728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720000" y="1215750"/>
            <a:ext cx="7704000" cy="1290125"/>
          </a:xfrm>
        </p:spPr>
        <p:txBody>
          <a:bodyPr/>
          <a:lstStyle/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「選賢與能，講信修睦。」</a:t>
            </a:r>
            <a:endParaRPr lang="en-US" altLang="zh-TW" sz="3200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3114" y="2505875"/>
            <a:ext cx="7097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選舉有德行和有才能的人，人們之間講究誠信，和睦相處。</a:t>
            </a:r>
            <a:endParaRPr 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85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720000" y="1215750"/>
            <a:ext cx="7704000" cy="1290125"/>
          </a:xfrm>
        </p:spPr>
        <p:txBody>
          <a:bodyPr/>
          <a:lstStyle/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「以著其義，以考其信，著有過，刑仁，講讓，示民有常。」</a:t>
            </a:r>
            <a:endParaRPr lang="en-US" altLang="zh-TW" sz="3200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23" y="2825572"/>
            <a:ext cx="7739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以禮來成全人民誠信的風氣；明確指出過錯，效法仁德，弘揚仁愛的精神，為百姓昭示禮法的儀軌。</a:t>
            </a:r>
            <a:endParaRPr 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49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誠信、廉潔、守法在日常生活中的重要性？</a:t>
            </a:r>
            <a:endParaRPr lang="en-US" altLang="zh-TW" sz="3200" dirty="0">
              <a:latin typeface="+mn-ea"/>
              <a:ea typeface="+mn-ea"/>
            </a:endParaRPr>
          </a:p>
          <a:p>
            <a:pPr marL="177800" indent="0">
              <a:buNone/>
            </a:pPr>
            <a:endParaRPr lang="en-US" altLang="zh-TW" sz="3200" dirty="0">
              <a:latin typeface="+mn-ea"/>
              <a:ea typeface="+mn-ea"/>
            </a:endParaRPr>
          </a:p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在甚麼情況下需要應對和解決相應的問題？</a:t>
            </a:r>
            <a:endParaRPr lang="en-US" altLang="zh-TW" sz="3200" dirty="0">
              <a:latin typeface="+mn-ea"/>
              <a:ea typeface="+mn-ea"/>
            </a:endParaRPr>
          </a:p>
          <a:p>
            <a:pPr marL="177800" indent="0">
              <a:buNone/>
            </a:pPr>
            <a:endParaRPr lang="en-US" sz="3200" dirty="0">
              <a:latin typeface="+mn-ea"/>
              <a:ea typeface="+mn-ea"/>
            </a:endParaRPr>
          </a:p>
        </p:txBody>
      </p:sp>
      <p:grpSp>
        <p:nvGrpSpPr>
          <p:cNvPr id="5" name="Google Shape;7052;p80"/>
          <p:cNvGrpSpPr/>
          <p:nvPr/>
        </p:nvGrpSpPr>
        <p:grpSpPr>
          <a:xfrm>
            <a:off x="7484561" y="3461878"/>
            <a:ext cx="675240" cy="1140997"/>
            <a:chOff x="1746873" y="3910424"/>
            <a:chExt cx="220065" cy="371858"/>
          </a:xfrm>
        </p:grpSpPr>
        <p:sp>
          <p:nvSpPr>
            <p:cNvPr id="6" name="Google Shape;7053;p80"/>
            <p:cNvSpPr/>
            <p:nvPr/>
          </p:nvSpPr>
          <p:spPr>
            <a:xfrm>
              <a:off x="1746873" y="3910424"/>
              <a:ext cx="220065" cy="125997"/>
            </a:xfrm>
            <a:custGeom>
              <a:avLst/>
              <a:gdLst/>
              <a:ahLst/>
              <a:cxnLst/>
              <a:rect l="l" t="t" r="r" b="b"/>
              <a:pathLst>
                <a:path w="10897" h="6239" extrusionOk="0">
                  <a:moveTo>
                    <a:pt x="4672" y="0"/>
                  </a:moveTo>
                  <a:cubicBezTo>
                    <a:pt x="3618" y="0"/>
                    <a:pt x="2842" y="989"/>
                    <a:pt x="3098" y="2014"/>
                  </a:cubicBezTo>
                  <a:lnTo>
                    <a:pt x="3120" y="2102"/>
                  </a:lnTo>
                  <a:lnTo>
                    <a:pt x="3120" y="2102"/>
                  </a:lnTo>
                  <a:lnTo>
                    <a:pt x="1956" y="1201"/>
                  </a:lnTo>
                  <a:cubicBezTo>
                    <a:pt x="1845" y="1116"/>
                    <a:pt x="1730" y="1079"/>
                    <a:pt x="1622" y="1079"/>
                  </a:cubicBezTo>
                  <a:cubicBezTo>
                    <a:pt x="1175" y="1079"/>
                    <a:pt x="837" y="1704"/>
                    <a:pt x="1297" y="2058"/>
                  </a:cubicBezTo>
                  <a:lnTo>
                    <a:pt x="2776" y="3200"/>
                  </a:lnTo>
                  <a:lnTo>
                    <a:pt x="2695" y="3200"/>
                  </a:lnTo>
                  <a:cubicBezTo>
                    <a:pt x="1209" y="3200"/>
                    <a:pt x="1" y="4408"/>
                    <a:pt x="1" y="5902"/>
                  </a:cubicBezTo>
                  <a:lnTo>
                    <a:pt x="1" y="6239"/>
                  </a:lnTo>
                  <a:lnTo>
                    <a:pt x="10896" y="6239"/>
                  </a:lnTo>
                  <a:lnTo>
                    <a:pt x="10896" y="5902"/>
                  </a:lnTo>
                  <a:cubicBezTo>
                    <a:pt x="10889" y="4408"/>
                    <a:pt x="9681" y="3200"/>
                    <a:pt x="8194" y="3200"/>
                  </a:cubicBezTo>
                  <a:lnTo>
                    <a:pt x="8107" y="3200"/>
                  </a:lnTo>
                  <a:lnTo>
                    <a:pt x="9586" y="2058"/>
                  </a:lnTo>
                  <a:cubicBezTo>
                    <a:pt x="9827" y="1875"/>
                    <a:pt x="9871" y="1538"/>
                    <a:pt x="9688" y="1304"/>
                  </a:cubicBezTo>
                  <a:cubicBezTo>
                    <a:pt x="9581" y="1162"/>
                    <a:pt x="9421" y="1088"/>
                    <a:pt x="9258" y="1088"/>
                  </a:cubicBezTo>
                  <a:cubicBezTo>
                    <a:pt x="9143" y="1088"/>
                    <a:pt x="9027" y="1125"/>
                    <a:pt x="8927" y="1201"/>
                  </a:cubicBezTo>
                  <a:lnTo>
                    <a:pt x="7762" y="2102"/>
                  </a:lnTo>
                  <a:lnTo>
                    <a:pt x="7784" y="2014"/>
                  </a:lnTo>
                  <a:cubicBezTo>
                    <a:pt x="8041" y="989"/>
                    <a:pt x="7272" y="0"/>
                    <a:pt x="621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54;p80"/>
            <p:cNvSpPr/>
            <p:nvPr/>
          </p:nvSpPr>
          <p:spPr>
            <a:xfrm>
              <a:off x="1746873" y="4058157"/>
              <a:ext cx="220065" cy="224124"/>
            </a:xfrm>
            <a:custGeom>
              <a:avLst/>
              <a:gdLst/>
              <a:ahLst/>
              <a:cxnLst/>
              <a:rect l="l" t="t" r="r" b="b"/>
              <a:pathLst>
                <a:path w="10897" h="11098" extrusionOk="0">
                  <a:moveTo>
                    <a:pt x="2350" y="1572"/>
                  </a:moveTo>
                  <a:cubicBezTo>
                    <a:pt x="2384" y="1572"/>
                    <a:pt x="2419" y="1575"/>
                    <a:pt x="2454" y="1582"/>
                  </a:cubicBezTo>
                  <a:lnTo>
                    <a:pt x="4306" y="1919"/>
                  </a:lnTo>
                  <a:cubicBezTo>
                    <a:pt x="4955" y="2035"/>
                    <a:pt x="4871" y="2988"/>
                    <a:pt x="4219" y="2988"/>
                  </a:cubicBezTo>
                  <a:cubicBezTo>
                    <a:pt x="4216" y="2988"/>
                    <a:pt x="4214" y="2988"/>
                    <a:pt x="4211" y="2988"/>
                  </a:cubicBezTo>
                  <a:cubicBezTo>
                    <a:pt x="4182" y="2988"/>
                    <a:pt x="4145" y="2988"/>
                    <a:pt x="4116" y="2981"/>
                  </a:cubicBezTo>
                  <a:lnTo>
                    <a:pt x="2256" y="2644"/>
                  </a:lnTo>
                  <a:cubicBezTo>
                    <a:pt x="1963" y="2585"/>
                    <a:pt x="1773" y="2307"/>
                    <a:pt x="1824" y="2014"/>
                  </a:cubicBezTo>
                  <a:cubicBezTo>
                    <a:pt x="1869" y="1756"/>
                    <a:pt x="2096" y="1572"/>
                    <a:pt x="2350" y="1572"/>
                  </a:cubicBezTo>
                  <a:close/>
                  <a:moveTo>
                    <a:pt x="8539" y="1572"/>
                  </a:moveTo>
                  <a:cubicBezTo>
                    <a:pt x="8792" y="1572"/>
                    <a:pt x="9014" y="1756"/>
                    <a:pt x="9066" y="2014"/>
                  </a:cubicBezTo>
                  <a:cubicBezTo>
                    <a:pt x="9117" y="2307"/>
                    <a:pt x="8919" y="2585"/>
                    <a:pt x="8626" y="2644"/>
                  </a:cubicBezTo>
                  <a:lnTo>
                    <a:pt x="8641" y="2644"/>
                  </a:lnTo>
                  <a:lnTo>
                    <a:pt x="6774" y="2981"/>
                  </a:lnTo>
                  <a:cubicBezTo>
                    <a:pt x="6745" y="2988"/>
                    <a:pt x="6708" y="2988"/>
                    <a:pt x="6679" y="2988"/>
                  </a:cubicBezTo>
                  <a:cubicBezTo>
                    <a:pt x="6676" y="2988"/>
                    <a:pt x="6674" y="2988"/>
                    <a:pt x="6671" y="2988"/>
                  </a:cubicBezTo>
                  <a:cubicBezTo>
                    <a:pt x="6012" y="2988"/>
                    <a:pt x="5927" y="2035"/>
                    <a:pt x="6576" y="1919"/>
                  </a:cubicBezTo>
                  <a:lnTo>
                    <a:pt x="8436" y="1582"/>
                  </a:lnTo>
                  <a:cubicBezTo>
                    <a:pt x="8471" y="1575"/>
                    <a:pt x="8505" y="1572"/>
                    <a:pt x="8539" y="1572"/>
                  </a:cubicBezTo>
                  <a:close/>
                  <a:moveTo>
                    <a:pt x="6385" y="6466"/>
                  </a:moveTo>
                  <a:cubicBezTo>
                    <a:pt x="6686" y="6466"/>
                    <a:pt x="6935" y="6705"/>
                    <a:pt x="6935" y="7008"/>
                  </a:cubicBezTo>
                  <a:cubicBezTo>
                    <a:pt x="6935" y="7311"/>
                    <a:pt x="6686" y="7550"/>
                    <a:pt x="6385" y="7550"/>
                  </a:cubicBezTo>
                  <a:cubicBezTo>
                    <a:pt x="6380" y="7550"/>
                    <a:pt x="6376" y="7550"/>
                    <a:pt x="6371" y="7550"/>
                  </a:cubicBezTo>
                  <a:lnTo>
                    <a:pt x="4519" y="7550"/>
                  </a:lnTo>
                  <a:cubicBezTo>
                    <a:pt x="4514" y="7550"/>
                    <a:pt x="4509" y="7550"/>
                    <a:pt x="4505" y="7550"/>
                  </a:cubicBezTo>
                  <a:cubicBezTo>
                    <a:pt x="4203" y="7550"/>
                    <a:pt x="3955" y="7311"/>
                    <a:pt x="3955" y="7008"/>
                  </a:cubicBezTo>
                  <a:cubicBezTo>
                    <a:pt x="3955" y="6705"/>
                    <a:pt x="4203" y="6466"/>
                    <a:pt x="4505" y="6466"/>
                  </a:cubicBezTo>
                  <a:cubicBezTo>
                    <a:pt x="4509" y="6466"/>
                    <a:pt x="4514" y="6466"/>
                    <a:pt x="4519" y="6466"/>
                  </a:cubicBezTo>
                  <a:lnTo>
                    <a:pt x="6371" y="6466"/>
                  </a:lnTo>
                  <a:cubicBezTo>
                    <a:pt x="6376" y="6466"/>
                    <a:pt x="6380" y="6466"/>
                    <a:pt x="6385" y="6466"/>
                  </a:cubicBezTo>
                  <a:close/>
                  <a:moveTo>
                    <a:pt x="1" y="0"/>
                  </a:moveTo>
                  <a:lnTo>
                    <a:pt x="1" y="6268"/>
                  </a:lnTo>
                  <a:cubicBezTo>
                    <a:pt x="1" y="7308"/>
                    <a:pt x="608" y="8260"/>
                    <a:pt x="1560" y="8707"/>
                  </a:cubicBezTo>
                  <a:lnTo>
                    <a:pt x="1560" y="6283"/>
                  </a:lnTo>
                  <a:cubicBezTo>
                    <a:pt x="1560" y="5448"/>
                    <a:pt x="2241" y="4767"/>
                    <a:pt x="3076" y="4767"/>
                  </a:cubicBezTo>
                  <a:lnTo>
                    <a:pt x="4057" y="4767"/>
                  </a:lnTo>
                  <a:cubicBezTo>
                    <a:pt x="4350" y="4767"/>
                    <a:pt x="4592" y="5009"/>
                    <a:pt x="4592" y="5302"/>
                  </a:cubicBezTo>
                  <a:cubicBezTo>
                    <a:pt x="4592" y="5602"/>
                    <a:pt x="4350" y="5844"/>
                    <a:pt x="4057" y="5844"/>
                  </a:cubicBezTo>
                  <a:lnTo>
                    <a:pt x="3069" y="5844"/>
                  </a:lnTo>
                  <a:cubicBezTo>
                    <a:pt x="2827" y="5844"/>
                    <a:pt x="2629" y="6041"/>
                    <a:pt x="2629" y="6283"/>
                  </a:cubicBezTo>
                  <a:lnTo>
                    <a:pt x="2629" y="8963"/>
                  </a:lnTo>
                  <a:lnTo>
                    <a:pt x="3633" y="8963"/>
                  </a:lnTo>
                  <a:cubicBezTo>
                    <a:pt x="3903" y="9644"/>
                    <a:pt x="4321" y="10259"/>
                    <a:pt x="4863" y="10757"/>
                  </a:cubicBezTo>
                  <a:lnTo>
                    <a:pt x="5075" y="10955"/>
                  </a:lnTo>
                  <a:cubicBezTo>
                    <a:pt x="5178" y="11050"/>
                    <a:pt x="5309" y="11097"/>
                    <a:pt x="5441" y="11097"/>
                  </a:cubicBezTo>
                  <a:cubicBezTo>
                    <a:pt x="5573" y="11097"/>
                    <a:pt x="5705" y="11050"/>
                    <a:pt x="5807" y="10955"/>
                  </a:cubicBezTo>
                  <a:lnTo>
                    <a:pt x="6020" y="10757"/>
                  </a:lnTo>
                  <a:cubicBezTo>
                    <a:pt x="6554" y="10259"/>
                    <a:pt x="6979" y="9644"/>
                    <a:pt x="7243" y="8963"/>
                  </a:cubicBezTo>
                  <a:lnTo>
                    <a:pt x="8253" y="8963"/>
                  </a:lnTo>
                  <a:lnTo>
                    <a:pt x="8253" y="6283"/>
                  </a:lnTo>
                  <a:cubicBezTo>
                    <a:pt x="8253" y="6041"/>
                    <a:pt x="8055" y="5844"/>
                    <a:pt x="7806" y="5844"/>
                  </a:cubicBezTo>
                  <a:lnTo>
                    <a:pt x="6832" y="5844"/>
                  </a:lnTo>
                  <a:cubicBezTo>
                    <a:pt x="6540" y="5844"/>
                    <a:pt x="6298" y="5602"/>
                    <a:pt x="6298" y="5302"/>
                  </a:cubicBezTo>
                  <a:cubicBezTo>
                    <a:pt x="6298" y="5009"/>
                    <a:pt x="6540" y="4767"/>
                    <a:pt x="6832" y="4767"/>
                  </a:cubicBezTo>
                  <a:lnTo>
                    <a:pt x="7814" y="4767"/>
                  </a:lnTo>
                  <a:cubicBezTo>
                    <a:pt x="7818" y="4767"/>
                    <a:pt x="7823" y="4767"/>
                    <a:pt x="7827" y="4767"/>
                  </a:cubicBezTo>
                  <a:cubicBezTo>
                    <a:pt x="8663" y="4767"/>
                    <a:pt x="9337" y="5445"/>
                    <a:pt x="9337" y="6283"/>
                  </a:cubicBezTo>
                  <a:lnTo>
                    <a:pt x="9337" y="8707"/>
                  </a:lnTo>
                  <a:cubicBezTo>
                    <a:pt x="10281" y="8260"/>
                    <a:pt x="10889" y="7308"/>
                    <a:pt x="10896" y="6268"/>
                  </a:cubicBezTo>
                  <a:lnTo>
                    <a:pt x="1089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459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扮演不同的角色，例如政府官員、企業家、普通市民等，模擬不同場景下，如貪污受賄、違反法律、侵犯他人權益等情況，表現出相應的態度和行為。</a:t>
            </a:r>
            <a:endParaRPr lang="en-US" sz="2000" dirty="0">
              <a:latin typeface="+mn-ea"/>
              <a:ea typeface="+mn-ea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720000" y="32335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>
              <a:buSzPts val="3600"/>
            </a:pPr>
            <a:r>
              <a:rPr lang="zh-TW" altLang="en-US" sz="5000" dirty="0"/>
              <a:t>角色扮演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737222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如何應對和解決相應的問題？</a:t>
            </a:r>
            <a:endParaRPr lang="en-US" altLang="zh-TW" sz="3200" dirty="0">
              <a:latin typeface="+mn-ea"/>
              <a:ea typeface="+mn-ea"/>
            </a:endParaRPr>
          </a:p>
          <a:p>
            <a:pPr marL="177800" indent="0">
              <a:buNone/>
            </a:pPr>
            <a:endParaRPr lang="en-US" altLang="zh-TW" sz="3200" dirty="0">
              <a:latin typeface="+mn-ea"/>
              <a:ea typeface="+mn-ea"/>
            </a:endParaRPr>
          </a:p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思考如何維護公正、公平和公開，如何保護自己的權益以及如何遵守道德規範和法律法規。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720000" y="32335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>
              <a:buSzPts val="3600"/>
            </a:pPr>
            <a:r>
              <a:rPr lang="zh-TW" altLang="en-US" sz="5000" dirty="0"/>
              <a:t>分組討論</a:t>
            </a:r>
            <a:endParaRPr lang="en-US" sz="5000" dirty="0"/>
          </a:p>
        </p:txBody>
      </p:sp>
      <p:grpSp>
        <p:nvGrpSpPr>
          <p:cNvPr id="5" name="Google Shape;7052;p80"/>
          <p:cNvGrpSpPr/>
          <p:nvPr/>
        </p:nvGrpSpPr>
        <p:grpSpPr>
          <a:xfrm>
            <a:off x="7484561" y="3461878"/>
            <a:ext cx="675240" cy="1140997"/>
            <a:chOff x="1746873" y="3910424"/>
            <a:chExt cx="220065" cy="371858"/>
          </a:xfrm>
        </p:grpSpPr>
        <p:sp>
          <p:nvSpPr>
            <p:cNvPr id="6" name="Google Shape;7053;p80"/>
            <p:cNvSpPr/>
            <p:nvPr/>
          </p:nvSpPr>
          <p:spPr>
            <a:xfrm>
              <a:off x="1746873" y="3910424"/>
              <a:ext cx="220065" cy="125997"/>
            </a:xfrm>
            <a:custGeom>
              <a:avLst/>
              <a:gdLst/>
              <a:ahLst/>
              <a:cxnLst/>
              <a:rect l="l" t="t" r="r" b="b"/>
              <a:pathLst>
                <a:path w="10897" h="6239" extrusionOk="0">
                  <a:moveTo>
                    <a:pt x="4672" y="0"/>
                  </a:moveTo>
                  <a:cubicBezTo>
                    <a:pt x="3618" y="0"/>
                    <a:pt x="2842" y="989"/>
                    <a:pt x="3098" y="2014"/>
                  </a:cubicBezTo>
                  <a:lnTo>
                    <a:pt x="3120" y="2102"/>
                  </a:lnTo>
                  <a:lnTo>
                    <a:pt x="3120" y="2102"/>
                  </a:lnTo>
                  <a:lnTo>
                    <a:pt x="1956" y="1201"/>
                  </a:lnTo>
                  <a:cubicBezTo>
                    <a:pt x="1845" y="1116"/>
                    <a:pt x="1730" y="1079"/>
                    <a:pt x="1622" y="1079"/>
                  </a:cubicBezTo>
                  <a:cubicBezTo>
                    <a:pt x="1175" y="1079"/>
                    <a:pt x="837" y="1704"/>
                    <a:pt x="1297" y="2058"/>
                  </a:cubicBezTo>
                  <a:lnTo>
                    <a:pt x="2776" y="3200"/>
                  </a:lnTo>
                  <a:lnTo>
                    <a:pt x="2695" y="3200"/>
                  </a:lnTo>
                  <a:cubicBezTo>
                    <a:pt x="1209" y="3200"/>
                    <a:pt x="1" y="4408"/>
                    <a:pt x="1" y="5902"/>
                  </a:cubicBezTo>
                  <a:lnTo>
                    <a:pt x="1" y="6239"/>
                  </a:lnTo>
                  <a:lnTo>
                    <a:pt x="10896" y="6239"/>
                  </a:lnTo>
                  <a:lnTo>
                    <a:pt x="10896" y="5902"/>
                  </a:lnTo>
                  <a:cubicBezTo>
                    <a:pt x="10889" y="4408"/>
                    <a:pt x="9681" y="3200"/>
                    <a:pt x="8194" y="3200"/>
                  </a:cubicBezTo>
                  <a:lnTo>
                    <a:pt x="8107" y="3200"/>
                  </a:lnTo>
                  <a:lnTo>
                    <a:pt x="9586" y="2058"/>
                  </a:lnTo>
                  <a:cubicBezTo>
                    <a:pt x="9827" y="1875"/>
                    <a:pt x="9871" y="1538"/>
                    <a:pt x="9688" y="1304"/>
                  </a:cubicBezTo>
                  <a:cubicBezTo>
                    <a:pt x="9581" y="1162"/>
                    <a:pt x="9421" y="1088"/>
                    <a:pt x="9258" y="1088"/>
                  </a:cubicBezTo>
                  <a:cubicBezTo>
                    <a:pt x="9143" y="1088"/>
                    <a:pt x="9027" y="1125"/>
                    <a:pt x="8927" y="1201"/>
                  </a:cubicBezTo>
                  <a:lnTo>
                    <a:pt x="7762" y="2102"/>
                  </a:lnTo>
                  <a:lnTo>
                    <a:pt x="7784" y="2014"/>
                  </a:lnTo>
                  <a:cubicBezTo>
                    <a:pt x="8041" y="989"/>
                    <a:pt x="7272" y="0"/>
                    <a:pt x="621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54;p80"/>
            <p:cNvSpPr/>
            <p:nvPr/>
          </p:nvSpPr>
          <p:spPr>
            <a:xfrm>
              <a:off x="1746873" y="4058157"/>
              <a:ext cx="220065" cy="224124"/>
            </a:xfrm>
            <a:custGeom>
              <a:avLst/>
              <a:gdLst/>
              <a:ahLst/>
              <a:cxnLst/>
              <a:rect l="l" t="t" r="r" b="b"/>
              <a:pathLst>
                <a:path w="10897" h="11098" extrusionOk="0">
                  <a:moveTo>
                    <a:pt x="2350" y="1572"/>
                  </a:moveTo>
                  <a:cubicBezTo>
                    <a:pt x="2384" y="1572"/>
                    <a:pt x="2419" y="1575"/>
                    <a:pt x="2454" y="1582"/>
                  </a:cubicBezTo>
                  <a:lnTo>
                    <a:pt x="4306" y="1919"/>
                  </a:lnTo>
                  <a:cubicBezTo>
                    <a:pt x="4955" y="2035"/>
                    <a:pt x="4871" y="2988"/>
                    <a:pt x="4219" y="2988"/>
                  </a:cubicBezTo>
                  <a:cubicBezTo>
                    <a:pt x="4216" y="2988"/>
                    <a:pt x="4214" y="2988"/>
                    <a:pt x="4211" y="2988"/>
                  </a:cubicBezTo>
                  <a:cubicBezTo>
                    <a:pt x="4182" y="2988"/>
                    <a:pt x="4145" y="2988"/>
                    <a:pt x="4116" y="2981"/>
                  </a:cubicBezTo>
                  <a:lnTo>
                    <a:pt x="2256" y="2644"/>
                  </a:lnTo>
                  <a:cubicBezTo>
                    <a:pt x="1963" y="2585"/>
                    <a:pt x="1773" y="2307"/>
                    <a:pt x="1824" y="2014"/>
                  </a:cubicBezTo>
                  <a:cubicBezTo>
                    <a:pt x="1869" y="1756"/>
                    <a:pt x="2096" y="1572"/>
                    <a:pt x="2350" y="1572"/>
                  </a:cubicBezTo>
                  <a:close/>
                  <a:moveTo>
                    <a:pt x="8539" y="1572"/>
                  </a:moveTo>
                  <a:cubicBezTo>
                    <a:pt x="8792" y="1572"/>
                    <a:pt x="9014" y="1756"/>
                    <a:pt x="9066" y="2014"/>
                  </a:cubicBezTo>
                  <a:cubicBezTo>
                    <a:pt x="9117" y="2307"/>
                    <a:pt x="8919" y="2585"/>
                    <a:pt x="8626" y="2644"/>
                  </a:cubicBezTo>
                  <a:lnTo>
                    <a:pt x="8641" y="2644"/>
                  </a:lnTo>
                  <a:lnTo>
                    <a:pt x="6774" y="2981"/>
                  </a:lnTo>
                  <a:cubicBezTo>
                    <a:pt x="6745" y="2988"/>
                    <a:pt x="6708" y="2988"/>
                    <a:pt x="6679" y="2988"/>
                  </a:cubicBezTo>
                  <a:cubicBezTo>
                    <a:pt x="6676" y="2988"/>
                    <a:pt x="6674" y="2988"/>
                    <a:pt x="6671" y="2988"/>
                  </a:cubicBezTo>
                  <a:cubicBezTo>
                    <a:pt x="6012" y="2988"/>
                    <a:pt x="5927" y="2035"/>
                    <a:pt x="6576" y="1919"/>
                  </a:cubicBezTo>
                  <a:lnTo>
                    <a:pt x="8436" y="1582"/>
                  </a:lnTo>
                  <a:cubicBezTo>
                    <a:pt x="8471" y="1575"/>
                    <a:pt x="8505" y="1572"/>
                    <a:pt x="8539" y="1572"/>
                  </a:cubicBezTo>
                  <a:close/>
                  <a:moveTo>
                    <a:pt x="6385" y="6466"/>
                  </a:moveTo>
                  <a:cubicBezTo>
                    <a:pt x="6686" y="6466"/>
                    <a:pt x="6935" y="6705"/>
                    <a:pt x="6935" y="7008"/>
                  </a:cubicBezTo>
                  <a:cubicBezTo>
                    <a:pt x="6935" y="7311"/>
                    <a:pt x="6686" y="7550"/>
                    <a:pt x="6385" y="7550"/>
                  </a:cubicBezTo>
                  <a:cubicBezTo>
                    <a:pt x="6380" y="7550"/>
                    <a:pt x="6376" y="7550"/>
                    <a:pt x="6371" y="7550"/>
                  </a:cubicBezTo>
                  <a:lnTo>
                    <a:pt x="4519" y="7550"/>
                  </a:lnTo>
                  <a:cubicBezTo>
                    <a:pt x="4514" y="7550"/>
                    <a:pt x="4509" y="7550"/>
                    <a:pt x="4505" y="7550"/>
                  </a:cubicBezTo>
                  <a:cubicBezTo>
                    <a:pt x="4203" y="7550"/>
                    <a:pt x="3955" y="7311"/>
                    <a:pt x="3955" y="7008"/>
                  </a:cubicBezTo>
                  <a:cubicBezTo>
                    <a:pt x="3955" y="6705"/>
                    <a:pt x="4203" y="6466"/>
                    <a:pt x="4505" y="6466"/>
                  </a:cubicBezTo>
                  <a:cubicBezTo>
                    <a:pt x="4509" y="6466"/>
                    <a:pt x="4514" y="6466"/>
                    <a:pt x="4519" y="6466"/>
                  </a:cubicBezTo>
                  <a:lnTo>
                    <a:pt x="6371" y="6466"/>
                  </a:lnTo>
                  <a:cubicBezTo>
                    <a:pt x="6376" y="6466"/>
                    <a:pt x="6380" y="6466"/>
                    <a:pt x="6385" y="6466"/>
                  </a:cubicBezTo>
                  <a:close/>
                  <a:moveTo>
                    <a:pt x="1" y="0"/>
                  </a:moveTo>
                  <a:lnTo>
                    <a:pt x="1" y="6268"/>
                  </a:lnTo>
                  <a:cubicBezTo>
                    <a:pt x="1" y="7308"/>
                    <a:pt x="608" y="8260"/>
                    <a:pt x="1560" y="8707"/>
                  </a:cubicBezTo>
                  <a:lnTo>
                    <a:pt x="1560" y="6283"/>
                  </a:lnTo>
                  <a:cubicBezTo>
                    <a:pt x="1560" y="5448"/>
                    <a:pt x="2241" y="4767"/>
                    <a:pt x="3076" y="4767"/>
                  </a:cubicBezTo>
                  <a:lnTo>
                    <a:pt x="4057" y="4767"/>
                  </a:lnTo>
                  <a:cubicBezTo>
                    <a:pt x="4350" y="4767"/>
                    <a:pt x="4592" y="5009"/>
                    <a:pt x="4592" y="5302"/>
                  </a:cubicBezTo>
                  <a:cubicBezTo>
                    <a:pt x="4592" y="5602"/>
                    <a:pt x="4350" y="5844"/>
                    <a:pt x="4057" y="5844"/>
                  </a:cubicBezTo>
                  <a:lnTo>
                    <a:pt x="3069" y="5844"/>
                  </a:lnTo>
                  <a:cubicBezTo>
                    <a:pt x="2827" y="5844"/>
                    <a:pt x="2629" y="6041"/>
                    <a:pt x="2629" y="6283"/>
                  </a:cubicBezTo>
                  <a:lnTo>
                    <a:pt x="2629" y="8963"/>
                  </a:lnTo>
                  <a:lnTo>
                    <a:pt x="3633" y="8963"/>
                  </a:lnTo>
                  <a:cubicBezTo>
                    <a:pt x="3903" y="9644"/>
                    <a:pt x="4321" y="10259"/>
                    <a:pt x="4863" y="10757"/>
                  </a:cubicBezTo>
                  <a:lnTo>
                    <a:pt x="5075" y="10955"/>
                  </a:lnTo>
                  <a:cubicBezTo>
                    <a:pt x="5178" y="11050"/>
                    <a:pt x="5309" y="11097"/>
                    <a:pt x="5441" y="11097"/>
                  </a:cubicBezTo>
                  <a:cubicBezTo>
                    <a:pt x="5573" y="11097"/>
                    <a:pt x="5705" y="11050"/>
                    <a:pt x="5807" y="10955"/>
                  </a:cubicBezTo>
                  <a:lnTo>
                    <a:pt x="6020" y="10757"/>
                  </a:lnTo>
                  <a:cubicBezTo>
                    <a:pt x="6554" y="10259"/>
                    <a:pt x="6979" y="9644"/>
                    <a:pt x="7243" y="8963"/>
                  </a:cubicBezTo>
                  <a:lnTo>
                    <a:pt x="8253" y="8963"/>
                  </a:lnTo>
                  <a:lnTo>
                    <a:pt x="8253" y="6283"/>
                  </a:lnTo>
                  <a:cubicBezTo>
                    <a:pt x="8253" y="6041"/>
                    <a:pt x="8055" y="5844"/>
                    <a:pt x="7806" y="5844"/>
                  </a:cubicBezTo>
                  <a:lnTo>
                    <a:pt x="6832" y="5844"/>
                  </a:lnTo>
                  <a:cubicBezTo>
                    <a:pt x="6540" y="5844"/>
                    <a:pt x="6298" y="5602"/>
                    <a:pt x="6298" y="5302"/>
                  </a:cubicBezTo>
                  <a:cubicBezTo>
                    <a:pt x="6298" y="5009"/>
                    <a:pt x="6540" y="4767"/>
                    <a:pt x="6832" y="4767"/>
                  </a:cubicBezTo>
                  <a:lnTo>
                    <a:pt x="7814" y="4767"/>
                  </a:lnTo>
                  <a:cubicBezTo>
                    <a:pt x="7818" y="4767"/>
                    <a:pt x="7823" y="4767"/>
                    <a:pt x="7827" y="4767"/>
                  </a:cubicBezTo>
                  <a:cubicBezTo>
                    <a:pt x="8663" y="4767"/>
                    <a:pt x="9337" y="5445"/>
                    <a:pt x="9337" y="6283"/>
                  </a:cubicBezTo>
                  <a:lnTo>
                    <a:pt x="9337" y="8707"/>
                  </a:lnTo>
                  <a:cubicBezTo>
                    <a:pt x="10281" y="8260"/>
                    <a:pt x="10889" y="7308"/>
                    <a:pt x="10896" y="6268"/>
                  </a:cubicBezTo>
                  <a:lnTo>
                    <a:pt x="1089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7855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260272" y="2102230"/>
            <a:ext cx="8623456" cy="989978"/>
          </a:xfrm>
        </p:spPr>
        <p:txBody>
          <a:bodyPr/>
          <a:lstStyle/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在日常生活中貫徹誠信、廉潔、守法的精神。</a:t>
            </a:r>
            <a:endParaRPr 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836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26705" t="19248" r="41658" b="10820"/>
          <a:stretch/>
        </p:blipFill>
        <p:spPr bwMode="auto">
          <a:xfrm>
            <a:off x="2538690" y="0"/>
            <a:ext cx="4064533" cy="5052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720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720000" y="1215750"/>
            <a:ext cx="7704000" cy="1290125"/>
          </a:xfrm>
        </p:spPr>
        <p:txBody>
          <a:bodyPr/>
          <a:lstStyle/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不誠信的行為可能會導致法律責任和社會信任的破裂。</a:t>
            </a:r>
            <a:endParaRPr lang="en-US" altLang="zh-TW" sz="3200" dirty="0">
              <a:latin typeface="+mn-ea"/>
              <a:ea typeface="+mn-ea"/>
            </a:endParaRPr>
          </a:p>
        </p:txBody>
      </p:sp>
      <p:sp>
        <p:nvSpPr>
          <p:cNvPr id="5" name="文字版面配置區 3"/>
          <p:cNvSpPr txBox="1">
            <a:spLocks/>
          </p:cNvSpPr>
          <p:nvPr/>
        </p:nvSpPr>
        <p:spPr>
          <a:xfrm>
            <a:off x="720000" y="2750220"/>
            <a:ext cx="7704000" cy="129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這些行為不僅損害了政府的利益，也損害了自我的信譽。</a:t>
            </a:r>
            <a:endParaRPr lang="en-US" altLang="zh-TW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9321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720000" y="908624"/>
            <a:ext cx="7704000" cy="3233100"/>
          </a:xfrm>
        </p:spPr>
        <p:txBody>
          <a:bodyPr/>
          <a:lstStyle/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在學習方面，如何體現誠信、公正、和諧和社會責任感的價值觀？</a:t>
            </a:r>
            <a:endParaRPr lang="en-US" altLang="zh-TW" sz="3200" dirty="0">
              <a:latin typeface="+mn-ea"/>
              <a:ea typeface="+mn-ea"/>
            </a:endParaRPr>
          </a:p>
          <a:p>
            <a:pPr marL="177800" indent="0">
              <a:buNone/>
            </a:pPr>
            <a:endParaRPr lang="zh-TW" altLang="en-US" sz="3200" dirty="0">
              <a:latin typeface="+mn-ea"/>
              <a:ea typeface="+mn-ea"/>
            </a:endParaRPr>
          </a:p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你認為在澳門應如何實現「大同」和「小康」的理念？</a:t>
            </a:r>
          </a:p>
        </p:txBody>
      </p:sp>
      <p:grpSp>
        <p:nvGrpSpPr>
          <p:cNvPr id="5" name="Google Shape;7052;p80"/>
          <p:cNvGrpSpPr/>
          <p:nvPr/>
        </p:nvGrpSpPr>
        <p:grpSpPr>
          <a:xfrm>
            <a:off x="7484561" y="3461878"/>
            <a:ext cx="675240" cy="1140997"/>
            <a:chOff x="1746873" y="3910424"/>
            <a:chExt cx="220065" cy="371858"/>
          </a:xfrm>
        </p:grpSpPr>
        <p:sp>
          <p:nvSpPr>
            <p:cNvPr id="6" name="Google Shape;7053;p80"/>
            <p:cNvSpPr/>
            <p:nvPr/>
          </p:nvSpPr>
          <p:spPr>
            <a:xfrm>
              <a:off x="1746873" y="3910424"/>
              <a:ext cx="220065" cy="125997"/>
            </a:xfrm>
            <a:custGeom>
              <a:avLst/>
              <a:gdLst/>
              <a:ahLst/>
              <a:cxnLst/>
              <a:rect l="l" t="t" r="r" b="b"/>
              <a:pathLst>
                <a:path w="10897" h="6239" extrusionOk="0">
                  <a:moveTo>
                    <a:pt x="4672" y="0"/>
                  </a:moveTo>
                  <a:cubicBezTo>
                    <a:pt x="3618" y="0"/>
                    <a:pt x="2842" y="989"/>
                    <a:pt x="3098" y="2014"/>
                  </a:cubicBezTo>
                  <a:lnTo>
                    <a:pt x="3120" y="2102"/>
                  </a:lnTo>
                  <a:lnTo>
                    <a:pt x="3120" y="2102"/>
                  </a:lnTo>
                  <a:lnTo>
                    <a:pt x="1956" y="1201"/>
                  </a:lnTo>
                  <a:cubicBezTo>
                    <a:pt x="1845" y="1116"/>
                    <a:pt x="1730" y="1079"/>
                    <a:pt x="1622" y="1079"/>
                  </a:cubicBezTo>
                  <a:cubicBezTo>
                    <a:pt x="1175" y="1079"/>
                    <a:pt x="837" y="1704"/>
                    <a:pt x="1297" y="2058"/>
                  </a:cubicBezTo>
                  <a:lnTo>
                    <a:pt x="2776" y="3200"/>
                  </a:lnTo>
                  <a:lnTo>
                    <a:pt x="2695" y="3200"/>
                  </a:lnTo>
                  <a:cubicBezTo>
                    <a:pt x="1209" y="3200"/>
                    <a:pt x="1" y="4408"/>
                    <a:pt x="1" y="5902"/>
                  </a:cubicBezTo>
                  <a:lnTo>
                    <a:pt x="1" y="6239"/>
                  </a:lnTo>
                  <a:lnTo>
                    <a:pt x="10896" y="6239"/>
                  </a:lnTo>
                  <a:lnTo>
                    <a:pt x="10896" y="5902"/>
                  </a:lnTo>
                  <a:cubicBezTo>
                    <a:pt x="10889" y="4408"/>
                    <a:pt x="9681" y="3200"/>
                    <a:pt x="8194" y="3200"/>
                  </a:cubicBezTo>
                  <a:lnTo>
                    <a:pt x="8107" y="3200"/>
                  </a:lnTo>
                  <a:lnTo>
                    <a:pt x="9586" y="2058"/>
                  </a:lnTo>
                  <a:cubicBezTo>
                    <a:pt x="9827" y="1875"/>
                    <a:pt x="9871" y="1538"/>
                    <a:pt x="9688" y="1304"/>
                  </a:cubicBezTo>
                  <a:cubicBezTo>
                    <a:pt x="9581" y="1162"/>
                    <a:pt x="9421" y="1088"/>
                    <a:pt x="9258" y="1088"/>
                  </a:cubicBezTo>
                  <a:cubicBezTo>
                    <a:pt x="9143" y="1088"/>
                    <a:pt x="9027" y="1125"/>
                    <a:pt x="8927" y="1201"/>
                  </a:cubicBezTo>
                  <a:lnTo>
                    <a:pt x="7762" y="2102"/>
                  </a:lnTo>
                  <a:lnTo>
                    <a:pt x="7784" y="2014"/>
                  </a:lnTo>
                  <a:cubicBezTo>
                    <a:pt x="8041" y="989"/>
                    <a:pt x="7272" y="0"/>
                    <a:pt x="621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54;p80"/>
            <p:cNvSpPr/>
            <p:nvPr/>
          </p:nvSpPr>
          <p:spPr>
            <a:xfrm>
              <a:off x="1746873" y="4058157"/>
              <a:ext cx="220065" cy="224124"/>
            </a:xfrm>
            <a:custGeom>
              <a:avLst/>
              <a:gdLst/>
              <a:ahLst/>
              <a:cxnLst/>
              <a:rect l="l" t="t" r="r" b="b"/>
              <a:pathLst>
                <a:path w="10897" h="11098" extrusionOk="0">
                  <a:moveTo>
                    <a:pt x="2350" y="1572"/>
                  </a:moveTo>
                  <a:cubicBezTo>
                    <a:pt x="2384" y="1572"/>
                    <a:pt x="2419" y="1575"/>
                    <a:pt x="2454" y="1582"/>
                  </a:cubicBezTo>
                  <a:lnTo>
                    <a:pt x="4306" y="1919"/>
                  </a:lnTo>
                  <a:cubicBezTo>
                    <a:pt x="4955" y="2035"/>
                    <a:pt x="4871" y="2988"/>
                    <a:pt x="4219" y="2988"/>
                  </a:cubicBezTo>
                  <a:cubicBezTo>
                    <a:pt x="4216" y="2988"/>
                    <a:pt x="4214" y="2988"/>
                    <a:pt x="4211" y="2988"/>
                  </a:cubicBezTo>
                  <a:cubicBezTo>
                    <a:pt x="4182" y="2988"/>
                    <a:pt x="4145" y="2988"/>
                    <a:pt x="4116" y="2981"/>
                  </a:cubicBezTo>
                  <a:lnTo>
                    <a:pt x="2256" y="2644"/>
                  </a:lnTo>
                  <a:cubicBezTo>
                    <a:pt x="1963" y="2585"/>
                    <a:pt x="1773" y="2307"/>
                    <a:pt x="1824" y="2014"/>
                  </a:cubicBezTo>
                  <a:cubicBezTo>
                    <a:pt x="1869" y="1756"/>
                    <a:pt x="2096" y="1572"/>
                    <a:pt x="2350" y="1572"/>
                  </a:cubicBezTo>
                  <a:close/>
                  <a:moveTo>
                    <a:pt x="8539" y="1572"/>
                  </a:moveTo>
                  <a:cubicBezTo>
                    <a:pt x="8792" y="1572"/>
                    <a:pt x="9014" y="1756"/>
                    <a:pt x="9066" y="2014"/>
                  </a:cubicBezTo>
                  <a:cubicBezTo>
                    <a:pt x="9117" y="2307"/>
                    <a:pt x="8919" y="2585"/>
                    <a:pt x="8626" y="2644"/>
                  </a:cubicBezTo>
                  <a:lnTo>
                    <a:pt x="8641" y="2644"/>
                  </a:lnTo>
                  <a:lnTo>
                    <a:pt x="6774" y="2981"/>
                  </a:lnTo>
                  <a:cubicBezTo>
                    <a:pt x="6745" y="2988"/>
                    <a:pt x="6708" y="2988"/>
                    <a:pt x="6679" y="2988"/>
                  </a:cubicBezTo>
                  <a:cubicBezTo>
                    <a:pt x="6676" y="2988"/>
                    <a:pt x="6674" y="2988"/>
                    <a:pt x="6671" y="2988"/>
                  </a:cubicBezTo>
                  <a:cubicBezTo>
                    <a:pt x="6012" y="2988"/>
                    <a:pt x="5927" y="2035"/>
                    <a:pt x="6576" y="1919"/>
                  </a:cubicBezTo>
                  <a:lnTo>
                    <a:pt x="8436" y="1582"/>
                  </a:lnTo>
                  <a:cubicBezTo>
                    <a:pt x="8471" y="1575"/>
                    <a:pt x="8505" y="1572"/>
                    <a:pt x="8539" y="1572"/>
                  </a:cubicBezTo>
                  <a:close/>
                  <a:moveTo>
                    <a:pt x="6385" y="6466"/>
                  </a:moveTo>
                  <a:cubicBezTo>
                    <a:pt x="6686" y="6466"/>
                    <a:pt x="6935" y="6705"/>
                    <a:pt x="6935" y="7008"/>
                  </a:cubicBezTo>
                  <a:cubicBezTo>
                    <a:pt x="6935" y="7311"/>
                    <a:pt x="6686" y="7550"/>
                    <a:pt x="6385" y="7550"/>
                  </a:cubicBezTo>
                  <a:cubicBezTo>
                    <a:pt x="6380" y="7550"/>
                    <a:pt x="6376" y="7550"/>
                    <a:pt x="6371" y="7550"/>
                  </a:cubicBezTo>
                  <a:lnTo>
                    <a:pt x="4519" y="7550"/>
                  </a:lnTo>
                  <a:cubicBezTo>
                    <a:pt x="4514" y="7550"/>
                    <a:pt x="4509" y="7550"/>
                    <a:pt x="4505" y="7550"/>
                  </a:cubicBezTo>
                  <a:cubicBezTo>
                    <a:pt x="4203" y="7550"/>
                    <a:pt x="3955" y="7311"/>
                    <a:pt x="3955" y="7008"/>
                  </a:cubicBezTo>
                  <a:cubicBezTo>
                    <a:pt x="3955" y="6705"/>
                    <a:pt x="4203" y="6466"/>
                    <a:pt x="4505" y="6466"/>
                  </a:cubicBezTo>
                  <a:cubicBezTo>
                    <a:pt x="4509" y="6466"/>
                    <a:pt x="4514" y="6466"/>
                    <a:pt x="4519" y="6466"/>
                  </a:cubicBezTo>
                  <a:lnTo>
                    <a:pt x="6371" y="6466"/>
                  </a:lnTo>
                  <a:cubicBezTo>
                    <a:pt x="6376" y="6466"/>
                    <a:pt x="6380" y="6466"/>
                    <a:pt x="6385" y="6466"/>
                  </a:cubicBezTo>
                  <a:close/>
                  <a:moveTo>
                    <a:pt x="1" y="0"/>
                  </a:moveTo>
                  <a:lnTo>
                    <a:pt x="1" y="6268"/>
                  </a:lnTo>
                  <a:cubicBezTo>
                    <a:pt x="1" y="7308"/>
                    <a:pt x="608" y="8260"/>
                    <a:pt x="1560" y="8707"/>
                  </a:cubicBezTo>
                  <a:lnTo>
                    <a:pt x="1560" y="6283"/>
                  </a:lnTo>
                  <a:cubicBezTo>
                    <a:pt x="1560" y="5448"/>
                    <a:pt x="2241" y="4767"/>
                    <a:pt x="3076" y="4767"/>
                  </a:cubicBezTo>
                  <a:lnTo>
                    <a:pt x="4057" y="4767"/>
                  </a:lnTo>
                  <a:cubicBezTo>
                    <a:pt x="4350" y="4767"/>
                    <a:pt x="4592" y="5009"/>
                    <a:pt x="4592" y="5302"/>
                  </a:cubicBezTo>
                  <a:cubicBezTo>
                    <a:pt x="4592" y="5602"/>
                    <a:pt x="4350" y="5844"/>
                    <a:pt x="4057" y="5844"/>
                  </a:cubicBezTo>
                  <a:lnTo>
                    <a:pt x="3069" y="5844"/>
                  </a:lnTo>
                  <a:cubicBezTo>
                    <a:pt x="2827" y="5844"/>
                    <a:pt x="2629" y="6041"/>
                    <a:pt x="2629" y="6283"/>
                  </a:cubicBezTo>
                  <a:lnTo>
                    <a:pt x="2629" y="8963"/>
                  </a:lnTo>
                  <a:lnTo>
                    <a:pt x="3633" y="8963"/>
                  </a:lnTo>
                  <a:cubicBezTo>
                    <a:pt x="3903" y="9644"/>
                    <a:pt x="4321" y="10259"/>
                    <a:pt x="4863" y="10757"/>
                  </a:cubicBezTo>
                  <a:lnTo>
                    <a:pt x="5075" y="10955"/>
                  </a:lnTo>
                  <a:cubicBezTo>
                    <a:pt x="5178" y="11050"/>
                    <a:pt x="5309" y="11097"/>
                    <a:pt x="5441" y="11097"/>
                  </a:cubicBezTo>
                  <a:cubicBezTo>
                    <a:pt x="5573" y="11097"/>
                    <a:pt x="5705" y="11050"/>
                    <a:pt x="5807" y="10955"/>
                  </a:cubicBezTo>
                  <a:lnTo>
                    <a:pt x="6020" y="10757"/>
                  </a:lnTo>
                  <a:cubicBezTo>
                    <a:pt x="6554" y="10259"/>
                    <a:pt x="6979" y="9644"/>
                    <a:pt x="7243" y="8963"/>
                  </a:cubicBezTo>
                  <a:lnTo>
                    <a:pt x="8253" y="8963"/>
                  </a:lnTo>
                  <a:lnTo>
                    <a:pt x="8253" y="6283"/>
                  </a:lnTo>
                  <a:cubicBezTo>
                    <a:pt x="8253" y="6041"/>
                    <a:pt x="8055" y="5844"/>
                    <a:pt x="7806" y="5844"/>
                  </a:cubicBezTo>
                  <a:lnTo>
                    <a:pt x="6832" y="5844"/>
                  </a:lnTo>
                  <a:cubicBezTo>
                    <a:pt x="6540" y="5844"/>
                    <a:pt x="6298" y="5602"/>
                    <a:pt x="6298" y="5302"/>
                  </a:cubicBezTo>
                  <a:cubicBezTo>
                    <a:pt x="6298" y="5009"/>
                    <a:pt x="6540" y="4767"/>
                    <a:pt x="6832" y="4767"/>
                  </a:cubicBezTo>
                  <a:lnTo>
                    <a:pt x="7814" y="4767"/>
                  </a:lnTo>
                  <a:cubicBezTo>
                    <a:pt x="7818" y="4767"/>
                    <a:pt x="7823" y="4767"/>
                    <a:pt x="7827" y="4767"/>
                  </a:cubicBezTo>
                  <a:cubicBezTo>
                    <a:pt x="8663" y="4767"/>
                    <a:pt x="9337" y="5445"/>
                    <a:pt x="9337" y="6283"/>
                  </a:cubicBezTo>
                  <a:lnTo>
                    <a:pt x="9337" y="8707"/>
                  </a:lnTo>
                  <a:cubicBezTo>
                    <a:pt x="10281" y="8260"/>
                    <a:pt x="10889" y="7308"/>
                    <a:pt x="10896" y="6268"/>
                  </a:cubicBezTo>
                  <a:lnTo>
                    <a:pt x="1089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0029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9550" y="542231"/>
            <a:ext cx="3604800" cy="841800"/>
          </a:xfrm>
        </p:spPr>
        <p:txBody>
          <a:bodyPr/>
          <a:lstStyle/>
          <a:p>
            <a:r>
              <a:rPr lang="zh-TW" altLang="en-US" dirty="0"/>
              <a:t>大同與小康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矩形 2"/>
          <p:cNvSpPr/>
          <p:nvPr/>
        </p:nvSpPr>
        <p:spPr>
          <a:xfrm>
            <a:off x="643868" y="1305327"/>
            <a:ext cx="7856163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        孔子曰：「大道之行也，與三代之英，丘未之逮也，而有志焉。大道之行也，天下為公：選賢與能，講信修睦。故人不獨親其親，不獨子其子；使老有所終，壯有所用，幼有所長，矜、寡、孤、獨、廢疾者，皆有所養；男有分，女有歸。貨，惡其棄於地也，不必藏於己；力，惡其不出於身也，不必為己。是故謀閉而不興，盜竊亂賊而不作，故外戶而不閉。是謂</a:t>
            </a:r>
            <a:r>
              <a:rPr lang="en-US" altLang="zh-TW" sz="2000" dirty="0">
                <a:latin typeface="+mn-ea"/>
                <a:ea typeface="+mn-ea"/>
                <a:cs typeface="Times New Roman" panose="02020603050405020304" pitchFamily="18" charset="0"/>
              </a:rPr>
              <a:t>『</a:t>
            </a: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大同</a:t>
            </a:r>
            <a:r>
              <a:rPr lang="en-US" altLang="zh-TW" sz="2000" dirty="0">
                <a:latin typeface="+mn-ea"/>
                <a:ea typeface="+mn-ea"/>
                <a:cs typeface="Times New Roman" panose="02020603050405020304" pitchFamily="18" charset="0"/>
              </a:rPr>
              <a:t>』</a:t>
            </a: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800"/>
              </a:spcAft>
            </a:pPr>
            <a:r>
              <a:rPr lang="en-US" sz="1600" dirty="0">
                <a:latin typeface="+mn-ea"/>
                <a:ea typeface="+mn-ea"/>
                <a:cs typeface="Times New Roman" panose="02020603050405020304" pitchFamily="18" charset="0"/>
              </a:rPr>
              <a:t>	</a:t>
            </a:r>
            <a:endParaRPr lang="en-US" sz="16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36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ts val="3600"/>
            </a:pPr>
            <a:r>
              <a:rPr lang="zh-TW" altLang="en-US" sz="5400" dirty="0"/>
              <a:t>大同與小康</a:t>
            </a:r>
            <a:endParaRPr lang="en-US" sz="50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3591810" y="1369775"/>
            <a:ext cx="1960379" cy="3233100"/>
          </a:xfrm>
        </p:spPr>
        <p:txBody>
          <a:bodyPr/>
          <a:lstStyle/>
          <a:p>
            <a:r>
              <a:rPr lang="zh-TW" altLang="en-US" sz="4000" dirty="0">
                <a:latin typeface="+mn-ea"/>
                <a:ea typeface="+mn-ea"/>
              </a:rPr>
              <a:t>誠信</a:t>
            </a:r>
            <a:endParaRPr lang="en-US" altLang="zh-TW" sz="4000" dirty="0">
              <a:latin typeface="+mn-ea"/>
              <a:ea typeface="+mn-ea"/>
            </a:endParaRPr>
          </a:p>
          <a:p>
            <a:r>
              <a:rPr lang="zh-TW" altLang="en-US" sz="4000" dirty="0">
                <a:latin typeface="+mn-ea"/>
                <a:ea typeface="+mn-ea"/>
              </a:rPr>
              <a:t>仁愛</a:t>
            </a:r>
            <a:endParaRPr lang="en-US" altLang="zh-TW" sz="4000" dirty="0">
              <a:latin typeface="+mn-ea"/>
              <a:ea typeface="+mn-ea"/>
            </a:endParaRPr>
          </a:p>
          <a:p>
            <a:r>
              <a:rPr lang="zh-TW" altLang="en-US" sz="4000" dirty="0">
                <a:latin typeface="+mn-ea"/>
                <a:ea typeface="+mn-ea"/>
              </a:rPr>
              <a:t>公正</a:t>
            </a:r>
            <a:endParaRPr lang="en-US" altLang="zh-TW" sz="4000" dirty="0">
              <a:latin typeface="+mn-ea"/>
              <a:ea typeface="+mn-ea"/>
            </a:endParaRPr>
          </a:p>
          <a:p>
            <a:r>
              <a:rPr lang="zh-TW" altLang="en-US" sz="4000" dirty="0">
                <a:latin typeface="+mn-ea"/>
                <a:ea typeface="+mn-ea"/>
              </a:rPr>
              <a:t>和諧</a:t>
            </a:r>
            <a:endParaRPr lang="en-US" sz="4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19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9550" y="542231"/>
            <a:ext cx="3604800" cy="841800"/>
          </a:xfrm>
        </p:spPr>
        <p:txBody>
          <a:bodyPr/>
          <a:lstStyle/>
          <a:p>
            <a:r>
              <a:rPr lang="zh-TW" altLang="en-US" dirty="0"/>
              <a:t>大同與小康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矩形 2"/>
          <p:cNvSpPr/>
          <p:nvPr/>
        </p:nvSpPr>
        <p:spPr>
          <a:xfrm>
            <a:off x="643868" y="1305327"/>
            <a:ext cx="7856163" cy="326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+mn-ea"/>
                <a:ea typeface="+mn-ea"/>
                <a:cs typeface="Times New Roman" panose="02020603050405020304" pitchFamily="18" charset="0"/>
              </a:rPr>
              <a:t>      </a:t>
            </a: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今大道既隱，天下為家；各親其親，各子其子；貨力為己；大人世及以為禮，城郭溝池以為固；禮義以為紀 ── 以正君臣，以篤父子，以睦兄弟，以和夫婦；以設制度，以立田里；以賢勇知，以功為己。故謀用是作，而兵由此起。禹、湯、文、武、成王、周公，由此其選也。此六君子者，未有不謹於禮者也。以著其義，以考其信，著有過，刑仁，講讓，示民有常。如有不由此者，在埶者去，眾以為殃。是謂</a:t>
            </a:r>
            <a:r>
              <a:rPr lang="en-US" altLang="zh-TW" sz="2000" dirty="0">
                <a:latin typeface="+mn-ea"/>
                <a:ea typeface="+mn-ea"/>
                <a:cs typeface="Times New Roman" panose="02020603050405020304" pitchFamily="18" charset="0"/>
              </a:rPr>
              <a:t>『</a:t>
            </a: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小康</a:t>
            </a:r>
            <a:r>
              <a:rPr lang="en-US" altLang="zh-TW" sz="2000" dirty="0">
                <a:latin typeface="+mn-ea"/>
                <a:ea typeface="+mn-ea"/>
                <a:cs typeface="Times New Roman" panose="02020603050405020304" pitchFamily="18" charset="0"/>
              </a:rPr>
              <a:t>』</a:t>
            </a: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。」</a:t>
            </a:r>
            <a:r>
              <a:rPr lang="en-US" sz="1600" dirty="0">
                <a:latin typeface="+mn-ea"/>
                <a:ea typeface="+mn-ea"/>
                <a:cs typeface="Times New Roman" panose="02020603050405020304" pitchFamily="18" charset="0"/>
              </a:rPr>
              <a:t>	</a:t>
            </a:r>
            <a:endParaRPr lang="en-US" sz="16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4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這篇文章在談甚麼？</a:t>
            </a:r>
            <a:endParaRPr lang="en-US" altLang="zh-TW" sz="3200" dirty="0">
              <a:latin typeface="+mn-ea"/>
              <a:ea typeface="+mn-ea"/>
            </a:endParaRPr>
          </a:p>
          <a:p>
            <a:endParaRPr lang="en-US" sz="3200" dirty="0">
              <a:latin typeface="+mn-ea"/>
              <a:ea typeface="+mn-ea"/>
            </a:endParaRPr>
          </a:p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孔子的觀點是甚麼？</a:t>
            </a:r>
            <a:endParaRPr lang="en-US" sz="3200" dirty="0">
              <a:latin typeface="+mn-ea"/>
              <a:ea typeface="+mn-ea"/>
            </a:endParaRPr>
          </a:p>
        </p:txBody>
      </p:sp>
      <p:grpSp>
        <p:nvGrpSpPr>
          <p:cNvPr id="5" name="Google Shape;7052;p80"/>
          <p:cNvGrpSpPr/>
          <p:nvPr/>
        </p:nvGrpSpPr>
        <p:grpSpPr>
          <a:xfrm>
            <a:off x="7484561" y="3461878"/>
            <a:ext cx="675240" cy="1140997"/>
            <a:chOff x="1746873" y="3910424"/>
            <a:chExt cx="220065" cy="371858"/>
          </a:xfrm>
        </p:grpSpPr>
        <p:sp>
          <p:nvSpPr>
            <p:cNvPr id="6" name="Google Shape;7053;p80"/>
            <p:cNvSpPr/>
            <p:nvPr/>
          </p:nvSpPr>
          <p:spPr>
            <a:xfrm>
              <a:off x="1746873" y="3910424"/>
              <a:ext cx="220065" cy="125997"/>
            </a:xfrm>
            <a:custGeom>
              <a:avLst/>
              <a:gdLst/>
              <a:ahLst/>
              <a:cxnLst/>
              <a:rect l="l" t="t" r="r" b="b"/>
              <a:pathLst>
                <a:path w="10897" h="6239" extrusionOk="0">
                  <a:moveTo>
                    <a:pt x="4672" y="0"/>
                  </a:moveTo>
                  <a:cubicBezTo>
                    <a:pt x="3618" y="0"/>
                    <a:pt x="2842" y="989"/>
                    <a:pt x="3098" y="2014"/>
                  </a:cubicBezTo>
                  <a:lnTo>
                    <a:pt x="3120" y="2102"/>
                  </a:lnTo>
                  <a:lnTo>
                    <a:pt x="3120" y="2102"/>
                  </a:lnTo>
                  <a:lnTo>
                    <a:pt x="1956" y="1201"/>
                  </a:lnTo>
                  <a:cubicBezTo>
                    <a:pt x="1845" y="1116"/>
                    <a:pt x="1730" y="1079"/>
                    <a:pt x="1622" y="1079"/>
                  </a:cubicBezTo>
                  <a:cubicBezTo>
                    <a:pt x="1175" y="1079"/>
                    <a:pt x="837" y="1704"/>
                    <a:pt x="1297" y="2058"/>
                  </a:cubicBezTo>
                  <a:lnTo>
                    <a:pt x="2776" y="3200"/>
                  </a:lnTo>
                  <a:lnTo>
                    <a:pt x="2695" y="3200"/>
                  </a:lnTo>
                  <a:cubicBezTo>
                    <a:pt x="1209" y="3200"/>
                    <a:pt x="1" y="4408"/>
                    <a:pt x="1" y="5902"/>
                  </a:cubicBezTo>
                  <a:lnTo>
                    <a:pt x="1" y="6239"/>
                  </a:lnTo>
                  <a:lnTo>
                    <a:pt x="10896" y="6239"/>
                  </a:lnTo>
                  <a:lnTo>
                    <a:pt x="10896" y="5902"/>
                  </a:lnTo>
                  <a:cubicBezTo>
                    <a:pt x="10889" y="4408"/>
                    <a:pt x="9681" y="3200"/>
                    <a:pt x="8194" y="3200"/>
                  </a:cubicBezTo>
                  <a:lnTo>
                    <a:pt x="8107" y="3200"/>
                  </a:lnTo>
                  <a:lnTo>
                    <a:pt x="9586" y="2058"/>
                  </a:lnTo>
                  <a:cubicBezTo>
                    <a:pt x="9827" y="1875"/>
                    <a:pt x="9871" y="1538"/>
                    <a:pt x="9688" y="1304"/>
                  </a:cubicBezTo>
                  <a:cubicBezTo>
                    <a:pt x="9581" y="1162"/>
                    <a:pt x="9421" y="1088"/>
                    <a:pt x="9258" y="1088"/>
                  </a:cubicBezTo>
                  <a:cubicBezTo>
                    <a:pt x="9143" y="1088"/>
                    <a:pt x="9027" y="1125"/>
                    <a:pt x="8927" y="1201"/>
                  </a:cubicBezTo>
                  <a:lnTo>
                    <a:pt x="7762" y="2102"/>
                  </a:lnTo>
                  <a:lnTo>
                    <a:pt x="7784" y="2014"/>
                  </a:lnTo>
                  <a:cubicBezTo>
                    <a:pt x="8041" y="989"/>
                    <a:pt x="7272" y="0"/>
                    <a:pt x="621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54;p80"/>
            <p:cNvSpPr/>
            <p:nvPr/>
          </p:nvSpPr>
          <p:spPr>
            <a:xfrm>
              <a:off x="1746873" y="4058157"/>
              <a:ext cx="220065" cy="224124"/>
            </a:xfrm>
            <a:custGeom>
              <a:avLst/>
              <a:gdLst/>
              <a:ahLst/>
              <a:cxnLst/>
              <a:rect l="l" t="t" r="r" b="b"/>
              <a:pathLst>
                <a:path w="10897" h="11098" extrusionOk="0">
                  <a:moveTo>
                    <a:pt x="2350" y="1572"/>
                  </a:moveTo>
                  <a:cubicBezTo>
                    <a:pt x="2384" y="1572"/>
                    <a:pt x="2419" y="1575"/>
                    <a:pt x="2454" y="1582"/>
                  </a:cubicBezTo>
                  <a:lnTo>
                    <a:pt x="4306" y="1919"/>
                  </a:lnTo>
                  <a:cubicBezTo>
                    <a:pt x="4955" y="2035"/>
                    <a:pt x="4871" y="2988"/>
                    <a:pt x="4219" y="2988"/>
                  </a:cubicBezTo>
                  <a:cubicBezTo>
                    <a:pt x="4216" y="2988"/>
                    <a:pt x="4214" y="2988"/>
                    <a:pt x="4211" y="2988"/>
                  </a:cubicBezTo>
                  <a:cubicBezTo>
                    <a:pt x="4182" y="2988"/>
                    <a:pt x="4145" y="2988"/>
                    <a:pt x="4116" y="2981"/>
                  </a:cubicBezTo>
                  <a:lnTo>
                    <a:pt x="2256" y="2644"/>
                  </a:lnTo>
                  <a:cubicBezTo>
                    <a:pt x="1963" y="2585"/>
                    <a:pt x="1773" y="2307"/>
                    <a:pt x="1824" y="2014"/>
                  </a:cubicBezTo>
                  <a:cubicBezTo>
                    <a:pt x="1869" y="1756"/>
                    <a:pt x="2096" y="1572"/>
                    <a:pt x="2350" y="1572"/>
                  </a:cubicBezTo>
                  <a:close/>
                  <a:moveTo>
                    <a:pt x="8539" y="1572"/>
                  </a:moveTo>
                  <a:cubicBezTo>
                    <a:pt x="8792" y="1572"/>
                    <a:pt x="9014" y="1756"/>
                    <a:pt x="9066" y="2014"/>
                  </a:cubicBezTo>
                  <a:cubicBezTo>
                    <a:pt x="9117" y="2307"/>
                    <a:pt x="8919" y="2585"/>
                    <a:pt x="8626" y="2644"/>
                  </a:cubicBezTo>
                  <a:lnTo>
                    <a:pt x="8641" y="2644"/>
                  </a:lnTo>
                  <a:lnTo>
                    <a:pt x="6774" y="2981"/>
                  </a:lnTo>
                  <a:cubicBezTo>
                    <a:pt x="6745" y="2988"/>
                    <a:pt x="6708" y="2988"/>
                    <a:pt x="6679" y="2988"/>
                  </a:cubicBezTo>
                  <a:cubicBezTo>
                    <a:pt x="6676" y="2988"/>
                    <a:pt x="6674" y="2988"/>
                    <a:pt x="6671" y="2988"/>
                  </a:cubicBezTo>
                  <a:cubicBezTo>
                    <a:pt x="6012" y="2988"/>
                    <a:pt x="5927" y="2035"/>
                    <a:pt x="6576" y="1919"/>
                  </a:cubicBezTo>
                  <a:lnTo>
                    <a:pt x="8436" y="1582"/>
                  </a:lnTo>
                  <a:cubicBezTo>
                    <a:pt x="8471" y="1575"/>
                    <a:pt x="8505" y="1572"/>
                    <a:pt x="8539" y="1572"/>
                  </a:cubicBezTo>
                  <a:close/>
                  <a:moveTo>
                    <a:pt x="6385" y="6466"/>
                  </a:moveTo>
                  <a:cubicBezTo>
                    <a:pt x="6686" y="6466"/>
                    <a:pt x="6935" y="6705"/>
                    <a:pt x="6935" y="7008"/>
                  </a:cubicBezTo>
                  <a:cubicBezTo>
                    <a:pt x="6935" y="7311"/>
                    <a:pt x="6686" y="7550"/>
                    <a:pt x="6385" y="7550"/>
                  </a:cubicBezTo>
                  <a:cubicBezTo>
                    <a:pt x="6380" y="7550"/>
                    <a:pt x="6376" y="7550"/>
                    <a:pt x="6371" y="7550"/>
                  </a:cubicBezTo>
                  <a:lnTo>
                    <a:pt x="4519" y="7550"/>
                  </a:lnTo>
                  <a:cubicBezTo>
                    <a:pt x="4514" y="7550"/>
                    <a:pt x="4509" y="7550"/>
                    <a:pt x="4505" y="7550"/>
                  </a:cubicBezTo>
                  <a:cubicBezTo>
                    <a:pt x="4203" y="7550"/>
                    <a:pt x="3955" y="7311"/>
                    <a:pt x="3955" y="7008"/>
                  </a:cubicBezTo>
                  <a:cubicBezTo>
                    <a:pt x="3955" y="6705"/>
                    <a:pt x="4203" y="6466"/>
                    <a:pt x="4505" y="6466"/>
                  </a:cubicBezTo>
                  <a:cubicBezTo>
                    <a:pt x="4509" y="6466"/>
                    <a:pt x="4514" y="6466"/>
                    <a:pt x="4519" y="6466"/>
                  </a:cubicBezTo>
                  <a:lnTo>
                    <a:pt x="6371" y="6466"/>
                  </a:lnTo>
                  <a:cubicBezTo>
                    <a:pt x="6376" y="6466"/>
                    <a:pt x="6380" y="6466"/>
                    <a:pt x="6385" y="6466"/>
                  </a:cubicBezTo>
                  <a:close/>
                  <a:moveTo>
                    <a:pt x="1" y="0"/>
                  </a:moveTo>
                  <a:lnTo>
                    <a:pt x="1" y="6268"/>
                  </a:lnTo>
                  <a:cubicBezTo>
                    <a:pt x="1" y="7308"/>
                    <a:pt x="608" y="8260"/>
                    <a:pt x="1560" y="8707"/>
                  </a:cubicBezTo>
                  <a:lnTo>
                    <a:pt x="1560" y="6283"/>
                  </a:lnTo>
                  <a:cubicBezTo>
                    <a:pt x="1560" y="5448"/>
                    <a:pt x="2241" y="4767"/>
                    <a:pt x="3076" y="4767"/>
                  </a:cubicBezTo>
                  <a:lnTo>
                    <a:pt x="4057" y="4767"/>
                  </a:lnTo>
                  <a:cubicBezTo>
                    <a:pt x="4350" y="4767"/>
                    <a:pt x="4592" y="5009"/>
                    <a:pt x="4592" y="5302"/>
                  </a:cubicBezTo>
                  <a:cubicBezTo>
                    <a:pt x="4592" y="5602"/>
                    <a:pt x="4350" y="5844"/>
                    <a:pt x="4057" y="5844"/>
                  </a:cubicBezTo>
                  <a:lnTo>
                    <a:pt x="3069" y="5844"/>
                  </a:lnTo>
                  <a:cubicBezTo>
                    <a:pt x="2827" y="5844"/>
                    <a:pt x="2629" y="6041"/>
                    <a:pt x="2629" y="6283"/>
                  </a:cubicBezTo>
                  <a:lnTo>
                    <a:pt x="2629" y="8963"/>
                  </a:lnTo>
                  <a:lnTo>
                    <a:pt x="3633" y="8963"/>
                  </a:lnTo>
                  <a:cubicBezTo>
                    <a:pt x="3903" y="9644"/>
                    <a:pt x="4321" y="10259"/>
                    <a:pt x="4863" y="10757"/>
                  </a:cubicBezTo>
                  <a:lnTo>
                    <a:pt x="5075" y="10955"/>
                  </a:lnTo>
                  <a:cubicBezTo>
                    <a:pt x="5178" y="11050"/>
                    <a:pt x="5309" y="11097"/>
                    <a:pt x="5441" y="11097"/>
                  </a:cubicBezTo>
                  <a:cubicBezTo>
                    <a:pt x="5573" y="11097"/>
                    <a:pt x="5705" y="11050"/>
                    <a:pt x="5807" y="10955"/>
                  </a:cubicBezTo>
                  <a:lnTo>
                    <a:pt x="6020" y="10757"/>
                  </a:lnTo>
                  <a:cubicBezTo>
                    <a:pt x="6554" y="10259"/>
                    <a:pt x="6979" y="9644"/>
                    <a:pt x="7243" y="8963"/>
                  </a:cubicBezTo>
                  <a:lnTo>
                    <a:pt x="8253" y="8963"/>
                  </a:lnTo>
                  <a:lnTo>
                    <a:pt x="8253" y="6283"/>
                  </a:lnTo>
                  <a:cubicBezTo>
                    <a:pt x="8253" y="6041"/>
                    <a:pt x="8055" y="5844"/>
                    <a:pt x="7806" y="5844"/>
                  </a:cubicBezTo>
                  <a:lnTo>
                    <a:pt x="6832" y="5844"/>
                  </a:lnTo>
                  <a:cubicBezTo>
                    <a:pt x="6540" y="5844"/>
                    <a:pt x="6298" y="5602"/>
                    <a:pt x="6298" y="5302"/>
                  </a:cubicBezTo>
                  <a:cubicBezTo>
                    <a:pt x="6298" y="5009"/>
                    <a:pt x="6540" y="4767"/>
                    <a:pt x="6832" y="4767"/>
                  </a:cubicBezTo>
                  <a:lnTo>
                    <a:pt x="7814" y="4767"/>
                  </a:lnTo>
                  <a:cubicBezTo>
                    <a:pt x="7818" y="4767"/>
                    <a:pt x="7823" y="4767"/>
                    <a:pt x="7827" y="4767"/>
                  </a:cubicBezTo>
                  <a:cubicBezTo>
                    <a:pt x="8663" y="4767"/>
                    <a:pt x="9337" y="5445"/>
                    <a:pt x="9337" y="6283"/>
                  </a:cubicBezTo>
                  <a:lnTo>
                    <a:pt x="9337" y="8707"/>
                  </a:lnTo>
                  <a:cubicBezTo>
                    <a:pt x="10281" y="8260"/>
                    <a:pt x="10889" y="7308"/>
                    <a:pt x="10896" y="6268"/>
                  </a:cubicBezTo>
                  <a:lnTo>
                    <a:pt x="1089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8106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418137" y="1363859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ea typeface="標楷體" panose="03000509000000000000" pitchFamily="65" charset="-120"/>
                <a:cs typeface="Times New Roman" panose="02020603050405020304" pitchFamily="18" charset="0"/>
              </a:rPr>
              <a:t>公正？</a:t>
            </a:r>
            <a:endParaRPr lang="en-US" sz="6000" dirty="0"/>
          </a:p>
        </p:txBody>
      </p:sp>
      <p:sp>
        <p:nvSpPr>
          <p:cNvPr id="7" name="矩形 6"/>
          <p:cNvSpPr/>
          <p:nvPr/>
        </p:nvSpPr>
        <p:spPr>
          <a:xfrm>
            <a:off x="1604479" y="325548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ea typeface="標楷體" panose="03000509000000000000" pitchFamily="65" charset="-120"/>
                <a:cs typeface="Times New Roman" panose="02020603050405020304" pitchFamily="18" charset="0"/>
              </a:rPr>
              <a:t>社會秩序？</a:t>
            </a:r>
            <a:endParaRPr lang="en-US" sz="6000" dirty="0"/>
          </a:p>
        </p:txBody>
      </p:sp>
      <p:sp>
        <p:nvSpPr>
          <p:cNvPr id="8" name="矩形 7"/>
          <p:cNvSpPr/>
          <p:nvPr/>
        </p:nvSpPr>
        <p:spPr>
          <a:xfrm>
            <a:off x="5787713" y="2010123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ea typeface="標楷體" panose="03000509000000000000" pitchFamily="65" charset="-120"/>
                <a:cs typeface="Times New Roman" panose="02020603050405020304" pitchFamily="18" charset="0"/>
              </a:rPr>
              <a:t>信任？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1675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ts val="3600"/>
            </a:pPr>
            <a:r>
              <a:rPr lang="zh-TW" altLang="en-US" sz="5000" dirty="0"/>
              <a:t>篇章主旨</a:t>
            </a:r>
            <a:endParaRPr lang="en-US" sz="50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zh-TW" altLang="en-US" sz="2000" dirty="0">
                <a:latin typeface="+mn-ea"/>
                <a:ea typeface="+mn-ea"/>
              </a:rPr>
              <a:t>文章說明了「大同」與「小康」的社會形態，表現了儒家追求天下爲公的「大同」社會的政治理想。在實現</a:t>
            </a:r>
            <a:r>
              <a:rPr lang="zh-TW" altLang="en-US" sz="2000" dirty="0">
                <a:latin typeface="+mn-ea"/>
              </a:rPr>
              <a:t>「大同」與「小康」</a:t>
            </a:r>
            <a:r>
              <a:rPr lang="zh-TW" altLang="en-US" sz="2000" dirty="0">
                <a:latin typeface="+mn-ea"/>
                <a:ea typeface="+mn-ea"/>
              </a:rPr>
              <a:t>的過程中，需要遵循誠信、仁愛、公正和和諧的原則。</a:t>
            </a:r>
            <a:endParaRPr 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878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ts val="3600"/>
            </a:pPr>
            <a:r>
              <a:rPr lang="zh-TW" altLang="en-US" sz="5400" dirty="0"/>
              <a:t>大同與小康</a:t>
            </a:r>
            <a:endParaRPr lang="en-US" sz="50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3591810" y="1369775"/>
            <a:ext cx="1960379" cy="3233100"/>
          </a:xfrm>
        </p:spPr>
        <p:txBody>
          <a:bodyPr/>
          <a:lstStyle/>
          <a:p>
            <a:r>
              <a:rPr lang="zh-TW" altLang="en-US" sz="4000" dirty="0">
                <a:latin typeface="+mn-ea"/>
                <a:ea typeface="+mn-ea"/>
              </a:rPr>
              <a:t>誠信</a:t>
            </a:r>
            <a:endParaRPr lang="en-US" altLang="zh-TW" sz="4000" dirty="0">
              <a:latin typeface="+mn-ea"/>
              <a:ea typeface="+mn-ea"/>
            </a:endParaRPr>
          </a:p>
          <a:p>
            <a:r>
              <a:rPr lang="zh-TW" altLang="en-US" sz="4000" dirty="0">
                <a:latin typeface="+mn-ea"/>
                <a:ea typeface="+mn-ea"/>
              </a:rPr>
              <a:t>仁愛</a:t>
            </a:r>
            <a:endParaRPr lang="en-US" altLang="zh-TW" sz="4000" dirty="0">
              <a:latin typeface="+mn-ea"/>
              <a:ea typeface="+mn-ea"/>
            </a:endParaRPr>
          </a:p>
          <a:p>
            <a:r>
              <a:rPr lang="zh-TW" altLang="en-US" sz="4000" dirty="0">
                <a:latin typeface="+mn-ea"/>
                <a:ea typeface="+mn-ea"/>
              </a:rPr>
              <a:t>公正</a:t>
            </a:r>
            <a:endParaRPr lang="en-US" altLang="zh-TW" sz="4000" dirty="0">
              <a:latin typeface="+mn-ea"/>
              <a:ea typeface="+mn-ea"/>
            </a:endParaRPr>
          </a:p>
          <a:p>
            <a:r>
              <a:rPr lang="zh-TW" altLang="en-US" sz="4000" dirty="0">
                <a:latin typeface="+mn-ea"/>
                <a:ea typeface="+mn-ea"/>
              </a:rPr>
              <a:t>和諧</a:t>
            </a:r>
            <a:endParaRPr lang="en-US" sz="4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283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誠信、守法、承擔責任對個人、家庭和社會的重要性？</a:t>
            </a:r>
            <a:endParaRPr lang="en-US" altLang="zh-TW" sz="3200" dirty="0">
              <a:latin typeface="+mn-ea"/>
              <a:ea typeface="+mn-ea"/>
            </a:endParaRPr>
          </a:p>
          <a:p>
            <a:endParaRPr lang="en-US" sz="2000" dirty="0">
              <a:latin typeface="+mn-ea"/>
              <a:ea typeface="+mn-ea"/>
            </a:endParaRPr>
          </a:p>
        </p:txBody>
      </p:sp>
      <p:grpSp>
        <p:nvGrpSpPr>
          <p:cNvPr id="5" name="Google Shape;7052;p80"/>
          <p:cNvGrpSpPr/>
          <p:nvPr/>
        </p:nvGrpSpPr>
        <p:grpSpPr>
          <a:xfrm>
            <a:off x="7484561" y="3461878"/>
            <a:ext cx="675240" cy="1140997"/>
            <a:chOff x="1746873" y="3910424"/>
            <a:chExt cx="220065" cy="371858"/>
          </a:xfrm>
        </p:grpSpPr>
        <p:sp>
          <p:nvSpPr>
            <p:cNvPr id="6" name="Google Shape;7053;p80"/>
            <p:cNvSpPr/>
            <p:nvPr/>
          </p:nvSpPr>
          <p:spPr>
            <a:xfrm>
              <a:off x="1746873" y="3910424"/>
              <a:ext cx="220065" cy="125997"/>
            </a:xfrm>
            <a:custGeom>
              <a:avLst/>
              <a:gdLst/>
              <a:ahLst/>
              <a:cxnLst/>
              <a:rect l="l" t="t" r="r" b="b"/>
              <a:pathLst>
                <a:path w="10897" h="6239" extrusionOk="0">
                  <a:moveTo>
                    <a:pt x="4672" y="0"/>
                  </a:moveTo>
                  <a:cubicBezTo>
                    <a:pt x="3618" y="0"/>
                    <a:pt x="2842" y="989"/>
                    <a:pt x="3098" y="2014"/>
                  </a:cubicBezTo>
                  <a:lnTo>
                    <a:pt x="3120" y="2102"/>
                  </a:lnTo>
                  <a:lnTo>
                    <a:pt x="3120" y="2102"/>
                  </a:lnTo>
                  <a:lnTo>
                    <a:pt x="1956" y="1201"/>
                  </a:lnTo>
                  <a:cubicBezTo>
                    <a:pt x="1845" y="1116"/>
                    <a:pt x="1730" y="1079"/>
                    <a:pt x="1622" y="1079"/>
                  </a:cubicBezTo>
                  <a:cubicBezTo>
                    <a:pt x="1175" y="1079"/>
                    <a:pt x="837" y="1704"/>
                    <a:pt x="1297" y="2058"/>
                  </a:cubicBezTo>
                  <a:lnTo>
                    <a:pt x="2776" y="3200"/>
                  </a:lnTo>
                  <a:lnTo>
                    <a:pt x="2695" y="3200"/>
                  </a:lnTo>
                  <a:cubicBezTo>
                    <a:pt x="1209" y="3200"/>
                    <a:pt x="1" y="4408"/>
                    <a:pt x="1" y="5902"/>
                  </a:cubicBezTo>
                  <a:lnTo>
                    <a:pt x="1" y="6239"/>
                  </a:lnTo>
                  <a:lnTo>
                    <a:pt x="10896" y="6239"/>
                  </a:lnTo>
                  <a:lnTo>
                    <a:pt x="10896" y="5902"/>
                  </a:lnTo>
                  <a:cubicBezTo>
                    <a:pt x="10889" y="4408"/>
                    <a:pt x="9681" y="3200"/>
                    <a:pt x="8194" y="3200"/>
                  </a:cubicBezTo>
                  <a:lnTo>
                    <a:pt x="8107" y="3200"/>
                  </a:lnTo>
                  <a:lnTo>
                    <a:pt x="9586" y="2058"/>
                  </a:lnTo>
                  <a:cubicBezTo>
                    <a:pt x="9827" y="1875"/>
                    <a:pt x="9871" y="1538"/>
                    <a:pt x="9688" y="1304"/>
                  </a:cubicBezTo>
                  <a:cubicBezTo>
                    <a:pt x="9581" y="1162"/>
                    <a:pt x="9421" y="1088"/>
                    <a:pt x="9258" y="1088"/>
                  </a:cubicBezTo>
                  <a:cubicBezTo>
                    <a:pt x="9143" y="1088"/>
                    <a:pt x="9027" y="1125"/>
                    <a:pt x="8927" y="1201"/>
                  </a:cubicBezTo>
                  <a:lnTo>
                    <a:pt x="7762" y="2102"/>
                  </a:lnTo>
                  <a:lnTo>
                    <a:pt x="7784" y="2014"/>
                  </a:lnTo>
                  <a:cubicBezTo>
                    <a:pt x="8041" y="989"/>
                    <a:pt x="7272" y="0"/>
                    <a:pt x="621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54;p80"/>
            <p:cNvSpPr/>
            <p:nvPr/>
          </p:nvSpPr>
          <p:spPr>
            <a:xfrm>
              <a:off x="1746873" y="4058157"/>
              <a:ext cx="220065" cy="224124"/>
            </a:xfrm>
            <a:custGeom>
              <a:avLst/>
              <a:gdLst/>
              <a:ahLst/>
              <a:cxnLst/>
              <a:rect l="l" t="t" r="r" b="b"/>
              <a:pathLst>
                <a:path w="10897" h="11098" extrusionOk="0">
                  <a:moveTo>
                    <a:pt x="2350" y="1572"/>
                  </a:moveTo>
                  <a:cubicBezTo>
                    <a:pt x="2384" y="1572"/>
                    <a:pt x="2419" y="1575"/>
                    <a:pt x="2454" y="1582"/>
                  </a:cubicBezTo>
                  <a:lnTo>
                    <a:pt x="4306" y="1919"/>
                  </a:lnTo>
                  <a:cubicBezTo>
                    <a:pt x="4955" y="2035"/>
                    <a:pt x="4871" y="2988"/>
                    <a:pt x="4219" y="2988"/>
                  </a:cubicBezTo>
                  <a:cubicBezTo>
                    <a:pt x="4216" y="2988"/>
                    <a:pt x="4214" y="2988"/>
                    <a:pt x="4211" y="2988"/>
                  </a:cubicBezTo>
                  <a:cubicBezTo>
                    <a:pt x="4182" y="2988"/>
                    <a:pt x="4145" y="2988"/>
                    <a:pt x="4116" y="2981"/>
                  </a:cubicBezTo>
                  <a:lnTo>
                    <a:pt x="2256" y="2644"/>
                  </a:lnTo>
                  <a:cubicBezTo>
                    <a:pt x="1963" y="2585"/>
                    <a:pt x="1773" y="2307"/>
                    <a:pt x="1824" y="2014"/>
                  </a:cubicBezTo>
                  <a:cubicBezTo>
                    <a:pt x="1869" y="1756"/>
                    <a:pt x="2096" y="1572"/>
                    <a:pt x="2350" y="1572"/>
                  </a:cubicBezTo>
                  <a:close/>
                  <a:moveTo>
                    <a:pt x="8539" y="1572"/>
                  </a:moveTo>
                  <a:cubicBezTo>
                    <a:pt x="8792" y="1572"/>
                    <a:pt x="9014" y="1756"/>
                    <a:pt x="9066" y="2014"/>
                  </a:cubicBezTo>
                  <a:cubicBezTo>
                    <a:pt x="9117" y="2307"/>
                    <a:pt x="8919" y="2585"/>
                    <a:pt x="8626" y="2644"/>
                  </a:cubicBezTo>
                  <a:lnTo>
                    <a:pt x="8641" y="2644"/>
                  </a:lnTo>
                  <a:lnTo>
                    <a:pt x="6774" y="2981"/>
                  </a:lnTo>
                  <a:cubicBezTo>
                    <a:pt x="6745" y="2988"/>
                    <a:pt x="6708" y="2988"/>
                    <a:pt x="6679" y="2988"/>
                  </a:cubicBezTo>
                  <a:cubicBezTo>
                    <a:pt x="6676" y="2988"/>
                    <a:pt x="6674" y="2988"/>
                    <a:pt x="6671" y="2988"/>
                  </a:cubicBezTo>
                  <a:cubicBezTo>
                    <a:pt x="6012" y="2988"/>
                    <a:pt x="5927" y="2035"/>
                    <a:pt x="6576" y="1919"/>
                  </a:cubicBezTo>
                  <a:lnTo>
                    <a:pt x="8436" y="1582"/>
                  </a:lnTo>
                  <a:cubicBezTo>
                    <a:pt x="8471" y="1575"/>
                    <a:pt x="8505" y="1572"/>
                    <a:pt x="8539" y="1572"/>
                  </a:cubicBezTo>
                  <a:close/>
                  <a:moveTo>
                    <a:pt x="6385" y="6466"/>
                  </a:moveTo>
                  <a:cubicBezTo>
                    <a:pt x="6686" y="6466"/>
                    <a:pt x="6935" y="6705"/>
                    <a:pt x="6935" y="7008"/>
                  </a:cubicBezTo>
                  <a:cubicBezTo>
                    <a:pt x="6935" y="7311"/>
                    <a:pt x="6686" y="7550"/>
                    <a:pt x="6385" y="7550"/>
                  </a:cubicBezTo>
                  <a:cubicBezTo>
                    <a:pt x="6380" y="7550"/>
                    <a:pt x="6376" y="7550"/>
                    <a:pt x="6371" y="7550"/>
                  </a:cubicBezTo>
                  <a:lnTo>
                    <a:pt x="4519" y="7550"/>
                  </a:lnTo>
                  <a:cubicBezTo>
                    <a:pt x="4514" y="7550"/>
                    <a:pt x="4509" y="7550"/>
                    <a:pt x="4505" y="7550"/>
                  </a:cubicBezTo>
                  <a:cubicBezTo>
                    <a:pt x="4203" y="7550"/>
                    <a:pt x="3955" y="7311"/>
                    <a:pt x="3955" y="7008"/>
                  </a:cubicBezTo>
                  <a:cubicBezTo>
                    <a:pt x="3955" y="6705"/>
                    <a:pt x="4203" y="6466"/>
                    <a:pt x="4505" y="6466"/>
                  </a:cubicBezTo>
                  <a:cubicBezTo>
                    <a:pt x="4509" y="6466"/>
                    <a:pt x="4514" y="6466"/>
                    <a:pt x="4519" y="6466"/>
                  </a:cubicBezTo>
                  <a:lnTo>
                    <a:pt x="6371" y="6466"/>
                  </a:lnTo>
                  <a:cubicBezTo>
                    <a:pt x="6376" y="6466"/>
                    <a:pt x="6380" y="6466"/>
                    <a:pt x="6385" y="6466"/>
                  </a:cubicBezTo>
                  <a:close/>
                  <a:moveTo>
                    <a:pt x="1" y="0"/>
                  </a:moveTo>
                  <a:lnTo>
                    <a:pt x="1" y="6268"/>
                  </a:lnTo>
                  <a:cubicBezTo>
                    <a:pt x="1" y="7308"/>
                    <a:pt x="608" y="8260"/>
                    <a:pt x="1560" y="8707"/>
                  </a:cubicBezTo>
                  <a:lnTo>
                    <a:pt x="1560" y="6283"/>
                  </a:lnTo>
                  <a:cubicBezTo>
                    <a:pt x="1560" y="5448"/>
                    <a:pt x="2241" y="4767"/>
                    <a:pt x="3076" y="4767"/>
                  </a:cubicBezTo>
                  <a:lnTo>
                    <a:pt x="4057" y="4767"/>
                  </a:lnTo>
                  <a:cubicBezTo>
                    <a:pt x="4350" y="4767"/>
                    <a:pt x="4592" y="5009"/>
                    <a:pt x="4592" y="5302"/>
                  </a:cubicBezTo>
                  <a:cubicBezTo>
                    <a:pt x="4592" y="5602"/>
                    <a:pt x="4350" y="5844"/>
                    <a:pt x="4057" y="5844"/>
                  </a:cubicBezTo>
                  <a:lnTo>
                    <a:pt x="3069" y="5844"/>
                  </a:lnTo>
                  <a:cubicBezTo>
                    <a:pt x="2827" y="5844"/>
                    <a:pt x="2629" y="6041"/>
                    <a:pt x="2629" y="6283"/>
                  </a:cubicBezTo>
                  <a:lnTo>
                    <a:pt x="2629" y="8963"/>
                  </a:lnTo>
                  <a:lnTo>
                    <a:pt x="3633" y="8963"/>
                  </a:lnTo>
                  <a:cubicBezTo>
                    <a:pt x="3903" y="9644"/>
                    <a:pt x="4321" y="10259"/>
                    <a:pt x="4863" y="10757"/>
                  </a:cubicBezTo>
                  <a:lnTo>
                    <a:pt x="5075" y="10955"/>
                  </a:lnTo>
                  <a:cubicBezTo>
                    <a:pt x="5178" y="11050"/>
                    <a:pt x="5309" y="11097"/>
                    <a:pt x="5441" y="11097"/>
                  </a:cubicBezTo>
                  <a:cubicBezTo>
                    <a:pt x="5573" y="11097"/>
                    <a:pt x="5705" y="11050"/>
                    <a:pt x="5807" y="10955"/>
                  </a:cubicBezTo>
                  <a:lnTo>
                    <a:pt x="6020" y="10757"/>
                  </a:lnTo>
                  <a:cubicBezTo>
                    <a:pt x="6554" y="10259"/>
                    <a:pt x="6979" y="9644"/>
                    <a:pt x="7243" y="8963"/>
                  </a:cubicBezTo>
                  <a:lnTo>
                    <a:pt x="8253" y="8963"/>
                  </a:lnTo>
                  <a:lnTo>
                    <a:pt x="8253" y="6283"/>
                  </a:lnTo>
                  <a:cubicBezTo>
                    <a:pt x="8253" y="6041"/>
                    <a:pt x="8055" y="5844"/>
                    <a:pt x="7806" y="5844"/>
                  </a:cubicBezTo>
                  <a:lnTo>
                    <a:pt x="6832" y="5844"/>
                  </a:lnTo>
                  <a:cubicBezTo>
                    <a:pt x="6540" y="5844"/>
                    <a:pt x="6298" y="5602"/>
                    <a:pt x="6298" y="5302"/>
                  </a:cubicBezTo>
                  <a:cubicBezTo>
                    <a:pt x="6298" y="5009"/>
                    <a:pt x="6540" y="4767"/>
                    <a:pt x="6832" y="4767"/>
                  </a:cubicBezTo>
                  <a:lnTo>
                    <a:pt x="7814" y="4767"/>
                  </a:lnTo>
                  <a:cubicBezTo>
                    <a:pt x="7818" y="4767"/>
                    <a:pt x="7823" y="4767"/>
                    <a:pt x="7827" y="4767"/>
                  </a:cubicBezTo>
                  <a:cubicBezTo>
                    <a:pt x="8663" y="4767"/>
                    <a:pt x="9337" y="5445"/>
                    <a:pt x="9337" y="6283"/>
                  </a:cubicBezTo>
                  <a:lnTo>
                    <a:pt x="9337" y="8707"/>
                  </a:lnTo>
                  <a:cubicBezTo>
                    <a:pt x="10281" y="8260"/>
                    <a:pt x="10889" y="7308"/>
                    <a:pt x="10896" y="6268"/>
                  </a:cubicBezTo>
                  <a:lnTo>
                    <a:pt x="1089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標題 2"/>
          <p:cNvSpPr txBox="1">
            <a:spLocks/>
          </p:cNvSpPr>
          <p:nvPr/>
        </p:nvSpPr>
        <p:spPr>
          <a:xfrm>
            <a:off x="720000" y="32335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>
              <a:buSzPts val="3600"/>
            </a:pPr>
            <a:r>
              <a:rPr lang="zh-TW" altLang="en-US" sz="5000" dirty="0"/>
              <a:t>分組討論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6819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「大道之行也，天下為公：選賢與能，講信修睦。」</a:t>
            </a:r>
            <a:endParaRPr lang="en-US" altLang="zh-TW" sz="3200" dirty="0">
              <a:latin typeface="+mn-ea"/>
              <a:ea typeface="+mn-ea"/>
            </a:endParaRPr>
          </a:p>
          <a:p>
            <a:pPr marL="177800" indent="0">
              <a:buNone/>
            </a:pPr>
            <a:endParaRPr lang="en-US" sz="3200" dirty="0">
              <a:latin typeface="+mn-ea"/>
              <a:ea typeface="+mn-ea"/>
            </a:endParaRPr>
          </a:p>
          <a:p>
            <a:pPr marL="177800" indent="0">
              <a:buNone/>
            </a:pPr>
            <a:r>
              <a:rPr lang="zh-TW" altLang="en-US" sz="3200" dirty="0">
                <a:latin typeface="+mn-ea"/>
                <a:ea typeface="+mn-ea"/>
              </a:rPr>
              <a:t>「以著其義，以考其信，著有過，刑仁，講讓，示民有常。」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720000" y="32335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>
              <a:buSzPts val="3600"/>
            </a:pPr>
            <a:r>
              <a:rPr lang="zh-TW" altLang="en-US" sz="5000" dirty="0"/>
              <a:t>分組討論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519538750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Bachelor Thesis by Slidesgo">
  <a:themeElements>
    <a:clrScheme name="Simple Light">
      <a:dk1>
        <a:srgbClr val="5C5C5F"/>
      </a:dk1>
      <a:lt1>
        <a:srgbClr val="D8CEC9"/>
      </a:lt1>
      <a:dk2>
        <a:srgbClr val="927C71"/>
      </a:dk2>
      <a:lt2>
        <a:srgbClr val="FAFAF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746</Words>
  <Application>Microsoft Office PowerPoint</Application>
  <PresentationFormat>On-screen Show (16:9)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Mulish</vt:lpstr>
      <vt:lpstr>Arial</vt:lpstr>
      <vt:lpstr>Nunito Light</vt:lpstr>
      <vt:lpstr>Quicksand</vt:lpstr>
      <vt:lpstr>標楷體</vt:lpstr>
      <vt:lpstr>Elegant Bachelor Thesis by Slidesgo</vt:lpstr>
      <vt:lpstr>《大同與小康》     論誠信、守法、承擔責任的重要性</vt:lpstr>
      <vt:lpstr>大同與小康</vt:lpstr>
      <vt:lpstr>大同與小康</vt:lpstr>
      <vt:lpstr>PowerPoint Presentation</vt:lpstr>
      <vt:lpstr>PowerPoint Presentation</vt:lpstr>
      <vt:lpstr>篇章主旨</vt:lpstr>
      <vt:lpstr>大同與小康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大同與小康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Au Ka Heng</cp:lastModifiedBy>
  <cp:revision>12</cp:revision>
  <dcterms:modified xsi:type="dcterms:W3CDTF">2025-01-13T01:39:03Z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