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80" r:id="rId3"/>
    <p:sldId id="256" r:id="rId4"/>
    <p:sldId id="263" r:id="rId5"/>
    <p:sldId id="264" r:id="rId6"/>
    <p:sldId id="265" r:id="rId7"/>
    <p:sldId id="269" r:id="rId8"/>
    <p:sldId id="266" r:id="rId9"/>
    <p:sldId id="262" r:id="rId10"/>
    <p:sldId id="268" r:id="rId11"/>
    <p:sldId id="270" r:id="rId12"/>
    <p:sldId id="275" r:id="rId13"/>
    <p:sldId id="271" r:id="rId14"/>
    <p:sldId id="273" r:id="rId15"/>
    <p:sldId id="274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E4268-5D53-4F8D-92B4-F76ED46B1CD0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B46C1-3A67-4F52-B067-9D67EE9414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81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B46C1-3A67-4F52-B067-9D67EE94148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93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05105-35F6-4061-A703-DD7E440F9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B300A36-0598-4934-8D38-434BB3D2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4279D0-4613-4213-86BF-1425F56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E3BAEE-610E-482E-9755-7B0ABB5D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540155-F726-49A9-918F-63C9DA10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28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C18255-FD45-41FE-92BB-DB65C863A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F05380-4B22-4AD5-AD2D-F36BF64C1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4314E3-98D2-4B3A-9FE2-1BBD0CE8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F26A64-0F5F-4CF0-A394-1F6D9DD5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792883-8919-4BDA-89C0-B1343FBC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9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BD4BE0A-9B66-4F0B-93BC-3C758B3A9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A9C1583-4A65-4C14-8768-0132D9A66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E9B470-937F-43C6-8AEE-809AE08A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932CE6-CE3F-476D-AA63-38D622B2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F6CCD6-64C8-444A-A4BD-798D3507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35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DC107-FC58-48AF-BF89-036DC36E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55D0D4-F285-499B-AF49-9A7D10C6D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51EBBC-5DD8-46FA-B68B-12A05D4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9998A1-7EC5-453E-A679-C4D0C197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119C24-A038-498B-A031-4AD6DB76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44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A1E30E-05B1-48E4-A96E-E6F3D21F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46C0FF-9874-4F25-A7F0-A07D3E8EF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BE819A-2ED1-46D2-BD2A-9845BACE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A99FF5-1AA5-4F6E-93F0-0BC32D8D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33013B6-1990-40A2-B278-83784DA9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19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1236D-D092-4E1F-87C4-7AF2E99E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84E441-5B73-4123-9270-4C9C5AD0E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6030E9A-C724-4ACA-9FB7-EFDC5B7B9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9455D9A-CC61-4B12-9B7D-B747F9C3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290F1BA-D28C-4D02-999F-19E519AC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194C706-0370-4400-B244-12001731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75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9060BE-598B-4126-9885-4EE624E1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9419CB-9709-428E-ACE8-2E46AD9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D52CD6-35F5-443D-8D35-30BA01E73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87C8D7B-99B8-43CB-85E1-EBDBB18CB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17B6A59-4450-4656-BCE5-1D0B22A42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EA1ACFE-2189-4026-9E59-ABD6CEA3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F591FA4-44EE-4F30-ACFA-0A2CE7B0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B216BC0-9553-4892-8805-3CB5A55D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73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174FD-1C3A-4A53-8471-793FD233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865027-6242-4297-AE84-9EA39067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AB8FCD-3B43-4473-A8AD-2206676B3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5F56EBB-6BAB-40E4-902B-CA1767BE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69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F5FF5C4-4AF1-40AF-9F38-318D4D7D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C5DDF06-5D5D-4C99-BA06-B871CF8C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A4F951C-D7AB-43B0-8CDA-E25778E9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9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5D3173-F75F-4433-B892-5FD6FC57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A85535-8968-478E-AAAD-C0521C04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B0590C-83FE-4EE9-AC81-60E4C5F9B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E91ACF-7A56-4730-8CC6-51C032FFB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F54489B-38F8-4C5B-95DD-92EC235E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FB7970-F0FC-4560-83E7-16B04C51C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30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D986F5-F3D2-46F5-8BDA-624AB44F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FD06CA7-9FC8-4520-80FE-DDEFE9A7D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385A326-4CFF-42FB-B0CF-68D2C1272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850B99-10AD-4014-A3AA-9834F08D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5372A69-4DF3-4BE6-A41F-62FDC3E7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F9DFF5-3612-48F0-B3D5-8FA909CE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2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5F0578-50F4-4AD9-838D-821F9240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2F7DBC-E969-4F6C-83FD-5C4549D70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E6B60F-1B08-40FA-8160-78D4DEC20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C669-CCC5-46B4-9753-CDB6DCB8E579}" type="datetimeFigureOut">
              <a:rPr lang="zh-TW" altLang="en-US" smtClean="0"/>
              <a:t>2020/12/17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83A361-F80B-440B-9A4B-4ABAD5C66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E64082-C268-46FB-B25F-8D6276110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C813-5412-4B94-ABB4-626BED4D0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2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DB822F7-5416-41F5-BAFE-47C64BDF783D}"/>
              </a:ext>
            </a:extLst>
          </p:cNvPr>
          <p:cNvSpPr txBox="1"/>
          <p:nvPr/>
        </p:nvSpPr>
        <p:spPr>
          <a:xfrm>
            <a:off x="3226526" y="2246811"/>
            <a:ext cx="6531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誠實是一種美德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F3983AD-1F20-488D-9D4A-261451DC0708}"/>
              </a:ext>
            </a:extLst>
          </p:cNvPr>
          <p:cNvSpPr txBox="1"/>
          <p:nvPr/>
        </p:nvSpPr>
        <p:spPr>
          <a:xfrm>
            <a:off x="3285971" y="2214188"/>
            <a:ext cx="6531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誠實是一種美德</a:t>
            </a:r>
          </a:p>
        </p:txBody>
      </p:sp>
      <p:pic>
        <p:nvPicPr>
          <p:cNvPr id="7" name="圖片 6" descr="一張含有 握住, 小, 坐, 白色 的圖片&#10;&#10;自動產生的描述">
            <a:extLst>
              <a:ext uri="{FF2B5EF4-FFF2-40B4-BE49-F238E27FC236}">
                <a16:creationId xmlns:a16="http://schemas.microsoft.com/office/drawing/2014/main" id="{B0199B1B-7824-47C2-B1BD-5B12E8C2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77" y="2065299"/>
            <a:ext cx="35337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6BBE1D-4F01-411E-813B-10796432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477" y="1760312"/>
            <a:ext cx="7775665" cy="891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這個故事我們學到了甚麼</a:t>
            </a:r>
            <a:r>
              <a:rPr lang="en-US" altLang="zh-TW" sz="4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zh-TW" altLang="en-US" sz="4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pic>
        <p:nvPicPr>
          <p:cNvPr id="5" name="圖片 4" descr="一張含有 食物, 光 的圖片&#10;&#10;自動產生的描述">
            <a:extLst>
              <a:ext uri="{FF2B5EF4-FFF2-40B4-BE49-F238E27FC236}">
                <a16:creationId xmlns:a16="http://schemas.microsoft.com/office/drawing/2014/main" id="{F9CC9F38-5BDE-4441-9D68-C16F50677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25" y="1431702"/>
            <a:ext cx="5403838" cy="52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9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8B82DC-B300-4A54-9F8F-786B63496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1666319"/>
            <a:ext cx="10687756" cy="24089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華盛頓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從小就明白做人應要</a:t>
            </a:r>
            <a:r>
              <a:rPr lang="zh-TW" altLang="en-US" sz="3600" dirty="0">
                <a:solidFill>
                  <a:srgbClr val="FF000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誠實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，做錯了事就要勇於承認，並承擔相應的責任。小時候就擁有這種珍貴品德的</a:t>
            </a:r>
            <a:r>
              <a:rPr lang="zh-TW" altLang="en-US" sz="36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華盛頓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，長大後才會成為一個為美國負責，為人民負責的好總統。</a:t>
            </a:r>
          </a:p>
        </p:txBody>
      </p:sp>
      <p:pic>
        <p:nvPicPr>
          <p:cNvPr id="5" name="圖片 4" descr="一張含有 房間 的圖片&#10;&#10;自動產生的描述">
            <a:extLst>
              <a:ext uri="{FF2B5EF4-FFF2-40B4-BE49-F238E27FC236}">
                <a16:creationId xmlns:a16="http://schemas.microsoft.com/office/drawing/2014/main" id="{CE9A7D75-6F5C-4D06-8991-73DC635A4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71" y="3170916"/>
            <a:ext cx="4580229" cy="36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D31602-70A4-442D-9F2D-8E987CD0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22052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6000" dirty="0">
                <a:latin typeface="Adobe 楷体 Std R" panose="02020400000000000000" pitchFamily="18" charset="-128"/>
                <a:ea typeface="Adobe 楷体 Std R" panose="02020400000000000000" pitchFamily="18" charset="-128"/>
                <a:cs typeface="+mn-cs"/>
              </a:rPr>
              <a:t>《</a:t>
            </a:r>
            <a:r>
              <a:rPr lang="zh-TW" altLang="en-US" sz="6000" dirty="0">
                <a:latin typeface="Adobe 楷体 Std R" panose="02020400000000000000" pitchFamily="18" charset="-128"/>
                <a:ea typeface="Adobe 楷体 Std R" panose="02020400000000000000" pitchFamily="18" charset="-128"/>
                <a:cs typeface="+mn-cs"/>
              </a:rPr>
              <a:t>手捧空花盆的孩子</a:t>
            </a:r>
            <a:r>
              <a:rPr lang="en-US" altLang="zh-TW" sz="6000" dirty="0">
                <a:latin typeface="Adobe 楷体 Std R" panose="02020400000000000000" pitchFamily="18" charset="-128"/>
                <a:ea typeface="Adobe 楷体 Std R" panose="02020400000000000000" pitchFamily="18" charset="-128"/>
                <a:cs typeface="+mn-cs"/>
              </a:rPr>
              <a:t>》</a:t>
            </a:r>
            <a:b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  <a:cs typeface="+mn-cs"/>
              </a:rPr>
            </a:br>
            <a:endParaRPr lang="zh-TW" altLang="en-US" sz="3600" dirty="0">
              <a:latin typeface="Adobe 楷体 Std R" panose="02020400000000000000" pitchFamily="18" charset="-128"/>
              <a:ea typeface="Adobe 楷体 Std R" panose="02020400000000000000" pitchFamily="18" charset="-128"/>
              <a:cs typeface="+mn-cs"/>
            </a:endParaRPr>
          </a:p>
        </p:txBody>
      </p:sp>
      <p:pic>
        <p:nvPicPr>
          <p:cNvPr id="5" name="圖片 4" descr="一張含有 玩具 的圖片&#10;&#10;自動產生的描述">
            <a:extLst>
              <a:ext uri="{FF2B5EF4-FFF2-40B4-BE49-F238E27FC236}">
                <a16:creationId xmlns:a16="http://schemas.microsoft.com/office/drawing/2014/main" id="{8AC2AE49-1F25-4E66-B633-C2773B38B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21" y="3429000"/>
            <a:ext cx="7621736" cy="36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876E05E9-23BE-4E52-8C62-F8698EFD05F1}"/>
              </a:ext>
            </a:extLst>
          </p:cNvPr>
          <p:cNvSpPr/>
          <p:nvPr/>
        </p:nvSpPr>
        <p:spPr>
          <a:xfrm>
            <a:off x="1061157" y="4710854"/>
            <a:ext cx="10498666" cy="2147146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424988-A198-489D-BE11-7151CBB8D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309" y="4876800"/>
            <a:ext cx="9516534" cy="2825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從前有一位國王，因為沒有兒子可以繼承王位，因此昭告天下推薦優秀的人才，結果各地推薦了 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12 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位優秀青年。國王發下植物種子，要 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12 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位年輕人回家照顧，一年之後再回到王宮，看植物生長的結果， 然後決定王位的繼承者。</a:t>
            </a:r>
          </a:p>
          <a:p>
            <a:pPr marL="0" indent="0">
              <a:buNone/>
            </a:pPr>
            <a:b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endParaRPr lang="zh-TW" altLang="en-US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509D10-ACFF-41DB-9B9C-2344BAF47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1"/>
          <a:stretch/>
        </p:blipFill>
        <p:spPr bwMode="auto">
          <a:xfrm>
            <a:off x="2641600" y="117058"/>
            <a:ext cx="6547555" cy="4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0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D1C30CA8-E833-4D7B-8934-713E073869F0}"/>
              </a:ext>
            </a:extLst>
          </p:cNvPr>
          <p:cNvSpPr/>
          <p:nvPr/>
        </p:nvSpPr>
        <p:spPr>
          <a:xfrm>
            <a:off x="575733" y="4400587"/>
            <a:ext cx="11153422" cy="2147146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42CFB7-FB50-4D81-A110-EFA98CE3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9CDA3F-DDB1-4C2C-B57D-73DD51DF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3" y="4704469"/>
            <a:ext cx="11026422" cy="1843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一年之後，</a:t>
            </a:r>
            <a:r>
              <a:rPr lang="en-US" altLang="zh-TW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12 </a:t>
            </a:r>
            <a:r>
              <a:rPr lang="zh-TW" altLang="en-US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位青年依照約定，捧著一盆盆五彩繽紛、生氣盎然的盆栽，有牡丹、玫瑰、鬱金香</a:t>
            </a:r>
            <a:r>
              <a:rPr lang="en-US" altLang="zh-TW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……</a:t>
            </a:r>
            <a:r>
              <a:rPr lang="zh-TW" altLang="en-US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等等。只見</a:t>
            </a:r>
            <a:r>
              <a:rPr lang="zh-TW" altLang="en-US" sz="33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大偉</a:t>
            </a:r>
            <a:r>
              <a:rPr lang="zh-TW" altLang="en-US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沮喪的捧著一盆只有泥土的花盆，四周的人紛紛嘲笑他，讓他十分尷尬。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64F546-5257-4FE4-AB17-801CD1B59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5"/>
          <a:stretch/>
        </p:blipFill>
        <p:spPr bwMode="auto">
          <a:xfrm>
            <a:off x="932745" y="459847"/>
            <a:ext cx="5283199" cy="36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1AD322-0E02-4587-BACF-84002350F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6524978" y="459848"/>
            <a:ext cx="4991097" cy="36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13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8D0D3141-35AD-4D62-A3E5-5431FC0339EE}"/>
              </a:ext>
            </a:extLst>
          </p:cNvPr>
          <p:cNvSpPr/>
          <p:nvPr/>
        </p:nvSpPr>
        <p:spPr>
          <a:xfrm>
            <a:off x="711200" y="5393531"/>
            <a:ext cx="11108267" cy="132556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40309C5-8292-4651-A17A-ACDBF983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54466D-D2A5-4B8F-99F8-437BD1674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756" y="5849937"/>
            <a:ext cx="10191044" cy="6429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/>
              <a:t>  </a:t>
            </a:r>
            <a:r>
              <a:rPr lang="zh-TW" altLang="en-US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但經過評選後，出乎意料之外，國王決定由</a:t>
            </a:r>
            <a:r>
              <a:rPr lang="zh-TW" altLang="en-US" sz="33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大偉</a:t>
            </a:r>
            <a:r>
              <a:rPr lang="zh-TW" altLang="en-US" sz="33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來繼承王位。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035C5E-1D70-43B7-B654-BCC13238F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9"/>
          <a:stretch/>
        </p:blipFill>
        <p:spPr bwMode="auto">
          <a:xfrm>
            <a:off x="2604543" y="45596"/>
            <a:ext cx="7321579" cy="51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70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BC07C7-58CF-4922-A3AB-2178CFCB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670" y="1138174"/>
            <a:ext cx="10271108" cy="1910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大偉</a:t>
            </a:r>
            <a:r>
              <a:rPr lang="zh-TW" altLang="en-US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甚麼都種不出來，國王為甚麼還選他來繼承王位呢</a:t>
            </a:r>
            <a:r>
              <a:rPr lang="en-US" altLang="zh-TW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4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endParaRPr lang="zh-TW" altLang="en-US" sz="4400" dirty="0"/>
          </a:p>
        </p:txBody>
      </p:sp>
      <p:pic>
        <p:nvPicPr>
          <p:cNvPr id="5" name="圖片 4" descr="一張含有 燈, 食物 的圖片&#10;&#10;自動產生的描述">
            <a:extLst>
              <a:ext uri="{FF2B5EF4-FFF2-40B4-BE49-F238E27FC236}">
                <a16:creationId xmlns:a16="http://schemas.microsoft.com/office/drawing/2014/main" id="{0CD36AA4-0B35-43EA-AD3D-04AB611B9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22" y="2300110"/>
            <a:ext cx="4964289" cy="496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3F9A5A-15AF-49FD-AC49-8B89C5587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8" y="1904648"/>
            <a:ext cx="11209845" cy="210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捧著鮮花盆栽的</a:t>
            </a:r>
            <a:r>
              <a:rPr lang="en-US" altLang="zh-TW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11</a:t>
            </a:r>
            <a:r>
              <a:rPr lang="zh-TW" altLang="en-US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位青年他們的行為是誠實的行為</a:t>
            </a:r>
            <a:r>
              <a:rPr lang="en-US" altLang="zh-TW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r>
              <a:rPr lang="zh-TW" altLang="en-US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為甚麼呢</a:t>
            </a:r>
            <a:r>
              <a:rPr lang="en-US" altLang="zh-TW" sz="48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endParaRPr lang="zh-TW" altLang="en-US" sz="4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pic>
        <p:nvPicPr>
          <p:cNvPr id="5" name="圖片 4" descr="一張含有 室內, 坐, 熊, 杯子 的圖片&#10;&#10;自動產生的描述">
            <a:extLst>
              <a:ext uri="{FF2B5EF4-FFF2-40B4-BE49-F238E27FC236}">
                <a16:creationId xmlns:a16="http://schemas.microsoft.com/office/drawing/2014/main" id="{D1A36EFD-B8BE-4B6A-AD96-CBDC9284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64" y="3025422"/>
            <a:ext cx="3998669" cy="40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9559508-0E1A-4050-929B-5A4FA045A0CF}"/>
              </a:ext>
            </a:extLst>
          </p:cNvPr>
          <p:cNvSpPr/>
          <p:nvPr/>
        </p:nvSpPr>
        <p:spPr>
          <a:xfrm>
            <a:off x="881017" y="5607341"/>
            <a:ext cx="7934149" cy="108598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C1BA7B0-BC4B-4494-AB5E-79757C0F0010}"/>
              </a:ext>
            </a:extLst>
          </p:cNvPr>
          <p:cNvSpPr/>
          <p:nvPr/>
        </p:nvSpPr>
        <p:spPr>
          <a:xfrm>
            <a:off x="8615387" y="1729564"/>
            <a:ext cx="3553422" cy="3505803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3E1E8E08-6657-4031-B5A2-EB406667BB98}"/>
              </a:ext>
            </a:extLst>
          </p:cNvPr>
          <p:cNvSpPr/>
          <p:nvPr/>
        </p:nvSpPr>
        <p:spPr>
          <a:xfrm>
            <a:off x="4444320" y="1734960"/>
            <a:ext cx="3553422" cy="3496763"/>
          </a:xfrm>
          <a:prstGeom prst="ellipse">
            <a:avLst/>
          </a:prstGeom>
          <a:solidFill>
            <a:srgbClr val="FFC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BA976A48-9381-4591-82A4-B1B2985A0548}"/>
              </a:ext>
            </a:extLst>
          </p:cNvPr>
          <p:cNvSpPr/>
          <p:nvPr/>
        </p:nvSpPr>
        <p:spPr>
          <a:xfrm>
            <a:off x="270498" y="1738605"/>
            <a:ext cx="3556177" cy="3496762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0ED5D3-B443-4AA4-93F6-69A51BF4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189" y="1289194"/>
            <a:ext cx="6962422" cy="511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怎樣才算是誠實的小孩呢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5F8A6B1-2D4B-4991-B5CF-385FFB0A0F63}"/>
              </a:ext>
            </a:extLst>
          </p:cNvPr>
          <p:cNvSpPr txBox="1">
            <a:spLocks/>
          </p:cNvSpPr>
          <p:nvPr/>
        </p:nvSpPr>
        <p:spPr>
          <a:xfrm>
            <a:off x="455607" y="3226023"/>
            <a:ext cx="3681364" cy="1187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真誠對待他人</a:t>
            </a:r>
            <a:endParaRPr lang="zh-TW" altLang="en-US" sz="4000" b="0" dirty="0">
              <a:solidFill>
                <a:srgbClr val="002060"/>
              </a:solidFill>
              <a:effectLst/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FFF0F4FC-4FE1-4E34-9C67-D33350817AB3}"/>
              </a:ext>
            </a:extLst>
          </p:cNvPr>
          <p:cNvSpPr txBox="1">
            <a:spLocks/>
          </p:cNvSpPr>
          <p:nvPr/>
        </p:nvSpPr>
        <p:spPr>
          <a:xfrm>
            <a:off x="1684866" y="4808714"/>
            <a:ext cx="7814733" cy="180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3343909-A43D-4627-B387-179CB0AB1B81}"/>
              </a:ext>
            </a:extLst>
          </p:cNvPr>
          <p:cNvSpPr/>
          <p:nvPr/>
        </p:nvSpPr>
        <p:spPr>
          <a:xfrm>
            <a:off x="2247919" y="5812165"/>
            <a:ext cx="656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chemeClr val="accent5">
                    <a:lumMod val="50000"/>
                  </a:schemeClr>
                </a:solidFill>
                <a:latin typeface="BiauKai"/>
              </a:rPr>
              <a:t>https://www.youtube.com/watch?v=AoOQaaRP2rc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3F41CC8-E137-4F08-9EAB-05D45081206A}"/>
              </a:ext>
            </a:extLst>
          </p:cNvPr>
          <p:cNvSpPr txBox="1">
            <a:spLocks/>
          </p:cNvSpPr>
          <p:nvPr/>
        </p:nvSpPr>
        <p:spPr>
          <a:xfrm>
            <a:off x="4122640" y="3191171"/>
            <a:ext cx="5752879" cy="180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勇於認錯，不說謊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F9F70B9-A419-4174-A07C-B0ECE04E2F9B}"/>
              </a:ext>
            </a:extLst>
          </p:cNvPr>
          <p:cNvSpPr txBox="1">
            <a:spLocks/>
          </p:cNvSpPr>
          <p:nvPr/>
        </p:nvSpPr>
        <p:spPr>
          <a:xfrm>
            <a:off x="9499599" y="3191171"/>
            <a:ext cx="3400114" cy="79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2060"/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不逃避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915976F-0C3C-4873-A873-74DB977E1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2" y="4833904"/>
            <a:ext cx="2133679" cy="213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419AB2-B40E-4128-A499-2DD74008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35" y="2583270"/>
            <a:ext cx="7156269" cy="1178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今天你有甚麼收獲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pic>
        <p:nvPicPr>
          <p:cNvPr id="5" name="圖片 4" descr="一張含有 房間 的圖片&#10;&#10;自動產生的描述">
            <a:extLst>
              <a:ext uri="{FF2B5EF4-FFF2-40B4-BE49-F238E27FC236}">
                <a16:creationId xmlns:a16="http://schemas.microsoft.com/office/drawing/2014/main" id="{EE9A1507-E1A8-4A95-9E29-C107CDAEA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9"/>
          <a:stretch/>
        </p:blipFill>
        <p:spPr>
          <a:xfrm>
            <a:off x="4704804" y="1238499"/>
            <a:ext cx="6858000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9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布偶, 玩具, 畫畫, 時鐘 的圖片&#10;&#10;自動產生的描述">
            <a:extLst>
              <a:ext uri="{FF2B5EF4-FFF2-40B4-BE49-F238E27FC236}">
                <a16:creationId xmlns:a16="http://schemas.microsoft.com/office/drawing/2014/main" id="{DB055CE5-DFB9-4BBA-8222-2F02A942C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50" y="2235200"/>
            <a:ext cx="8684406" cy="46228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ED9C81E-22AA-456F-9E64-66BB52E13242}"/>
              </a:ext>
            </a:extLst>
          </p:cNvPr>
          <p:cNvSpPr txBox="1"/>
          <p:nvPr/>
        </p:nvSpPr>
        <p:spPr>
          <a:xfrm>
            <a:off x="6531430" y="2730137"/>
            <a:ext cx="5525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chemeClr val="accent1">
                    <a:lumMod val="75000"/>
                  </a:schemeClr>
                </a:solidFill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安靜聆聽故事</a:t>
            </a:r>
          </a:p>
        </p:txBody>
      </p:sp>
    </p:spTree>
    <p:extLst>
      <p:ext uri="{BB962C8B-B14F-4D97-AF65-F5344CB8AC3E}">
        <p14:creationId xmlns:p14="http://schemas.microsoft.com/office/powerpoint/2010/main" val="139711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AD65B172-1C29-4AFC-A03F-8F4DFBCE1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8621" y="3602038"/>
            <a:ext cx="8794044" cy="1116718"/>
          </a:xfrm>
        </p:spPr>
        <p:txBody>
          <a:bodyPr/>
          <a:lstStyle/>
          <a:p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小故事大啟示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潛能激發篇</a:t>
            </a:r>
          </a:p>
          <a:p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 張愛編著</a:t>
            </a: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0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吳豔繪 編輯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5A3F607-419C-4E43-AC30-F194413DF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" t="8366" r="2206" b="8308"/>
          <a:stretch/>
        </p:blipFill>
        <p:spPr>
          <a:xfrm>
            <a:off x="1958621" y="1741344"/>
            <a:ext cx="8568268" cy="18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5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2E17E0E2-B302-47A2-AA64-7892C8A0828A}"/>
              </a:ext>
            </a:extLst>
          </p:cNvPr>
          <p:cNvSpPr/>
          <p:nvPr/>
        </p:nvSpPr>
        <p:spPr>
          <a:xfrm>
            <a:off x="679269" y="3877985"/>
            <a:ext cx="11185353" cy="2862322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D1EDCCE5-D9FA-4403-9450-280E54310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54" y="117693"/>
            <a:ext cx="4362634" cy="3651280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8694E06-8538-4F45-9FAA-E85CBF7DBCB6}"/>
              </a:ext>
            </a:extLst>
          </p:cNvPr>
          <p:cNvSpPr txBox="1"/>
          <p:nvPr/>
        </p:nvSpPr>
        <p:spPr>
          <a:xfrm>
            <a:off x="1015507" y="3877985"/>
            <a:ext cx="10976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華盛頓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是一個很調皮的孩子，經常給父親搗亂。</a:t>
            </a:r>
            <a:endParaRPr lang="en-US" altLang="zh-TW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他的父親有一片種滿櫻桃樹的果園，有一次父親外出，小</a:t>
            </a:r>
            <a:r>
              <a:rPr lang="zh-TW" altLang="en-US" sz="3600" u="sng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華盛頓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正好看到果園門口放了一把父親新買的斧頭。他想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太好了，趁著父親不在，我來試試這把斧頭夠不夠鋒利吧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9410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4F702177-CB37-4236-B5DF-B7F868FCD4A1}"/>
              </a:ext>
            </a:extLst>
          </p:cNvPr>
          <p:cNvSpPr/>
          <p:nvPr/>
        </p:nvSpPr>
        <p:spPr>
          <a:xfrm>
            <a:off x="1136469" y="4308022"/>
            <a:ext cx="10728153" cy="2497725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F3B14D-5D9F-4919-837E-A7837E058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245" y="4360275"/>
            <a:ext cx="1034062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於是他拿著斧頭走進果園，挑選了最小的一棵櫻桃樹砍了下去，沒想到一失手，竟然把整棵小櫻桃樹砍倒了。知道自己闖了禍華盛頓心想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「糟糕，這是父親最喜歡的一棵櫻桃樹，他回來後一定會很生氣的。」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92FF9F8-1E3F-4F50-87AD-A3A44BFD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04919"/>
            <a:ext cx="6299201" cy="41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0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E5EAB282-13E0-43B4-A616-AD75AE7DD007}"/>
              </a:ext>
            </a:extLst>
          </p:cNvPr>
          <p:cNvSpPr/>
          <p:nvPr/>
        </p:nvSpPr>
        <p:spPr>
          <a:xfrm>
            <a:off x="2055808" y="3877985"/>
            <a:ext cx="8721049" cy="224039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F3B14D-5D9F-4919-837E-A7837E058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808" y="4295471"/>
            <a:ext cx="8500531" cy="2240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果然，父親回來看到最小的一棵櫻桃樹倒在自己的面前，生氣的問：「到底是哪一個人把我的櫻桃樹砍倒了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?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」</a:t>
            </a:r>
            <a:endParaRPr lang="en-US" altLang="zh-TW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15EBD858-7B41-40BD-AD67-D685C6CA5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8" t="81456" r="54881" b="1200"/>
          <a:stretch/>
        </p:blipFill>
        <p:spPr>
          <a:xfrm>
            <a:off x="3206040" y="1533359"/>
            <a:ext cx="5336671" cy="224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2A3BEED9-52A6-46EC-A94F-625D9E41D91D}"/>
              </a:ext>
            </a:extLst>
          </p:cNvPr>
          <p:cNvSpPr/>
          <p:nvPr/>
        </p:nvSpPr>
        <p:spPr>
          <a:xfrm>
            <a:off x="1802674" y="1430971"/>
            <a:ext cx="4831413" cy="2239691"/>
          </a:xfrm>
          <a:prstGeom prst="wedgeRoundRectCallout">
            <a:avLst>
              <a:gd name="adj1" fmla="val 60331"/>
              <a:gd name="adj2" fmla="val 30436"/>
              <a:gd name="adj3" fmla="val 16667"/>
            </a:avLst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88A256-A767-4E3C-A17D-37F5533CA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472" y="1398902"/>
            <a:ext cx="4831412" cy="266799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如果你是華盛頓，</a:t>
            </a:r>
            <a:endParaRPr lang="en-US" altLang="zh-TW" sz="4000" dirty="0">
              <a:solidFill>
                <a:srgbClr val="00206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dirty="0">
                <a:solidFill>
                  <a:srgbClr val="00206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你會怎樣做？</a:t>
            </a:r>
          </a:p>
        </p:txBody>
      </p:sp>
      <p:pic>
        <p:nvPicPr>
          <p:cNvPr id="5" name="圖片 4" descr="一張含有 玩具, 布偶, 水 的圖片&#10;&#10;自動產生的描述">
            <a:extLst>
              <a:ext uri="{FF2B5EF4-FFF2-40B4-BE49-F238E27FC236}">
                <a16:creationId xmlns:a16="http://schemas.microsoft.com/office/drawing/2014/main" id="{2C07C236-EB56-4B47-AFCF-A461A659F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839">
            <a:off x="6563489" y="1800191"/>
            <a:ext cx="4990702" cy="49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BA7790B9-AC73-4654-9927-3A563FD0032E}"/>
              </a:ext>
            </a:extLst>
          </p:cNvPr>
          <p:cNvSpPr/>
          <p:nvPr/>
        </p:nvSpPr>
        <p:spPr>
          <a:xfrm>
            <a:off x="945466" y="4566917"/>
            <a:ext cx="10340843" cy="2171393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3342CDF9-1FE2-4878-BF4B-A9B4CF77593D}"/>
              </a:ext>
            </a:extLst>
          </p:cNvPr>
          <p:cNvSpPr txBox="1">
            <a:spLocks/>
          </p:cNvSpPr>
          <p:nvPr/>
        </p:nvSpPr>
        <p:spPr>
          <a:xfrm>
            <a:off x="1117601" y="4686609"/>
            <a:ext cx="9963302" cy="217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雖然華盛頓很害怕受到父親的責罵，但是他還是毫不猶豫的承認自己的錯誤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「爸爸，是我砍倒了你的櫻桃樹。我想試一試小斧頭鋒利不鋒利，沒想到失手砍倒了櫻桃樹。」</a:t>
            </a:r>
            <a:endParaRPr lang="en-US" altLang="zh-TW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1BB5843F-CE97-44CA-ADD6-713909751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10" y="305780"/>
            <a:ext cx="7920780" cy="42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7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D238C90D-0E7A-4D95-A061-909C798CFE57}"/>
              </a:ext>
            </a:extLst>
          </p:cNvPr>
          <p:cNvSpPr/>
          <p:nvPr/>
        </p:nvSpPr>
        <p:spPr>
          <a:xfrm>
            <a:off x="979714" y="3579223"/>
            <a:ext cx="10805887" cy="3004457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FE188490-8516-47D3-A157-4B69588968C9}"/>
              </a:ext>
            </a:extLst>
          </p:cNvPr>
          <p:cNvSpPr txBox="1">
            <a:spLocks/>
          </p:cNvSpPr>
          <p:nvPr/>
        </p:nvSpPr>
        <p:spPr>
          <a:xfrm>
            <a:off x="1247423" y="3750160"/>
            <a:ext cx="10538178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父親聽了華盛頓所說的話，不僅沒有責罵他，還把他抱起來，高興的說</a:t>
            </a:r>
            <a:r>
              <a:rPr lang="en-US" altLang="zh-TW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:</a:t>
            </a: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「我的好兒子，爸爸寧願損失一百棵櫻桃樹，也不願你說一句謊話。爸爸原諒誠實的孩子。」</a:t>
            </a:r>
            <a:endParaRPr lang="en-US" altLang="zh-TW" sz="36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sz="36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後來，華盛頓秉持這種誠實的精神，成為美國第一任總統。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CAD3CDB-598F-4F17-BD31-B47E24CF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886" y="112630"/>
            <a:ext cx="3423558" cy="36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610</Words>
  <Application>Microsoft Office PowerPoint</Application>
  <PresentationFormat>Widescreen</PresentationFormat>
  <Paragraphs>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楷体 Std R</vt:lpstr>
      <vt:lpstr>Adobe 繁黑體 Std B</vt:lpstr>
      <vt:lpstr>BiauKai</vt:lpstr>
      <vt:lpstr>微軟正黑體</vt:lpstr>
      <vt:lpstr>標楷體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《手捧空花盆的孩子》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勞惠欣</dc:creator>
  <cp:lastModifiedBy>Au Ka Heng</cp:lastModifiedBy>
  <cp:revision>33</cp:revision>
  <dcterms:created xsi:type="dcterms:W3CDTF">2020-05-18T01:12:56Z</dcterms:created>
  <dcterms:modified xsi:type="dcterms:W3CDTF">2020-12-17T09:44:29Z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