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302" r:id="rId4"/>
    <p:sldId id="300" r:id="rId5"/>
    <p:sldId id="284" r:id="rId6"/>
    <p:sldId id="283" r:id="rId7"/>
    <p:sldId id="303" r:id="rId8"/>
    <p:sldId id="301" r:id="rId9"/>
    <p:sldId id="297" r:id="rId10"/>
    <p:sldId id="277" r:id="rId11"/>
    <p:sldId id="295" r:id="rId12"/>
    <p:sldId id="293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FFCC"/>
    <a:srgbClr val="FF0066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>
      <p:cViewPr varScale="1">
        <p:scale>
          <a:sx n="97" d="100"/>
          <a:sy n="97" d="100"/>
        </p:scale>
        <p:origin x="9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66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42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50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10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789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5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818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66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66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154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9FFCC"/>
            </a:gs>
            <a:gs pos="100000">
              <a:schemeClr val="accent6">
                <a:lumMod val="40000"/>
                <a:lumOff val="60000"/>
              </a:schemeClr>
            </a:gs>
            <a:gs pos="4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F9D7-2D23-486A-9FA5-BF030F30F6DC}" type="datetimeFigureOut">
              <a:rPr lang="zh-HK" altLang="en-US" smtClean="0"/>
              <a:t>24/3/2021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A30E-B1E3-4952-83E0-E69BFA9B4E0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51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jU-8ZpTJk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3096344"/>
          </a:xfrm>
        </p:spPr>
        <p:txBody>
          <a:bodyPr>
            <a:noAutofit/>
          </a:bodyPr>
          <a:lstStyle/>
          <a:p>
            <a:br>
              <a:rPr lang="en-US" altLang="zh-TW" sz="9600" dirty="0">
                <a:solidFill>
                  <a:schemeClr val="accent6">
                    <a:lumMod val="7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</a:br>
            <a:r>
              <a:rPr lang="zh-TW" altLang="en-US" sz="11500" b="1" dirty="0">
                <a:solidFill>
                  <a:schemeClr val="accent6">
                    <a:lumMod val="75000"/>
                  </a:schemeClr>
                </a:solidFill>
                <a:latin typeface="華康娃娃體" panose="040B0509000000000000" pitchFamily="81" charset="-120"/>
                <a:ea typeface="華康娃娃體" panose="040B0509000000000000" pitchFamily="81" charset="-120"/>
              </a:rPr>
              <a:t>言而有信</a:t>
            </a:r>
            <a:endParaRPr lang="zh-HK" altLang="en-US" sz="9600" b="1" dirty="0">
              <a:solidFill>
                <a:srgbClr val="7030A0"/>
              </a:soli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pic>
        <p:nvPicPr>
          <p:cNvPr id="2050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397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Christmas board\im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95395" l="2410" r="95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-1141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內容版面配置區 8" descr="一張含有 畫畫 的圖片&#10;&#10;自動產生的描述">
            <a:extLst>
              <a:ext uri="{FF2B5EF4-FFF2-40B4-BE49-F238E27FC236}">
                <a16:creationId xmlns:a16="http://schemas.microsoft.com/office/drawing/2014/main" id="{32678BC3-93EF-4969-8453-19D252427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4221088"/>
            <a:ext cx="2000250" cy="2295525"/>
          </a:xfrm>
        </p:spPr>
      </p:pic>
    </p:spTree>
    <p:extLst>
      <p:ext uri="{BB962C8B-B14F-4D97-AF65-F5344CB8AC3E}">
        <p14:creationId xmlns:p14="http://schemas.microsoft.com/office/powerpoint/2010/main" val="31846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25467-6498-4B4B-BFC6-E73AD71F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FFC000"/>
                </a:solidFill>
              </a:rPr>
              <a:t>自我評量表</a:t>
            </a:r>
          </a:p>
        </p:txBody>
      </p:sp>
      <p:sp>
        <p:nvSpPr>
          <p:cNvPr id="20" name="內容版面配置區 19">
            <a:extLst>
              <a:ext uri="{FF2B5EF4-FFF2-40B4-BE49-F238E27FC236}">
                <a16:creationId xmlns:a16="http://schemas.microsoft.com/office/drawing/2014/main" id="{AA477399-3F75-494A-A6A0-6C63652F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2983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zh-HK" sz="3600" dirty="0">
                <a:solidFill>
                  <a:srgbClr val="002060"/>
                </a:solidFill>
              </a:rPr>
              <a:t>我會選擇說真話。</a:t>
            </a:r>
            <a:endParaRPr lang="en-US" altLang="zh-TW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3600" dirty="0">
                <a:solidFill>
                  <a:srgbClr val="002060"/>
                </a:solidFill>
              </a:rPr>
              <a:t>我會勸別人說真話。</a:t>
            </a:r>
            <a:endParaRPr lang="en-US" altLang="zh-TW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3600" dirty="0">
                <a:solidFill>
                  <a:srgbClr val="002060"/>
                </a:solidFill>
              </a:rPr>
              <a:t>我會為自己的話負責任。</a:t>
            </a:r>
            <a:endParaRPr lang="en-US" altLang="zh-TW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HK" sz="3600" dirty="0">
                <a:solidFill>
                  <a:srgbClr val="002060"/>
                </a:solidFill>
              </a:rPr>
              <a:t>我不會欺騙別人。</a:t>
            </a:r>
            <a:endParaRPr lang="en-US" altLang="zh-TW" sz="36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dirty="0">
                <a:solidFill>
                  <a:srgbClr val="002060"/>
                </a:solidFill>
              </a:rPr>
              <a:t>我不會看同學的功課。</a:t>
            </a:r>
            <a:endParaRPr lang="zh-HK" alt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21" name="表格 21">
            <a:extLst>
              <a:ext uri="{FF2B5EF4-FFF2-40B4-BE49-F238E27FC236}">
                <a16:creationId xmlns:a16="http://schemas.microsoft.com/office/drawing/2014/main" id="{9BB6D069-AB22-4D4E-9F3B-BCA37AB31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79926"/>
              </p:ext>
            </p:extLst>
          </p:nvPr>
        </p:nvGraphicFramePr>
        <p:xfrm>
          <a:off x="570384" y="1417638"/>
          <a:ext cx="8003232" cy="16927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3146392535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1013772292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969992459"/>
                    </a:ext>
                  </a:extLst>
                </a:gridCol>
              </a:tblGrid>
              <a:tr h="764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很少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時常</a:t>
                      </a:r>
                      <a:endParaRPr lang="zh-HK" altLang="en-US" sz="2800" dirty="0"/>
                    </a:p>
                    <a:p>
                      <a:pPr algn="ctr"/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經常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48660"/>
                  </a:ext>
                </a:extLst>
              </a:tr>
              <a:tr h="747834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3200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</a:t>
                      </a:r>
                      <a:endParaRPr lang="zh-HK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200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</a:t>
                      </a:r>
                      <a:endParaRPr lang="zh-HK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200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</a:t>
                      </a:r>
                      <a:endParaRPr lang="zh-HK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01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00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625467-6498-4B4B-BFC6-E73AD71F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FFC000"/>
                </a:solidFill>
              </a:rPr>
              <a:t>自我評量表</a:t>
            </a:r>
          </a:p>
        </p:txBody>
      </p:sp>
      <p:sp>
        <p:nvSpPr>
          <p:cNvPr id="20" name="內容版面配置區 19">
            <a:extLst>
              <a:ext uri="{FF2B5EF4-FFF2-40B4-BE49-F238E27FC236}">
                <a16:creationId xmlns:a16="http://schemas.microsoft.com/office/drawing/2014/main" id="{AA477399-3F75-494A-A6A0-6C63652F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298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6.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zh-TW" altLang="zh-HK" sz="3600" dirty="0">
                <a:solidFill>
                  <a:srgbClr val="0070C0"/>
                </a:solidFill>
              </a:rPr>
              <a:t>我願意承認自己的不足。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7.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zh-TW" altLang="zh-HK" sz="3600" dirty="0">
                <a:solidFill>
                  <a:srgbClr val="0070C0"/>
                </a:solidFill>
              </a:rPr>
              <a:t>我願意勇敢說出真話。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8.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zh-TW" altLang="zh-HK" sz="3600" dirty="0">
                <a:solidFill>
                  <a:srgbClr val="0070C0"/>
                </a:solidFill>
              </a:rPr>
              <a:t>我的同學信任我。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9.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zh-TW" altLang="zh-HK" sz="3600" dirty="0">
                <a:solidFill>
                  <a:srgbClr val="0070C0"/>
                </a:solidFill>
              </a:rPr>
              <a:t>我的老師信任我。</a:t>
            </a:r>
            <a:endParaRPr lang="en-US" altLang="zh-TW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10.</a:t>
            </a:r>
            <a:r>
              <a:rPr lang="zh-TW" altLang="en-US" sz="3600" dirty="0">
                <a:solidFill>
                  <a:srgbClr val="0070C0"/>
                </a:solidFill>
              </a:rPr>
              <a:t> </a:t>
            </a:r>
            <a:r>
              <a:rPr lang="zh-TW" altLang="zh-HK" sz="3600" dirty="0">
                <a:solidFill>
                  <a:srgbClr val="0070C0"/>
                </a:solidFill>
              </a:rPr>
              <a:t>我的父母和家人信任我。</a:t>
            </a:r>
            <a:endParaRPr lang="zh-HK" alt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21" name="表格 21">
            <a:extLst>
              <a:ext uri="{FF2B5EF4-FFF2-40B4-BE49-F238E27FC236}">
                <a16:creationId xmlns:a16="http://schemas.microsoft.com/office/drawing/2014/main" id="{9BB6D069-AB22-4D4E-9F3B-BCA37AB31484}"/>
              </a:ext>
            </a:extLst>
          </p:cNvPr>
          <p:cNvGraphicFramePr>
            <a:graphicFrameLocks noGrp="1"/>
          </p:cNvGraphicFramePr>
          <p:nvPr/>
        </p:nvGraphicFramePr>
        <p:xfrm>
          <a:off x="570384" y="1417638"/>
          <a:ext cx="8003232" cy="16927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3146392535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1013772292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969992459"/>
                    </a:ext>
                  </a:extLst>
                </a:gridCol>
              </a:tblGrid>
              <a:tr h="7643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很少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時常</a:t>
                      </a:r>
                      <a:endParaRPr lang="zh-HK" altLang="en-US" sz="2800" dirty="0"/>
                    </a:p>
                    <a:p>
                      <a:pPr algn="ctr"/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經常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48660"/>
                  </a:ext>
                </a:extLst>
              </a:tr>
              <a:tr h="747834">
                <a:tc>
                  <a:txBody>
                    <a:bodyPr/>
                    <a:lstStyle/>
                    <a:p>
                      <a:pPr algn="ctr"/>
                      <a:r>
                        <a:rPr lang="zh-HK" altLang="en-US" sz="3200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</a:t>
                      </a:r>
                      <a:endParaRPr lang="zh-HK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200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</a:t>
                      </a:r>
                      <a:endParaRPr lang="zh-HK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3200" dirty="0"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</a:t>
                      </a:r>
                      <a:endParaRPr lang="zh-HK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01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17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AA26D-AA17-4748-89B9-84A426C0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200" dirty="0">
                <a:solidFill>
                  <a:srgbClr val="FF0000"/>
                </a:solidFill>
              </a:rPr>
              <a:t>言而有信</a:t>
            </a:r>
            <a:endParaRPr lang="zh-HK" altLang="en-US" sz="72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C39DEB-DEC1-4D62-83A2-101B2767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HK" altLang="en-US" dirty="0">
                <a:solidFill>
                  <a:schemeClr val="accent6">
                    <a:lumMod val="75000"/>
                  </a:schemeClr>
                </a:solidFill>
              </a:rPr>
              <a:t>誠實人人讚</a:t>
            </a:r>
            <a:endParaRPr lang="en-US" altLang="zh-HK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dirty="0">
                <a:hlinkClick r:id="rId2"/>
              </a:rPr>
              <a:t>https://www.youtube.com/watch?v=jU-8ZpTJkpg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555BE3CA-4361-4C72-BC2C-00F3AA84692B}"/>
              </a:ext>
            </a:extLst>
          </p:cNvPr>
          <p:cNvSpPr/>
          <p:nvPr/>
        </p:nvSpPr>
        <p:spPr>
          <a:xfrm>
            <a:off x="278978" y="3284984"/>
            <a:ext cx="3168352" cy="167159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rgbClr val="FF6699"/>
                </a:solidFill>
              </a:rPr>
              <a:t>誠實</a:t>
            </a:r>
            <a:endParaRPr lang="zh-HK" altLang="en-US" sz="6600" dirty="0">
              <a:solidFill>
                <a:srgbClr val="FF6699"/>
              </a:solidFill>
            </a:endParaRPr>
          </a:p>
        </p:txBody>
      </p:sp>
      <p:sp>
        <p:nvSpPr>
          <p:cNvPr id="9" name="雲朵形 8">
            <a:extLst>
              <a:ext uri="{FF2B5EF4-FFF2-40B4-BE49-F238E27FC236}">
                <a16:creationId xmlns:a16="http://schemas.microsoft.com/office/drawing/2014/main" id="{E85E84FF-570C-474B-8852-3CDBFE80286D}"/>
              </a:ext>
            </a:extLst>
          </p:cNvPr>
          <p:cNvSpPr/>
          <p:nvPr/>
        </p:nvSpPr>
        <p:spPr>
          <a:xfrm>
            <a:off x="5702470" y="5296486"/>
            <a:ext cx="3296224" cy="155399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rgbClr val="FF6699"/>
                </a:solidFill>
              </a:rPr>
              <a:t>守信</a:t>
            </a:r>
            <a:endParaRPr lang="zh-HK" altLang="en-US" sz="6600" dirty="0">
              <a:solidFill>
                <a:srgbClr val="FF6699"/>
              </a:solidFill>
            </a:endParaRPr>
          </a:p>
        </p:txBody>
      </p:sp>
      <p:sp>
        <p:nvSpPr>
          <p:cNvPr id="10" name="雲朵形 9">
            <a:extLst>
              <a:ext uri="{FF2B5EF4-FFF2-40B4-BE49-F238E27FC236}">
                <a16:creationId xmlns:a16="http://schemas.microsoft.com/office/drawing/2014/main" id="{F94CFA28-22C6-44FD-902D-F05ECCC55998}"/>
              </a:ext>
            </a:extLst>
          </p:cNvPr>
          <p:cNvSpPr/>
          <p:nvPr/>
        </p:nvSpPr>
        <p:spPr>
          <a:xfrm>
            <a:off x="2728592" y="4472398"/>
            <a:ext cx="3296224" cy="15708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rgbClr val="FF6699"/>
                </a:solidFill>
              </a:rPr>
              <a:t>真話</a:t>
            </a:r>
            <a:endParaRPr lang="zh-HK" altLang="en-US" sz="6600" dirty="0">
              <a:solidFill>
                <a:srgbClr val="FF6699"/>
              </a:solidFill>
            </a:endParaRPr>
          </a:p>
        </p:txBody>
      </p:sp>
      <p:pic>
        <p:nvPicPr>
          <p:cNvPr id="12" name="圖片 11" descr="一張含有 食物 的圖片&#10;&#10;自動產生的描述">
            <a:extLst>
              <a:ext uri="{FF2B5EF4-FFF2-40B4-BE49-F238E27FC236}">
                <a16:creationId xmlns:a16="http://schemas.microsoft.com/office/drawing/2014/main" id="{91C0C57D-6112-47C7-B3E3-DA2B80005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b="6580"/>
          <a:stretch/>
        </p:blipFill>
        <p:spPr>
          <a:xfrm flipH="1">
            <a:off x="6602212" y="3077779"/>
            <a:ext cx="1716194" cy="157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15B0D-0B2A-47A4-92B1-4AF1B5E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HK" altLang="en-US" dirty="0">
                <a:solidFill>
                  <a:schemeClr val="tx2">
                    <a:lumMod val="75000"/>
                  </a:schemeClr>
                </a:solidFill>
              </a:rPr>
              <a:t>考眼力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9" name="內容版面配置區 8" descr="一張含有 畫畫 的圖片&#10;&#10;自動產生的描述">
            <a:extLst>
              <a:ext uri="{FF2B5EF4-FFF2-40B4-BE49-F238E27FC236}">
                <a16:creationId xmlns:a16="http://schemas.microsoft.com/office/drawing/2014/main" id="{4952CA3C-9D28-4EB8-AB41-23E5A8EA9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5" y="1366039"/>
            <a:ext cx="1962150" cy="2333625"/>
          </a:xfrm>
        </p:spPr>
      </p:pic>
      <p:pic>
        <p:nvPicPr>
          <p:cNvPr id="11" name="圖片 10" descr="一張含有 遊戲 的圖片&#10;&#10;自動產生的描述">
            <a:extLst>
              <a:ext uri="{FF2B5EF4-FFF2-40B4-BE49-F238E27FC236}">
                <a16:creationId xmlns:a16="http://schemas.microsoft.com/office/drawing/2014/main" id="{F89C23E9-FEA0-4120-9914-87CC40117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23" y="1519784"/>
            <a:ext cx="2181225" cy="2095500"/>
          </a:xfrm>
          <a:prstGeom prst="rect">
            <a:avLst/>
          </a:prstGeom>
        </p:spPr>
      </p:pic>
      <p:pic>
        <p:nvPicPr>
          <p:cNvPr id="14" name="圖片 13" descr="一張含有 畫畫, 時鐘 的圖片&#10;&#10;自動產生的描述">
            <a:extLst>
              <a:ext uri="{FF2B5EF4-FFF2-40B4-BE49-F238E27FC236}">
                <a16:creationId xmlns:a16="http://schemas.microsoft.com/office/drawing/2014/main" id="{0D8335AD-D016-4FC5-AA76-34B83815B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36" y="1469522"/>
            <a:ext cx="2419347" cy="2196023"/>
          </a:xfrm>
          <a:prstGeom prst="rect">
            <a:avLst/>
          </a:prstGeom>
        </p:spPr>
      </p:pic>
      <p:pic>
        <p:nvPicPr>
          <p:cNvPr id="17" name="圖片 16" descr="一張含有 房間, 桌 的圖片&#10;&#10;自動產生的描述">
            <a:extLst>
              <a:ext uri="{FF2B5EF4-FFF2-40B4-BE49-F238E27FC236}">
                <a16:creationId xmlns:a16="http://schemas.microsoft.com/office/drawing/2014/main" id="{71BE19FA-F44F-48A0-B031-ABD751770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5" y="4219629"/>
            <a:ext cx="2181225" cy="2181225"/>
          </a:xfrm>
          <a:prstGeom prst="rect">
            <a:avLst/>
          </a:prstGeom>
        </p:spPr>
      </p:pic>
      <p:pic>
        <p:nvPicPr>
          <p:cNvPr id="20" name="圖片 19" descr="一張含有 遊戲, 桌 的圖片&#10;&#10;自動產生的描述">
            <a:extLst>
              <a:ext uri="{FF2B5EF4-FFF2-40B4-BE49-F238E27FC236}">
                <a16:creationId xmlns:a16="http://schemas.microsoft.com/office/drawing/2014/main" id="{CF0BBC2E-A933-4139-B347-F4B9740AD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23" y="4190341"/>
            <a:ext cx="2177250" cy="2210513"/>
          </a:xfrm>
          <a:prstGeom prst="rect">
            <a:avLst/>
          </a:prstGeom>
        </p:spPr>
      </p:pic>
      <p:pic>
        <p:nvPicPr>
          <p:cNvPr id="23" name="圖片 22" descr="一張含有 布偶, 玩具, 畫畫 的圖片&#10;&#10;自動產生的描述">
            <a:extLst>
              <a:ext uri="{FF2B5EF4-FFF2-40B4-BE49-F238E27FC236}">
                <a16:creationId xmlns:a16="http://schemas.microsoft.com/office/drawing/2014/main" id="{4A4BF9F7-D616-4012-ADBC-D9C795D49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61" y="4366681"/>
            <a:ext cx="2641476" cy="19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15B0D-0B2A-47A4-92B1-4AF1B5EF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HK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HK" altLang="en-US" dirty="0">
                <a:solidFill>
                  <a:schemeClr val="tx2">
                    <a:lumMod val="75000"/>
                  </a:schemeClr>
                </a:solidFill>
              </a:rPr>
              <a:t>考眼力</a:t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9" name="內容版面配置區 8" descr="一張含有 畫畫 的圖片&#10;&#10;自動產生的描述">
            <a:extLst>
              <a:ext uri="{FF2B5EF4-FFF2-40B4-BE49-F238E27FC236}">
                <a16:creationId xmlns:a16="http://schemas.microsoft.com/office/drawing/2014/main" id="{4952CA3C-9D28-4EB8-AB41-23E5A8EA9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5" y="1366039"/>
            <a:ext cx="1962150" cy="2333625"/>
          </a:xfrm>
        </p:spPr>
      </p:pic>
      <p:pic>
        <p:nvPicPr>
          <p:cNvPr id="11" name="圖片 10" descr="一張含有 遊戲 的圖片&#10;&#10;自動產生的描述">
            <a:extLst>
              <a:ext uri="{FF2B5EF4-FFF2-40B4-BE49-F238E27FC236}">
                <a16:creationId xmlns:a16="http://schemas.microsoft.com/office/drawing/2014/main" id="{F89C23E9-FEA0-4120-9914-87CC40117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23" y="1519784"/>
            <a:ext cx="2181225" cy="2095500"/>
          </a:xfrm>
          <a:prstGeom prst="rect">
            <a:avLst/>
          </a:prstGeom>
        </p:spPr>
      </p:pic>
      <p:pic>
        <p:nvPicPr>
          <p:cNvPr id="14" name="圖片 13" descr="一張含有 畫畫, 時鐘 的圖片&#10;&#10;自動產生的描述">
            <a:extLst>
              <a:ext uri="{FF2B5EF4-FFF2-40B4-BE49-F238E27FC236}">
                <a16:creationId xmlns:a16="http://schemas.microsoft.com/office/drawing/2014/main" id="{0D8335AD-D016-4FC5-AA76-34B83815B5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36" y="1469522"/>
            <a:ext cx="2419347" cy="2196023"/>
          </a:xfrm>
          <a:prstGeom prst="rect">
            <a:avLst/>
          </a:prstGeom>
        </p:spPr>
      </p:pic>
      <p:pic>
        <p:nvPicPr>
          <p:cNvPr id="17" name="圖片 16" descr="一張含有 房間, 桌 的圖片&#10;&#10;自動產生的描述">
            <a:extLst>
              <a:ext uri="{FF2B5EF4-FFF2-40B4-BE49-F238E27FC236}">
                <a16:creationId xmlns:a16="http://schemas.microsoft.com/office/drawing/2014/main" id="{71BE19FA-F44F-48A0-B031-ABD7517704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5" y="4219629"/>
            <a:ext cx="2181225" cy="2181225"/>
          </a:xfrm>
          <a:prstGeom prst="rect">
            <a:avLst/>
          </a:prstGeom>
        </p:spPr>
      </p:pic>
      <p:pic>
        <p:nvPicPr>
          <p:cNvPr id="20" name="圖片 19" descr="一張含有 遊戲, 桌 的圖片&#10;&#10;自動產生的描述">
            <a:extLst>
              <a:ext uri="{FF2B5EF4-FFF2-40B4-BE49-F238E27FC236}">
                <a16:creationId xmlns:a16="http://schemas.microsoft.com/office/drawing/2014/main" id="{CF0BBC2E-A933-4139-B347-F4B9740AD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23" y="4190341"/>
            <a:ext cx="2177250" cy="2210513"/>
          </a:xfrm>
          <a:prstGeom prst="rect">
            <a:avLst/>
          </a:prstGeom>
        </p:spPr>
      </p:pic>
      <p:pic>
        <p:nvPicPr>
          <p:cNvPr id="23" name="圖片 22" descr="一張含有 布偶, 玩具, 畫畫 的圖片&#10;&#10;自動產生的描述">
            <a:extLst>
              <a:ext uri="{FF2B5EF4-FFF2-40B4-BE49-F238E27FC236}">
                <a16:creationId xmlns:a16="http://schemas.microsoft.com/office/drawing/2014/main" id="{4A4BF9F7-D616-4012-ADBC-D9C795D49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61" y="4366681"/>
            <a:ext cx="2641476" cy="19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7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DA67C8-E7B9-4838-B68C-97254AE1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dirty="0">
                <a:solidFill>
                  <a:srgbClr val="FF0000"/>
                </a:solidFill>
              </a:rPr>
              <a:t>言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4FCC52E-34FD-4028-8578-89BB361B1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49452"/>
            <a:ext cx="5184576" cy="48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9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0E76CA-9147-48BC-9875-A1C86F4E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</a:rPr>
              <a:t>說謊</a:t>
            </a:r>
            <a:endParaRPr lang="zh-HK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12BC8B-3255-4313-82CA-5A9EB75FB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HK" altLang="en-US" dirty="0">
                <a:solidFill>
                  <a:schemeClr val="accent4">
                    <a:lumMod val="75000"/>
                  </a:schemeClr>
                </a:solidFill>
              </a:rPr>
              <a:t>謊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F2494903-5725-45A5-8131-2210B30D5B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-849" r="14195"/>
          <a:stretch/>
        </p:blipFill>
        <p:spPr>
          <a:xfrm>
            <a:off x="1043608" y="2780928"/>
            <a:ext cx="2880320" cy="2716320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C56AC9E-36A5-4373-8D28-FA681C5A3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7030A0"/>
                </a:solidFill>
              </a:rPr>
              <a:t>言</a:t>
            </a:r>
            <a:endParaRPr lang="zh-HK" altLang="en-US" dirty="0">
              <a:solidFill>
                <a:srgbClr val="7030A0"/>
              </a:solidFill>
            </a:endParaRPr>
          </a:p>
        </p:txBody>
      </p:sp>
      <p:pic>
        <p:nvPicPr>
          <p:cNvPr id="10" name="內容版面配置區 9" descr="一張含有 畫畫 的圖片&#10;&#10;自動產生的描述">
            <a:extLst>
              <a:ext uri="{FF2B5EF4-FFF2-40B4-BE49-F238E27FC236}">
                <a16:creationId xmlns:a16="http://schemas.microsoft.com/office/drawing/2014/main" id="{A41D7CDE-C500-4C63-BD70-2248DF04CF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70" y="2780928"/>
            <a:ext cx="2904084" cy="2716320"/>
          </a:xfrm>
        </p:spPr>
      </p:pic>
    </p:spTree>
    <p:extLst>
      <p:ext uri="{BB962C8B-B14F-4D97-AF65-F5344CB8AC3E}">
        <p14:creationId xmlns:p14="http://schemas.microsoft.com/office/powerpoint/2010/main" val="15404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B0388C-5CFF-4434-AAF3-DBC0F196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信用</a:t>
            </a:r>
            <a:endParaRPr lang="zh-HK" altLang="en-US" dirty="0">
              <a:solidFill>
                <a:srgbClr val="00B0F0"/>
              </a:solidFill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24CB29-9439-424C-A47C-CF8A8F523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B0F0"/>
                </a:solidFill>
              </a:rPr>
              <a:t>人</a:t>
            </a:r>
            <a:endParaRPr lang="zh-HK" altLang="en-US" dirty="0">
              <a:solidFill>
                <a:srgbClr val="00B0F0"/>
              </a:solidFill>
            </a:endParaRPr>
          </a:p>
        </p:txBody>
      </p:sp>
      <p:pic>
        <p:nvPicPr>
          <p:cNvPr id="8" name="內容版面配置區 7" descr="一張含有 畫畫 的圖片&#10;&#10;自動產生的描述">
            <a:extLst>
              <a:ext uri="{FF2B5EF4-FFF2-40B4-BE49-F238E27FC236}">
                <a16:creationId xmlns:a16="http://schemas.microsoft.com/office/drawing/2014/main" id="{13E45D06-5F5E-4669-A2D3-159EE3F364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4255"/>
            <a:ext cx="2209800" cy="2066925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3464A8D-DE09-4BF0-91CB-3C41E292D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B0F0"/>
                </a:solidFill>
              </a:rPr>
              <a:t>言</a:t>
            </a:r>
            <a:endParaRPr lang="zh-HK" altLang="en-US" dirty="0">
              <a:solidFill>
                <a:srgbClr val="00B0F0"/>
              </a:solidFill>
            </a:endParaRPr>
          </a:p>
        </p:txBody>
      </p:sp>
      <p:pic>
        <p:nvPicPr>
          <p:cNvPr id="10" name="內容版面配置區 9" descr="一張含有 文字, 玩具 的圖片&#10;&#10;自動產生的描述">
            <a:extLst>
              <a:ext uri="{FF2B5EF4-FFF2-40B4-BE49-F238E27FC236}">
                <a16:creationId xmlns:a16="http://schemas.microsoft.com/office/drawing/2014/main" id="{59624961-6A40-4F51-9D9C-B2EA92BB0F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3" y="2632074"/>
            <a:ext cx="3467321" cy="3951288"/>
          </a:xfrm>
        </p:spPr>
      </p:pic>
    </p:spTree>
    <p:extLst>
      <p:ext uri="{BB962C8B-B14F-4D97-AF65-F5344CB8AC3E}">
        <p14:creationId xmlns:p14="http://schemas.microsoft.com/office/powerpoint/2010/main" val="13141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0D7C68-146D-4010-A7F6-CB6E9105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5">
                    <a:lumMod val="75000"/>
                  </a:schemeClr>
                </a:solidFill>
              </a:rPr>
              <a:t>守信用的表現</a:t>
            </a:r>
            <a:endParaRPr lang="zh-HK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FBB35-ADCC-4536-ACE7-FE03C797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496"/>
            <a:ext cx="8229600" cy="30026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</a:rPr>
              <a:t>遵守承諾</a:t>
            </a:r>
            <a:endParaRPr lang="en-US" altLang="zh-TW" sz="4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sz="4400" dirty="0">
                <a:solidFill>
                  <a:schemeClr val="accent6">
                    <a:lumMod val="75000"/>
                  </a:schemeClr>
                </a:solidFill>
              </a:rPr>
              <a:t>說到做到</a:t>
            </a:r>
            <a:endParaRPr lang="zh-HK" alt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9F1B9B-9A4D-4761-8A45-84F9F80B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2"/>
          <a:stretch/>
        </p:blipFill>
        <p:spPr>
          <a:xfrm>
            <a:off x="6444208" y="2348880"/>
            <a:ext cx="2000250" cy="216024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9238B49-2C71-4084-A94C-A0CE84028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2"/>
          <a:stretch/>
        </p:blipFill>
        <p:spPr>
          <a:xfrm>
            <a:off x="3851920" y="2348880"/>
            <a:ext cx="2000250" cy="2160240"/>
          </a:xfrm>
          <a:prstGeom prst="rect">
            <a:avLst/>
          </a:prstGeom>
        </p:spPr>
      </p:pic>
      <p:sp>
        <p:nvSpPr>
          <p:cNvPr id="6" name="書卷: 水平 5">
            <a:extLst>
              <a:ext uri="{FF2B5EF4-FFF2-40B4-BE49-F238E27FC236}">
                <a16:creationId xmlns:a16="http://schemas.microsoft.com/office/drawing/2014/main" id="{54CCDAAA-4AFC-4470-B755-95B38580CF1D}"/>
              </a:ext>
            </a:extLst>
          </p:cNvPr>
          <p:cNvSpPr/>
          <p:nvPr/>
        </p:nvSpPr>
        <p:spPr>
          <a:xfrm>
            <a:off x="1331640" y="4869160"/>
            <a:ext cx="6624736" cy="171420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6699"/>
                </a:solidFill>
              </a:rPr>
              <a:t>言而有信</a:t>
            </a:r>
            <a:endParaRPr lang="zh-HK" altLang="en-US" sz="5400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63075-F4DD-42B7-8426-085D9444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accent6"/>
                </a:solidFill>
              </a:rPr>
              <a:t>信用狀</a:t>
            </a:r>
            <a:endParaRPr lang="zh-HK" altLang="en-US" sz="6000" b="1" dirty="0">
              <a:solidFill>
                <a:schemeClr val="accent6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E140F8-34E6-4C4D-8726-C6361FAE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我最信任的人</a:t>
            </a: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HK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HK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HK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</a:rPr>
              <a:t>我信任的原因</a:t>
            </a:r>
            <a:endParaRPr lang="zh-HK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雲朵形 3">
            <a:extLst>
              <a:ext uri="{FF2B5EF4-FFF2-40B4-BE49-F238E27FC236}">
                <a16:creationId xmlns:a16="http://schemas.microsoft.com/office/drawing/2014/main" id="{EE66B20C-3F80-4D40-84CD-155C2DF15FD0}"/>
              </a:ext>
            </a:extLst>
          </p:cNvPr>
          <p:cNvSpPr/>
          <p:nvPr/>
        </p:nvSpPr>
        <p:spPr>
          <a:xfrm>
            <a:off x="1763688" y="2151971"/>
            <a:ext cx="4464496" cy="172819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600" dirty="0">
                <a:solidFill>
                  <a:srgbClr val="7030A0"/>
                </a:solidFill>
              </a:rPr>
              <a:t>媽媽</a:t>
            </a:r>
            <a:endParaRPr lang="zh-HK" altLang="en-US" sz="6600" dirty="0">
              <a:solidFill>
                <a:srgbClr val="7030A0"/>
              </a:solidFill>
            </a:endParaRPr>
          </a:p>
        </p:txBody>
      </p:sp>
      <p:sp>
        <p:nvSpPr>
          <p:cNvPr id="5" name="雲朵形 4">
            <a:extLst>
              <a:ext uri="{FF2B5EF4-FFF2-40B4-BE49-F238E27FC236}">
                <a16:creationId xmlns:a16="http://schemas.microsoft.com/office/drawing/2014/main" id="{61159F0C-9771-4962-81BC-8EB24C1A18E8}"/>
              </a:ext>
            </a:extLst>
          </p:cNvPr>
          <p:cNvSpPr/>
          <p:nvPr/>
        </p:nvSpPr>
        <p:spPr>
          <a:xfrm>
            <a:off x="1259632" y="4431934"/>
            <a:ext cx="7056784" cy="22460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rgbClr val="7030A0"/>
                </a:solidFill>
              </a:rPr>
              <a:t>因為她願意聆聽我的心聲。</a:t>
            </a:r>
            <a:endParaRPr lang="zh-HK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B4061F-8844-44AE-85F8-156A6FD6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134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66"/>
                </a:solidFill>
              </a:rPr>
              <a:t>學摺</a:t>
            </a:r>
            <a:r>
              <a:rPr lang="en-US" altLang="zh-TW" sz="6000" dirty="0">
                <a:solidFill>
                  <a:srgbClr val="FF0066"/>
                </a:solidFill>
              </a:rPr>
              <a:t>‘</a:t>
            </a:r>
            <a:r>
              <a:rPr lang="zh-TW" altLang="en-US" sz="6000" dirty="0">
                <a:solidFill>
                  <a:srgbClr val="FF0066"/>
                </a:solidFill>
              </a:rPr>
              <a:t>信</a:t>
            </a:r>
            <a:r>
              <a:rPr lang="en-US" altLang="zh-TW" sz="6000" dirty="0">
                <a:solidFill>
                  <a:srgbClr val="FF0066"/>
                </a:solidFill>
              </a:rPr>
              <a:t>’</a:t>
            </a:r>
            <a:endParaRPr lang="zh-HK" altLang="en-US" sz="6000" dirty="0">
              <a:solidFill>
                <a:srgbClr val="FF0066"/>
              </a:solidFill>
            </a:endParaRPr>
          </a:p>
        </p:txBody>
      </p:sp>
      <p:pic>
        <p:nvPicPr>
          <p:cNvPr id="10" name="內容版面配置區 9" descr="一張含有 遊戲 的圖片&#10;&#10;自動產生的描述">
            <a:extLst>
              <a:ext uri="{FF2B5EF4-FFF2-40B4-BE49-F238E27FC236}">
                <a16:creationId xmlns:a16="http://schemas.microsoft.com/office/drawing/2014/main" id="{028B5A71-3D32-400B-8E07-B23BC9481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5" b="15931"/>
          <a:stretch/>
        </p:blipFill>
        <p:spPr>
          <a:xfrm>
            <a:off x="1389303" y="2149620"/>
            <a:ext cx="6365394" cy="4233803"/>
          </a:xfrm>
        </p:spPr>
      </p:pic>
    </p:spTree>
    <p:extLst>
      <p:ext uri="{BB962C8B-B14F-4D97-AF65-F5344CB8AC3E}">
        <p14:creationId xmlns:p14="http://schemas.microsoft.com/office/powerpoint/2010/main" val="294113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162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華康娃娃體</vt:lpstr>
      <vt:lpstr>Arial</vt:lpstr>
      <vt:lpstr>Calibri</vt:lpstr>
      <vt:lpstr>Wingdings 2</vt:lpstr>
      <vt:lpstr>Office 佈景主題</vt:lpstr>
      <vt:lpstr> 言而有信</vt:lpstr>
      <vt:lpstr> 考眼力 </vt:lpstr>
      <vt:lpstr> 考眼力 </vt:lpstr>
      <vt:lpstr>言</vt:lpstr>
      <vt:lpstr>說謊</vt:lpstr>
      <vt:lpstr>信用</vt:lpstr>
      <vt:lpstr>守信用的表現</vt:lpstr>
      <vt:lpstr>信用狀</vt:lpstr>
      <vt:lpstr>學摺‘信’</vt:lpstr>
      <vt:lpstr>自我評量表</vt:lpstr>
      <vt:lpstr>自我評量表</vt:lpstr>
      <vt:lpstr>言而有信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言而有信</dc:title>
  <dc:creator>USER</dc:creator>
  <cp:lastModifiedBy>Au Ka Heng</cp:lastModifiedBy>
  <cp:revision>24</cp:revision>
  <dcterms:created xsi:type="dcterms:W3CDTF">2020-05-28T05:57:03Z</dcterms:created>
  <dcterms:modified xsi:type="dcterms:W3CDTF">2021-03-24T04:24:25Z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