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5" r:id="rId3"/>
    <p:sldId id="277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78" r:id="rId12"/>
    <p:sldId id="276" r:id="rId13"/>
    <p:sldId id="286" r:id="rId14"/>
    <p:sldId id="287" r:id="rId1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FF33CC"/>
    <a:srgbClr val="800080"/>
    <a:srgbClr val="009900"/>
    <a:srgbClr val="99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71AA-8F6C-4BBA-9FE3-1B12D5326626}" type="datetimeFigureOut">
              <a:rPr lang="zh-TW" altLang="en-US" smtClean="0"/>
              <a:t>2021/10/12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AA67567-EF41-4BDD-87C3-B081B45D2F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992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71AA-8F6C-4BBA-9FE3-1B12D5326626}" type="datetimeFigureOut">
              <a:rPr lang="zh-TW" altLang="en-US" smtClean="0"/>
              <a:t>2021/10/12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AA67567-EF41-4BDD-87C3-B081B45D2F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58482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71AA-8F6C-4BBA-9FE3-1B12D5326626}" type="datetimeFigureOut">
              <a:rPr lang="zh-TW" altLang="en-US" smtClean="0"/>
              <a:t>2021/10/12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AA67567-EF41-4BDD-87C3-B081B45D2F26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862509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71AA-8F6C-4BBA-9FE3-1B12D5326626}" type="datetimeFigureOut">
              <a:rPr lang="zh-TW" altLang="en-US" smtClean="0"/>
              <a:t>2021/10/12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AA67567-EF41-4BDD-87C3-B081B45D2F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619787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71AA-8F6C-4BBA-9FE3-1B12D5326626}" type="datetimeFigureOut">
              <a:rPr lang="zh-TW" altLang="en-US" smtClean="0"/>
              <a:t>2021/10/12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AA67567-EF41-4BDD-87C3-B081B45D2F26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455356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71AA-8F6C-4BBA-9FE3-1B12D5326626}" type="datetimeFigureOut">
              <a:rPr lang="zh-TW" altLang="en-US" smtClean="0"/>
              <a:t>2021/10/12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AA67567-EF41-4BDD-87C3-B081B45D2F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886994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71AA-8F6C-4BBA-9FE3-1B12D5326626}" type="datetimeFigureOut">
              <a:rPr lang="zh-TW" altLang="en-US" smtClean="0"/>
              <a:t>2021/10/12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7567-EF41-4BDD-87C3-B081B45D2F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613013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71AA-8F6C-4BBA-9FE3-1B12D5326626}" type="datetimeFigureOut">
              <a:rPr lang="zh-TW" altLang="en-US" smtClean="0"/>
              <a:t>2021/10/12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7567-EF41-4BDD-87C3-B081B45D2F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5745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71AA-8F6C-4BBA-9FE3-1B12D5326626}" type="datetimeFigureOut">
              <a:rPr lang="zh-TW" altLang="en-US" smtClean="0"/>
              <a:t>2021/10/12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7567-EF41-4BDD-87C3-B081B45D2F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2426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71AA-8F6C-4BBA-9FE3-1B12D5326626}" type="datetimeFigureOut">
              <a:rPr lang="zh-TW" altLang="en-US" smtClean="0"/>
              <a:t>2021/10/12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AA67567-EF41-4BDD-87C3-B081B45D2F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1156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71AA-8F6C-4BBA-9FE3-1B12D5326626}" type="datetimeFigureOut">
              <a:rPr lang="zh-TW" altLang="en-US" smtClean="0"/>
              <a:t>2021/10/12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AA67567-EF41-4BDD-87C3-B081B45D2F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9374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71AA-8F6C-4BBA-9FE3-1B12D5326626}" type="datetimeFigureOut">
              <a:rPr lang="zh-TW" altLang="en-US" smtClean="0"/>
              <a:t>2021/10/12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AA67567-EF41-4BDD-87C3-B081B45D2F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52369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71AA-8F6C-4BBA-9FE3-1B12D5326626}" type="datetimeFigureOut">
              <a:rPr lang="zh-TW" altLang="en-US" smtClean="0"/>
              <a:t>2021/10/12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7567-EF41-4BDD-87C3-B081B45D2F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0211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71AA-8F6C-4BBA-9FE3-1B12D5326626}" type="datetimeFigureOut">
              <a:rPr lang="zh-TW" altLang="en-US" smtClean="0"/>
              <a:t>2021/10/12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7567-EF41-4BDD-87C3-B081B45D2F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0852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71AA-8F6C-4BBA-9FE3-1B12D5326626}" type="datetimeFigureOut">
              <a:rPr lang="zh-TW" altLang="en-US" smtClean="0"/>
              <a:t>2021/10/12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7567-EF41-4BDD-87C3-B081B45D2F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505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71AA-8F6C-4BBA-9FE3-1B12D5326626}" type="datetimeFigureOut">
              <a:rPr lang="zh-TW" altLang="en-US" smtClean="0"/>
              <a:t>2021/10/12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AA67567-EF41-4BDD-87C3-B081B45D2F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9440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9271AA-8F6C-4BBA-9FE3-1B12D5326626}" type="datetimeFigureOut">
              <a:rPr lang="zh-TW" altLang="en-US" smtClean="0"/>
              <a:t>2021/10/12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AA67567-EF41-4BDD-87C3-B081B45D2F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82803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字方塊 7"/>
          <p:cNvSpPr txBox="1"/>
          <p:nvPr/>
        </p:nvSpPr>
        <p:spPr>
          <a:xfrm>
            <a:off x="2236763" y="11378"/>
            <a:ext cx="8229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600" dirty="0" smtClean="0">
                <a:solidFill>
                  <a:srgbClr val="FF0000"/>
                </a:solidFill>
                <a:latin typeface="+mn-ea"/>
              </a:rPr>
              <a:t>遵</a:t>
            </a:r>
            <a:r>
              <a:rPr lang="zh-TW" altLang="en-US" sz="6600" dirty="0" smtClean="0">
                <a:solidFill>
                  <a:srgbClr val="FFC000"/>
                </a:solidFill>
                <a:latin typeface="+mn-ea"/>
              </a:rPr>
              <a:t>守</a:t>
            </a:r>
            <a:r>
              <a:rPr lang="zh-TW" altLang="en-US" sz="6600" dirty="0" smtClean="0">
                <a:solidFill>
                  <a:srgbClr val="FFFF00"/>
                </a:solidFill>
                <a:latin typeface="+mn-ea"/>
              </a:rPr>
              <a:t>規</a:t>
            </a:r>
            <a:r>
              <a:rPr lang="zh-TW" altLang="en-US" sz="6600" dirty="0" smtClean="0">
                <a:solidFill>
                  <a:srgbClr val="0070C0"/>
                </a:solidFill>
                <a:latin typeface="+mn-ea"/>
              </a:rPr>
              <a:t>則 </a:t>
            </a:r>
            <a:r>
              <a:rPr lang="zh-TW" altLang="en-US" sz="6600" dirty="0" smtClean="0">
                <a:solidFill>
                  <a:srgbClr val="FF33CC"/>
                </a:solidFill>
                <a:latin typeface="+mn-ea"/>
              </a:rPr>
              <a:t>人人</a:t>
            </a:r>
            <a:r>
              <a:rPr lang="en-US" altLang="zh-TW" sz="6600" dirty="0" smtClean="0">
                <a:solidFill>
                  <a:srgbClr val="0070C0"/>
                </a:solidFill>
                <a:latin typeface="+mn-ea"/>
              </a:rPr>
              <a:t>『</a:t>
            </a:r>
            <a:r>
              <a:rPr lang="zh-TW" altLang="en-US" sz="6600" dirty="0" smtClean="0">
                <a:solidFill>
                  <a:srgbClr val="FF0000"/>
                </a:solidFill>
                <a:latin typeface="+mn-ea"/>
              </a:rPr>
              <a:t>德</a:t>
            </a:r>
            <a:r>
              <a:rPr lang="en-US" altLang="zh-TW" sz="6600" dirty="0" smtClean="0">
                <a:solidFill>
                  <a:srgbClr val="0070C0"/>
                </a:solidFill>
                <a:latin typeface="+mn-ea"/>
              </a:rPr>
              <a:t>』</a:t>
            </a:r>
            <a:endParaRPr lang="zh-TW" altLang="en-US" sz="6600" dirty="0">
              <a:solidFill>
                <a:srgbClr val="0070C0"/>
              </a:solidFill>
              <a:latin typeface="+mn-ea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240041" y="1541405"/>
            <a:ext cx="44831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600" dirty="0" smtClean="0">
                <a:solidFill>
                  <a:srgbClr val="CC0099"/>
                </a:solidFill>
                <a:latin typeface="Adobe 楷体 Std R" panose="02020400000000000000" pitchFamily="18" charset="-128"/>
                <a:ea typeface="Adobe 楷体 Std R" panose="02020400000000000000" pitchFamily="18" charset="-128"/>
              </a:rPr>
              <a:t>守規好學生</a:t>
            </a:r>
            <a:endParaRPr lang="zh-TW" altLang="en-US" sz="6600" dirty="0">
              <a:solidFill>
                <a:srgbClr val="CC0099"/>
              </a:solidFill>
              <a:latin typeface="Adobe 楷体 Std R" panose="02020400000000000000" pitchFamily="18" charset="-128"/>
              <a:ea typeface="Adobe 楷体 Std R" panose="02020400000000000000" pitchFamily="18" charset="-128"/>
            </a:endParaRPr>
          </a:p>
        </p:txBody>
      </p:sp>
      <p:pic>
        <p:nvPicPr>
          <p:cNvPr id="10" name="圖片 9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513064" y="3479980"/>
            <a:ext cx="6304052" cy="2916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71175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447778" y="1225118"/>
            <a:ext cx="8186857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HK" altLang="zh-TW" sz="4800" dirty="0">
                <a:solidFill>
                  <a:srgbClr val="FF0000"/>
                </a:solidFill>
                <a:latin typeface="+mj-ea"/>
                <a:ea typeface="+mj-ea"/>
              </a:rPr>
              <a:t>未得到別人的許可</a:t>
            </a:r>
            <a:r>
              <a:rPr lang="zh-HK" altLang="zh-TW" sz="4800" dirty="0" smtClean="0">
                <a:solidFill>
                  <a:srgbClr val="FF0000"/>
                </a:solidFill>
                <a:latin typeface="+mj-ea"/>
                <a:ea typeface="+mj-ea"/>
              </a:rPr>
              <a:t>，</a:t>
            </a:r>
            <a:endParaRPr lang="en-US" altLang="zh-HK" sz="4800" dirty="0" smtClean="0">
              <a:solidFill>
                <a:srgbClr val="FF0000"/>
              </a:solidFill>
              <a:latin typeface="+mj-ea"/>
              <a:ea typeface="+mj-ea"/>
            </a:endParaRPr>
          </a:p>
          <a:p>
            <a:r>
              <a:rPr lang="zh-HK" altLang="zh-TW" sz="4800" dirty="0" smtClean="0">
                <a:solidFill>
                  <a:srgbClr val="FF0000"/>
                </a:solidFill>
                <a:latin typeface="+mj-ea"/>
                <a:ea typeface="+mj-ea"/>
              </a:rPr>
              <a:t>不</a:t>
            </a:r>
            <a:r>
              <a:rPr lang="zh-HK" altLang="zh-TW" sz="4800" dirty="0">
                <a:solidFill>
                  <a:srgbClr val="FF0000"/>
                </a:solidFill>
                <a:latin typeface="+mj-ea"/>
                <a:ea typeface="+mj-ea"/>
              </a:rPr>
              <a:t>可以隨便拿取別人的東西。</a:t>
            </a:r>
            <a:endParaRPr lang="zh-TW" altLang="en-US" sz="4800" dirty="0">
              <a:solidFill>
                <a:srgbClr val="FF000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8943734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1547447" y="1067372"/>
            <a:ext cx="9425353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3200" dirty="0" smtClean="0">
                <a:solidFill>
                  <a:srgbClr val="CC0099"/>
                </a:solidFill>
              </a:rPr>
              <a:t>     </a:t>
            </a:r>
            <a:r>
              <a:rPr lang="zh-HK" altLang="zh-TW" sz="3200" dirty="0" smtClean="0">
                <a:solidFill>
                  <a:srgbClr val="CC0099"/>
                </a:solidFill>
              </a:rPr>
              <a:t>叮</a:t>
            </a:r>
            <a:r>
              <a:rPr lang="zh-HK" altLang="zh-TW" sz="3200" dirty="0">
                <a:solidFill>
                  <a:srgbClr val="CC0099"/>
                </a:solidFill>
              </a:rPr>
              <a:t>咚，叮咚</a:t>
            </a:r>
            <a:r>
              <a:rPr lang="en-US" altLang="zh-TW" sz="3200" dirty="0">
                <a:solidFill>
                  <a:srgbClr val="CC0099"/>
                </a:solidFill>
              </a:rPr>
              <a:t>……</a:t>
            </a:r>
            <a:r>
              <a:rPr lang="zh-HK" altLang="zh-TW" sz="3200" dirty="0">
                <a:solidFill>
                  <a:srgbClr val="CC0099"/>
                </a:solidFill>
              </a:rPr>
              <a:t>下小息了，有很多小動物走到小賣部那</a:t>
            </a:r>
            <a:r>
              <a:rPr lang="zh-TW" altLang="zh-TW" sz="3200" dirty="0">
                <a:solidFill>
                  <a:srgbClr val="CC0099"/>
                </a:solidFill>
              </a:rPr>
              <a:t>兒</a:t>
            </a:r>
            <a:r>
              <a:rPr lang="zh-HK" altLang="zh-TW" sz="3200" dirty="0">
                <a:solidFill>
                  <a:srgbClr val="CC0099"/>
                </a:solidFill>
              </a:rPr>
              <a:t>買零食吃，因小豬的課室離小賣部較遠，所以未能排到隊伍的前方</a:t>
            </a:r>
            <a:r>
              <a:rPr lang="zh-TW" altLang="zh-TW" sz="3200" dirty="0">
                <a:solidFill>
                  <a:srgbClr val="CC0099"/>
                </a:solidFill>
              </a:rPr>
              <a:t>。</a:t>
            </a:r>
            <a:r>
              <a:rPr lang="zh-HK" altLang="zh-TW" sz="3200" dirty="0">
                <a:solidFill>
                  <a:srgbClr val="CC0099"/>
                </a:solidFill>
              </a:rPr>
              <a:t>但他很想買薯片吃。那時候</a:t>
            </a:r>
            <a:r>
              <a:rPr lang="zh-TW" altLang="zh-TW" sz="3200" dirty="0">
                <a:solidFill>
                  <a:srgbClr val="CC0099"/>
                </a:solidFill>
              </a:rPr>
              <a:t>，</a:t>
            </a:r>
            <a:r>
              <a:rPr lang="zh-HK" altLang="zh-TW" sz="3200" dirty="0">
                <a:solidFill>
                  <a:srgbClr val="CC0099"/>
                </a:solidFill>
              </a:rPr>
              <a:t>他感到很失望。正當他想離</a:t>
            </a:r>
            <a:r>
              <a:rPr lang="zh-TW" altLang="zh-TW" sz="3200" dirty="0">
                <a:solidFill>
                  <a:srgbClr val="CC0099"/>
                </a:solidFill>
              </a:rPr>
              <a:t>開</a:t>
            </a:r>
            <a:r>
              <a:rPr lang="zh-HK" altLang="zh-TW" sz="3200" dirty="0">
                <a:solidFill>
                  <a:srgbClr val="CC0099"/>
                </a:solidFill>
              </a:rPr>
              <a:t>時</a:t>
            </a:r>
            <a:r>
              <a:rPr lang="zh-TW" altLang="zh-TW" sz="3200" dirty="0">
                <a:solidFill>
                  <a:srgbClr val="CC0099"/>
                </a:solidFill>
              </a:rPr>
              <a:t>，</a:t>
            </a:r>
            <a:r>
              <a:rPr lang="zh-HK" altLang="zh-TW" sz="3200" dirty="0">
                <a:solidFill>
                  <a:srgbClr val="CC0099"/>
                </a:solidFill>
              </a:rPr>
              <a:t>被他看到他的朋友小熊站在隊伍的前方，於是小豬迅速走上前找小熊，叫小熊讓他插隊，起初小熊不太願意的。但當小豬把一粒芒果味的軟糖送了給小熊後，小熊就讓他排在前面了。結果使得排在後面的小動物們都有意見，於是他們立刻去告訴山羊老師，結果小豬和小熊都被山羊老師責罰，而且還要扣操行分呢</a:t>
            </a:r>
            <a:r>
              <a:rPr lang="en-US" altLang="zh-TW" sz="3200" dirty="0">
                <a:solidFill>
                  <a:srgbClr val="CC0099"/>
                </a:solidFill>
              </a:rPr>
              <a:t>……</a:t>
            </a:r>
            <a:r>
              <a:rPr lang="zh-HK" altLang="zh-TW" sz="3200" dirty="0">
                <a:solidFill>
                  <a:srgbClr val="CC0099"/>
                </a:solidFill>
              </a:rPr>
              <a:t>。</a:t>
            </a:r>
            <a:endParaRPr lang="zh-TW" altLang="en-US" sz="3200" dirty="0">
              <a:solidFill>
                <a:srgbClr val="CC0099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4365148" y="148471"/>
            <a:ext cx="377539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4000" dirty="0">
                <a:solidFill>
                  <a:srgbClr val="FF0000"/>
                </a:solidFill>
                <a:latin typeface="+mj-ea"/>
                <a:ea typeface="+mj-ea"/>
              </a:rPr>
              <a:t>不守規則的小豬</a:t>
            </a: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>
            <a:clrChange>
              <a:clrFrom>
                <a:srgbClr val="F7F7F7"/>
              </a:clrFrom>
              <a:clrTo>
                <a:srgbClr val="F7F7F7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597972" y="4473526"/>
            <a:ext cx="1594028" cy="2103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564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1883416" y="789722"/>
            <a:ext cx="10084812" cy="5509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4400" dirty="0">
                <a:solidFill>
                  <a:srgbClr val="FF0000"/>
                </a:solidFill>
                <a:latin typeface="+mj-ea"/>
                <a:ea typeface="+mj-ea"/>
              </a:rPr>
              <a:t>老師提問</a:t>
            </a:r>
            <a:r>
              <a:rPr lang="en-US" altLang="zh-TW" sz="4400" dirty="0">
                <a:solidFill>
                  <a:srgbClr val="FF0000"/>
                </a:solidFill>
                <a:latin typeface="+mj-ea"/>
                <a:ea typeface="+mj-ea"/>
              </a:rPr>
              <a:t>:</a:t>
            </a:r>
          </a:p>
          <a:p>
            <a:endParaRPr lang="en-US" altLang="zh-TW" sz="4400" dirty="0">
              <a:solidFill>
                <a:srgbClr val="FF0000"/>
              </a:solidFill>
              <a:latin typeface="+mj-ea"/>
              <a:ea typeface="+mj-ea"/>
            </a:endParaRPr>
          </a:p>
          <a:p>
            <a:r>
              <a:rPr lang="en-US" altLang="zh-TW" sz="4400" dirty="0">
                <a:solidFill>
                  <a:srgbClr val="FF0000"/>
                </a:solidFill>
                <a:latin typeface="+mj-ea"/>
                <a:ea typeface="+mj-ea"/>
              </a:rPr>
              <a:t>1. </a:t>
            </a:r>
            <a:r>
              <a:rPr lang="zh-HK" altLang="zh-TW" sz="4400" dirty="0">
                <a:solidFill>
                  <a:srgbClr val="FF0000"/>
                </a:solidFill>
                <a:latin typeface="+mj-ea"/>
                <a:ea typeface="+mj-ea"/>
              </a:rPr>
              <a:t>故事裏的小豬的行為對嗎</a:t>
            </a:r>
            <a:r>
              <a:rPr lang="en-US" altLang="zh-TW" sz="4400" dirty="0">
                <a:solidFill>
                  <a:srgbClr val="FF0000"/>
                </a:solidFill>
                <a:latin typeface="+mj-ea"/>
                <a:ea typeface="+mj-ea"/>
              </a:rPr>
              <a:t>? </a:t>
            </a:r>
            <a:r>
              <a:rPr lang="zh-HK" altLang="zh-TW" sz="4400" dirty="0">
                <a:solidFill>
                  <a:srgbClr val="FF0000"/>
                </a:solidFill>
                <a:latin typeface="+mj-ea"/>
                <a:ea typeface="+mj-ea"/>
              </a:rPr>
              <a:t>為什麼</a:t>
            </a:r>
            <a:r>
              <a:rPr lang="en-US" altLang="zh-TW" sz="4400" dirty="0">
                <a:solidFill>
                  <a:srgbClr val="FF0000"/>
                </a:solidFill>
                <a:latin typeface="+mj-ea"/>
                <a:ea typeface="+mj-ea"/>
              </a:rPr>
              <a:t>?</a:t>
            </a:r>
          </a:p>
          <a:p>
            <a:r>
              <a:rPr lang="en-US" altLang="zh-TW" sz="4400" dirty="0">
                <a:solidFill>
                  <a:srgbClr val="FF0000"/>
                </a:solidFill>
                <a:latin typeface="+mj-ea"/>
                <a:ea typeface="+mj-ea"/>
              </a:rPr>
              <a:t>2. </a:t>
            </a:r>
            <a:r>
              <a:rPr lang="zh-HK" altLang="zh-TW" sz="4400" dirty="0">
                <a:solidFill>
                  <a:srgbClr val="FF0000"/>
                </a:solidFill>
                <a:latin typeface="+mj-ea"/>
                <a:ea typeface="+mj-ea"/>
              </a:rPr>
              <a:t>小豬插</a:t>
            </a:r>
            <a:r>
              <a:rPr lang="zh-TW" altLang="zh-TW" sz="4400" dirty="0">
                <a:solidFill>
                  <a:srgbClr val="FF0000"/>
                </a:solidFill>
                <a:latin typeface="+mj-ea"/>
                <a:ea typeface="+mj-ea"/>
              </a:rPr>
              <a:t>隊</a:t>
            </a:r>
            <a:r>
              <a:rPr lang="zh-HK" altLang="zh-TW" sz="4400" dirty="0">
                <a:solidFill>
                  <a:srgbClr val="FF0000"/>
                </a:solidFill>
                <a:latin typeface="+mj-ea"/>
                <a:ea typeface="+mj-ea"/>
              </a:rPr>
              <a:t>以後</a:t>
            </a:r>
            <a:r>
              <a:rPr lang="zh-TW" altLang="zh-TW" sz="4400" dirty="0">
                <a:solidFill>
                  <a:srgbClr val="FF0000"/>
                </a:solidFill>
                <a:latin typeface="+mj-ea"/>
                <a:ea typeface="+mj-ea"/>
              </a:rPr>
              <a:t>，</a:t>
            </a:r>
            <a:r>
              <a:rPr lang="zh-HK" altLang="zh-TW" sz="4400" dirty="0">
                <a:solidFill>
                  <a:srgbClr val="FF0000"/>
                </a:solidFill>
                <a:latin typeface="+mj-ea"/>
                <a:ea typeface="+mj-ea"/>
              </a:rPr>
              <a:t>為</a:t>
            </a:r>
            <a:r>
              <a:rPr lang="zh-TW" altLang="zh-TW" sz="4400" dirty="0">
                <a:solidFill>
                  <a:srgbClr val="FF0000"/>
                </a:solidFill>
                <a:latin typeface="+mj-ea"/>
                <a:ea typeface="+mj-ea"/>
              </a:rPr>
              <a:t>什麼</a:t>
            </a:r>
            <a:r>
              <a:rPr lang="zh-HK" altLang="zh-TW" sz="4400" dirty="0">
                <a:solidFill>
                  <a:srgbClr val="FF0000"/>
                </a:solidFill>
                <a:latin typeface="+mj-ea"/>
                <a:ea typeface="+mj-ea"/>
              </a:rPr>
              <a:t>站在後</a:t>
            </a:r>
            <a:r>
              <a:rPr lang="zh-TW" altLang="zh-TW" sz="4400" dirty="0">
                <a:solidFill>
                  <a:srgbClr val="FF0000"/>
                </a:solidFill>
                <a:latin typeface="+mj-ea"/>
                <a:ea typeface="+mj-ea"/>
              </a:rPr>
              <a:t>面</a:t>
            </a:r>
            <a:r>
              <a:rPr lang="zh-HK" altLang="zh-TW" sz="4400" dirty="0">
                <a:solidFill>
                  <a:srgbClr val="FF0000"/>
                </a:solidFill>
                <a:latin typeface="+mj-ea"/>
                <a:ea typeface="+mj-ea"/>
              </a:rPr>
              <a:t>的小</a:t>
            </a:r>
            <a:endParaRPr lang="en-US" altLang="zh-HK" sz="4400" dirty="0">
              <a:solidFill>
                <a:srgbClr val="FF0000"/>
              </a:solidFill>
              <a:latin typeface="+mj-ea"/>
              <a:ea typeface="+mj-ea"/>
            </a:endParaRPr>
          </a:p>
          <a:p>
            <a:r>
              <a:rPr lang="en-US" altLang="zh-HK" sz="4400" dirty="0">
                <a:solidFill>
                  <a:srgbClr val="FF0000"/>
                </a:solidFill>
                <a:latin typeface="+mj-ea"/>
                <a:ea typeface="+mj-ea"/>
              </a:rPr>
              <a:t>    </a:t>
            </a:r>
            <a:r>
              <a:rPr lang="zh-HK" altLang="zh-TW" sz="4400" dirty="0">
                <a:solidFill>
                  <a:srgbClr val="FF0000"/>
                </a:solidFill>
                <a:latin typeface="+mj-ea"/>
                <a:ea typeface="+mj-ea"/>
              </a:rPr>
              <a:t>動物不開心</a:t>
            </a:r>
            <a:r>
              <a:rPr lang="en-US" altLang="zh-TW" sz="4400" dirty="0">
                <a:solidFill>
                  <a:srgbClr val="FF0000"/>
                </a:solidFill>
                <a:latin typeface="+mj-ea"/>
                <a:ea typeface="+mj-ea"/>
              </a:rPr>
              <a:t>?</a:t>
            </a:r>
          </a:p>
          <a:p>
            <a:r>
              <a:rPr lang="en-US" altLang="zh-TW" sz="4400" dirty="0">
                <a:solidFill>
                  <a:srgbClr val="FF0000"/>
                </a:solidFill>
                <a:latin typeface="+mj-ea"/>
                <a:ea typeface="+mj-ea"/>
              </a:rPr>
              <a:t>3. </a:t>
            </a:r>
            <a:r>
              <a:rPr lang="zh-HK" altLang="zh-TW" sz="4400" dirty="0">
                <a:solidFill>
                  <a:srgbClr val="FF0000"/>
                </a:solidFill>
                <a:latin typeface="+mj-ea"/>
                <a:ea typeface="+mj-ea"/>
              </a:rPr>
              <a:t>小熊應不應收芒果味的軟糖</a:t>
            </a:r>
            <a:r>
              <a:rPr lang="en-US" altLang="zh-TW" sz="4400" dirty="0">
                <a:solidFill>
                  <a:srgbClr val="FF0000"/>
                </a:solidFill>
                <a:latin typeface="+mj-ea"/>
                <a:ea typeface="+mj-ea"/>
              </a:rPr>
              <a:t>? </a:t>
            </a:r>
            <a:r>
              <a:rPr lang="zh-HK" altLang="zh-TW" sz="4400" dirty="0">
                <a:solidFill>
                  <a:srgbClr val="FF0000"/>
                </a:solidFill>
                <a:latin typeface="+mj-ea"/>
                <a:ea typeface="+mj-ea"/>
              </a:rPr>
              <a:t>為什麼</a:t>
            </a:r>
            <a:r>
              <a:rPr lang="en-US" altLang="zh-TW" sz="4400" dirty="0">
                <a:solidFill>
                  <a:srgbClr val="FF0000"/>
                </a:solidFill>
                <a:latin typeface="+mj-ea"/>
                <a:ea typeface="+mj-ea"/>
              </a:rPr>
              <a:t>?</a:t>
            </a:r>
          </a:p>
          <a:p>
            <a:r>
              <a:rPr lang="en-US" altLang="zh-TW" sz="4400" dirty="0">
                <a:solidFill>
                  <a:srgbClr val="FF0000"/>
                </a:solidFill>
                <a:latin typeface="+mj-ea"/>
                <a:ea typeface="+mj-ea"/>
              </a:rPr>
              <a:t>4. </a:t>
            </a:r>
            <a:r>
              <a:rPr lang="zh-HK" altLang="zh-TW" sz="4400" dirty="0">
                <a:solidFill>
                  <a:srgbClr val="FF0000"/>
                </a:solidFill>
                <a:latin typeface="+mj-ea"/>
                <a:ea typeface="+mj-ea"/>
              </a:rPr>
              <a:t>小豬和小熊的不良行為造</a:t>
            </a:r>
            <a:r>
              <a:rPr lang="zh-TW" altLang="zh-TW" sz="4400" dirty="0">
                <a:solidFill>
                  <a:srgbClr val="FF0000"/>
                </a:solidFill>
                <a:latin typeface="+mj-ea"/>
                <a:ea typeface="+mj-ea"/>
              </a:rPr>
              <a:t>成</a:t>
            </a:r>
            <a:r>
              <a:rPr lang="zh-HK" altLang="zh-TW" sz="4400" dirty="0">
                <a:solidFill>
                  <a:srgbClr val="FF0000"/>
                </a:solidFill>
                <a:latin typeface="+mj-ea"/>
                <a:ea typeface="+mj-ea"/>
              </a:rPr>
              <a:t>什麼後</a:t>
            </a:r>
            <a:r>
              <a:rPr lang="zh-TW" altLang="zh-TW" sz="4400" dirty="0">
                <a:solidFill>
                  <a:srgbClr val="FF0000"/>
                </a:solidFill>
                <a:latin typeface="+mj-ea"/>
                <a:ea typeface="+mj-ea"/>
              </a:rPr>
              <a:t>果</a:t>
            </a:r>
            <a:r>
              <a:rPr lang="en-US" altLang="zh-TW" sz="4400" dirty="0">
                <a:solidFill>
                  <a:srgbClr val="FF0000"/>
                </a:solidFill>
                <a:latin typeface="+mj-ea"/>
                <a:ea typeface="+mj-ea"/>
              </a:rPr>
              <a:t>?</a:t>
            </a:r>
            <a:endParaRPr lang="zh-TW" altLang="zh-TW" sz="4400" dirty="0">
              <a:solidFill>
                <a:srgbClr val="FF0000"/>
              </a:solidFill>
              <a:latin typeface="+mj-ea"/>
              <a:ea typeface="+mj-ea"/>
            </a:endParaRPr>
          </a:p>
          <a:p>
            <a:endParaRPr lang="zh-TW" altLang="en-US" sz="4400" dirty="0">
              <a:solidFill>
                <a:srgbClr val="FF000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330388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38943" y="549869"/>
            <a:ext cx="244169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4400" dirty="0">
                <a:solidFill>
                  <a:srgbClr val="FF0000"/>
                </a:solidFill>
                <a:latin typeface="+mj-ea"/>
                <a:ea typeface="+mj-ea"/>
              </a:rPr>
              <a:t>制定班規</a:t>
            </a: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8773" y="2282984"/>
            <a:ext cx="4266248" cy="4051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87506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95213" y="732749"/>
            <a:ext cx="330590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HK" altLang="zh-TW" sz="6000" dirty="0">
                <a:solidFill>
                  <a:srgbClr val="CC0099"/>
                </a:solidFill>
                <a:latin typeface="華康隸書體W7(P)" panose="03000700000000000000" pitchFamily="66" charset="-120"/>
                <a:ea typeface="華康隸書體W7(P)" panose="03000700000000000000" pitchFamily="66" charset="-120"/>
              </a:rPr>
              <a:t>功課佈置</a:t>
            </a:r>
            <a:endParaRPr lang="zh-TW" altLang="en-US" sz="6000" dirty="0">
              <a:solidFill>
                <a:srgbClr val="CC0099"/>
              </a:solidFill>
              <a:latin typeface="華康隸書體W7(P)" panose="03000700000000000000" pitchFamily="66" charset="-120"/>
              <a:ea typeface="華康隸書體W7(P)" panose="03000700000000000000" pitchFamily="66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655298" y="1600592"/>
            <a:ext cx="1053670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zh-HK" altLang="zh-TW" sz="4800" dirty="0" smtClean="0">
                <a:solidFill>
                  <a:srgbClr val="009900"/>
                </a:solidFill>
                <a:effectLst/>
                <a:latin typeface="華康隸書體W7(P)" panose="03000700000000000000" pitchFamily="66" charset="-120"/>
                <a:ea typeface="華康隸書體W7(P)" panose="03000700000000000000" pitchFamily="66" charset="-120"/>
              </a:rPr>
              <a:t>老</a:t>
            </a:r>
            <a:r>
              <a:rPr lang="zh-TW" altLang="zh-TW" sz="4800" dirty="0" smtClean="0">
                <a:solidFill>
                  <a:srgbClr val="009900"/>
                </a:solidFill>
                <a:effectLst/>
                <a:latin typeface="華康隸書體W7(P)" panose="03000700000000000000" pitchFamily="66" charset="-120"/>
                <a:ea typeface="華康隸書體W7(P)" panose="03000700000000000000" pitchFamily="66" charset="-120"/>
              </a:rPr>
              <a:t>師</a:t>
            </a:r>
            <a:r>
              <a:rPr lang="zh-HK" altLang="zh-TW" sz="4800" dirty="0" smtClean="0">
                <a:solidFill>
                  <a:srgbClr val="009900"/>
                </a:solidFill>
                <a:effectLst/>
                <a:latin typeface="華康隸書體W7(P)" panose="03000700000000000000" pitchFamily="66" charset="-120"/>
                <a:ea typeface="華康隸書體W7(P)" panose="03000700000000000000" pitchFamily="66" charset="-120"/>
              </a:rPr>
              <a:t>派發一張親子評估表，回家後和家人一起完成。</a:t>
            </a:r>
            <a:r>
              <a:rPr lang="zh-HK" altLang="zh-TW" sz="4800" dirty="0" smtClean="0">
                <a:solidFill>
                  <a:srgbClr val="009900"/>
                </a:solidFill>
                <a:effectLst/>
                <a:latin typeface="華康隸書體W7(P)" panose="03000700000000000000" pitchFamily="66" charset="-120"/>
                <a:ea typeface="華康隸書體W7(P)" panose="03000700000000000000" pitchFamily="66" charset="-120"/>
                <a:cs typeface="Times New Roman" panose="02020603050405020304" pitchFamily="18" charset="0"/>
              </a:rPr>
              <a:t>請家長評估女兒在表內的項目是否做到，在適當的地方加上一棵星星，請家長寫上鼓勵語句，最後加插圖及填上顏色。</a:t>
            </a:r>
            <a:endParaRPr lang="zh-TW" altLang="en-US" sz="4800" dirty="0">
              <a:solidFill>
                <a:srgbClr val="009900"/>
              </a:solidFill>
              <a:latin typeface="華康隸書體W7(P)" panose="03000700000000000000" pitchFamily="66" charset="-120"/>
              <a:ea typeface="華康隸書體W7(P)" panose="030007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06253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4467225" y="213400"/>
            <a:ext cx="37084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600" dirty="0" smtClean="0">
                <a:solidFill>
                  <a:srgbClr val="0070C0"/>
                </a:solidFill>
                <a:latin typeface="Adobe 楷体 Std R" panose="02020400000000000000" pitchFamily="18" charset="-128"/>
                <a:ea typeface="Adobe 楷体 Std R" panose="02020400000000000000" pitchFamily="18" charset="-128"/>
              </a:rPr>
              <a:t>兒歌欣賞</a:t>
            </a:r>
            <a:endParaRPr lang="zh-TW" altLang="en-US" sz="6600" dirty="0">
              <a:solidFill>
                <a:srgbClr val="0070C0"/>
              </a:solidFill>
              <a:latin typeface="Adobe 楷体 Std R" panose="02020400000000000000" pitchFamily="18" charset="-128"/>
              <a:ea typeface="Adobe 楷体 Std R" panose="02020400000000000000" pitchFamily="18" charset="-128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4904349" y="1053085"/>
            <a:ext cx="31242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600" dirty="0" smtClean="0">
                <a:solidFill>
                  <a:srgbClr val="FF0000"/>
                </a:solidFill>
                <a:latin typeface="Adobe 楷体 Std R" panose="02020400000000000000" pitchFamily="18" charset="-128"/>
                <a:ea typeface="Adobe 楷体 Std R" panose="02020400000000000000" pitchFamily="18" charset="-128"/>
              </a:rPr>
              <a:t>找朋友</a:t>
            </a:r>
            <a:endParaRPr lang="zh-TW" altLang="en-US" sz="6600" dirty="0">
              <a:solidFill>
                <a:srgbClr val="FF0000"/>
              </a:solidFill>
              <a:latin typeface="Adobe 楷体 Std R" panose="02020400000000000000" pitchFamily="18" charset="-128"/>
              <a:ea typeface="Adobe 楷体 Std R" panose="02020400000000000000" pitchFamily="18" charset="-128"/>
            </a:endParaRP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937000" y="2390498"/>
            <a:ext cx="4238625" cy="3914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966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7000" y="1668999"/>
            <a:ext cx="4512798" cy="445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2330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55539" y="420418"/>
            <a:ext cx="3037963" cy="5871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551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6482" y="867801"/>
            <a:ext cx="4307352" cy="5357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785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3073" y="552010"/>
            <a:ext cx="3898730" cy="568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62033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1790760" y="852826"/>
            <a:ext cx="9930924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6000" dirty="0" smtClean="0">
                <a:solidFill>
                  <a:srgbClr val="FF0000"/>
                </a:solidFill>
                <a:latin typeface="+mj-ea"/>
                <a:ea typeface="+mj-ea"/>
              </a:rPr>
              <a:t>上課時，</a:t>
            </a:r>
            <a:endParaRPr lang="en-US" altLang="zh-TW" sz="6000" dirty="0" smtClean="0">
              <a:solidFill>
                <a:srgbClr val="FF0000"/>
              </a:solidFill>
              <a:latin typeface="+mj-ea"/>
              <a:ea typeface="+mj-ea"/>
            </a:endParaRPr>
          </a:p>
          <a:p>
            <a:r>
              <a:rPr lang="zh-TW" altLang="en-US" sz="6000" dirty="0" smtClean="0">
                <a:solidFill>
                  <a:srgbClr val="FF0000"/>
                </a:solidFill>
                <a:latin typeface="+mj-ea"/>
                <a:ea typeface="+mj-ea"/>
              </a:rPr>
              <a:t>我們能夠專心聆聽老師講課</a:t>
            </a:r>
            <a:r>
              <a:rPr lang="zh-TW" altLang="en-US" sz="4000" dirty="0" smtClean="0">
                <a:solidFill>
                  <a:srgbClr val="FF0000"/>
                </a:solidFill>
                <a:latin typeface="+mj-ea"/>
                <a:ea typeface="+mj-ea"/>
              </a:rPr>
              <a:t>。</a:t>
            </a:r>
            <a:endParaRPr lang="zh-TW" altLang="en-US" sz="4000" dirty="0">
              <a:solidFill>
                <a:srgbClr val="FF000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763716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271058" y="1934296"/>
            <a:ext cx="1064906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HK" altLang="zh-TW" sz="4800" dirty="0">
                <a:solidFill>
                  <a:srgbClr val="FF0000"/>
                </a:solidFill>
                <a:latin typeface="+mj-ea"/>
                <a:ea typeface="+mj-ea"/>
              </a:rPr>
              <a:t>上課時，</a:t>
            </a:r>
            <a:r>
              <a:rPr lang="zh-TW" altLang="zh-TW" sz="4800" dirty="0">
                <a:solidFill>
                  <a:srgbClr val="FF0000"/>
                </a:solidFill>
                <a:latin typeface="+mj-ea"/>
                <a:ea typeface="+mj-ea"/>
              </a:rPr>
              <a:t>我們如果要發言，要先舉手。</a:t>
            </a:r>
          </a:p>
        </p:txBody>
      </p:sp>
    </p:spTree>
    <p:extLst>
      <p:ext uri="{BB962C8B-B14F-4D97-AF65-F5344CB8AC3E}">
        <p14:creationId xmlns:p14="http://schemas.microsoft.com/office/powerpoint/2010/main" val="11383302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314548" y="1888094"/>
            <a:ext cx="6955750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4800" dirty="0">
                <a:solidFill>
                  <a:srgbClr val="FF0000"/>
                </a:solidFill>
                <a:latin typeface="+mj-ea"/>
                <a:ea typeface="+mj-ea"/>
              </a:rPr>
              <a:t>我們</a:t>
            </a:r>
            <a:r>
              <a:rPr lang="zh-TW" altLang="zh-TW" sz="4800" dirty="0">
                <a:solidFill>
                  <a:srgbClr val="FF0000"/>
                </a:solidFill>
                <a:latin typeface="+mj-ea"/>
                <a:ea typeface="+mj-ea"/>
              </a:rPr>
              <a:t>要交齊功課</a:t>
            </a:r>
            <a:r>
              <a:rPr lang="zh-TW" altLang="zh-TW" sz="4800" dirty="0" smtClean="0">
                <a:solidFill>
                  <a:srgbClr val="FF0000"/>
                </a:solidFill>
                <a:latin typeface="+mj-ea"/>
                <a:ea typeface="+mj-ea"/>
              </a:rPr>
              <a:t>，</a:t>
            </a:r>
            <a:endParaRPr lang="en-US" altLang="zh-TW" sz="4800" dirty="0" smtClean="0">
              <a:solidFill>
                <a:srgbClr val="FF0000"/>
              </a:solidFill>
              <a:latin typeface="+mj-ea"/>
              <a:ea typeface="+mj-ea"/>
            </a:endParaRPr>
          </a:p>
          <a:p>
            <a:r>
              <a:rPr lang="zh-HK" altLang="zh-TW" sz="4800" dirty="0" smtClean="0">
                <a:solidFill>
                  <a:srgbClr val="FF0000"/>
                </a:solidFill>
                <a:latin typeface="+mj-ea"/>
                <a:ea typeface="+mj-ea"/>
              </a:rPr>
              <a:t>還有</a:t>
            </a:r>
            <a:r>
              <a:rPr lang="zh-HK" altLang="zh-TW" sz="4800" dirty="0">
                <a:solidFill>
                  <a:srgbClr val="FF0000"/>
                </a:solidFill>
                <a:latin typeface="+mj-ea"/>
                <a:ea typeface="+mj-ea"/>
              </a:rPr>
              <a:t>要帶齊文具和課本。</a:t>
            </a:r>
            <a:endParaRPr lang="zh-TW" altLang="zh-TW" sz="4800" dirty="0">
              <a:solidFill>
                <a:srgbClr val="FF000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263986231"/>
      </p:ext>
    </p:extLst>
  </p:cSld>
  <p:clrMapOvr>
    <a:masterClrMapping/>
  </p:clrMapOvr>
</p:sld>
</file>

<file path=ppt/theme/theme1.xml><?xml version="1.0" encoding="utf-8"?>
<a:theme xmlns:a="http://schemas.openxmlformats.org/drawingml/2006/main" name="絲縷">
  <a:themeElements>
    <a:clrScheme name="絲縷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絲縷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絲縷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40</TotalTime>
  <Words>371</Words>
  <Application>Microsoft Office PowerPoint</Application>
  <PresentationFormat>寬螢幕</PresentationFormat>
  <Paragraphs>23</Paragraphs>
  <Slides>14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22" baseType="lpstr">
      <vt:lpstr>Adobe 楷体 Std R</vt:lpstr>
      <vt:lpstr>華康隸書體W7(P)</vt:lpstr>
      <vt:lpstr>微軟正黑體</vt:lpstr>
      <vt:lpstr>Arial</vt:lpstr>
      <vt:lpstr>Century Gothic</vt:lpstr>
      <vt:lpstr>Times New Roman</vt:lpstr>
      <vt:lpstr>Wingdings 3</vt:lpstr>
      <vt:lpstr>絲縷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曾珍娣</dc:creator>
  <cp:lastModifiedBy>Jeffrey, Chi Hang Loi</cp:lastModifiedBy>
  <cp:revision>14</cp:revision>
  <dcterms:created xsi:type="dcterms:W3CDTF">2020-05-29T06:20:30Z</dcterms:created>
  <dcterms:modified xsi:type="dcterms:W3CDTF">2021-10-12T01:41:26Z</dcterms:modified>
</cp:coreProperties>
</file>