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7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78" r:id="rId12"/>
    <p:sldId id="276" r:id="rId13"/>
    <p:sldId id="286" r:id="rId14"/>
    <p:sldId id="287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33CC"/>
    <a:srgbClr val="800080"/>
    <a:srgbClr val="0099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92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848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6250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1978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5535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8699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1301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574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242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15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937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36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21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085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50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44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271AA-8F6C-4BBA-9FE3-1B12D5326626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80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236763" y="11378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 smtClean="0">
                <a:solidFill>
                  <a:srgbClr val="FF0000"/>
                </a:solidFill>
                <a:latin typeface="+mn-ea"/>
              </a:rPr>
              <a:t>遵</a:t>
            </a:r>
            <a:r>
              <a:rPr lang="zh-TW" altLang="en-US" sz="6600" dirty="0" smtClean="0">
                <a:solidFill>
                  <a:srgbClr val="FFC000"/>
                </a:solidFill>
                <a:latin typeface="+mn-ea"/>
              </a:rPr>
              <a:t>守</a:t>
            </a:r>
            <a:r>
              <a:rPr lang="zh-TW" altLang="en-US" sz="6600" dirty="0" smtClean="0">
                <a:solidFill>
                  <a:srgbClr val="FFFF00"/>
                </a:solidFill>
                <a:latin typeface="+mn-ea"/>
              </a:rPr>
              <a:t>規</a:t>
            </a:r>
            <a:r>
              <a:rPr lang="zh-TW" altLang="en-US" sz="6600" dirty="0" smtClean="0">
                <a:solidFill>
                  <a:srgbClr val="0070C0"/>
                </a:solidFill>
                <a:latin typeface="+mn-ea"/>
              </a:rPr>
              <a:t>則 </a:t>
            </a:r>
            <a:r>
              <a:rPr lang="zh-TW" altLang="en-US" sz="6600" dirty="0" smtClean="0">
                <a:solidFill>
                  <a:srgbClr val="FF33CC"/>
                </a:solidFill>
                <a:latin typeface="+mn-ea"/>
              </a:rPr>
              <a:t>人人</a:t>
            </a:r>
            <a:r>
              <a:rPr lang="en-US" altLang="zh-TW" sz="6600" dirty="0" smtClean="0">
                <a:solidFill>
                  <a:srgbClr val="0070C0"/>
                </a:solidFill>
                <a:latin typeface="+mn-ea"/>
              </a:rPr>
              <a:t>『</a:t>
            </a:r>
            <a:r>
              <a:rPr lang="zh-TW" altLang="en-US" sz="6600" dirty="0" smtClean="0">
                <a:solidFill>
                  <a:srgbClr val="FF0000"/>
                </a:solidFill>
                <a:latin typeface="+mn-ea"/>
              </a:rPr>
              <a:t>德</a:t>
            </a:r>
            <a:r>
              <a:rPr lang="en-US" altLang="zh-TW" sz="6600" dirty="0" smtClean="0">
                <a:solidFill>
                  <a:srgbClr val="0070C0"/>
                </a:solidFill>
                <a:latin typeface="+mn-ea"/>
              </a:rPr>
              <a:t>』</a:t>
            </a:r>
            <a:endParaRPr lang="zh-TW" altLang="en-US" sz="66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240041" y="1541405"/>
            <a:ext cx="44831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 smtClean="0">
                <a:solidFill>
                  <a:srgbClr val="CC0099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守規好學生</a:t>
            </a:r>
            <a:endParaRPr lang="zh-TW" altLang="en-US" sz="6600" dirty="0">
              <a:solidFill>
                <a:srgbClr val="CC0099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13064" y="3479980"/>
            <a:ext cx="6304052" cy="291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117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47778" y="1225118"/>
            <a:ext cx="81868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zh-TW" sz="4800" dirty="0">
                <a:solidFill>
                  <a:srgbClr val="FF0000"/>
                </a:solidFill>
                <a:latin typeface="+mj-ea"/>
                <a:ea typeface="+mj-ea"/>
              </a:rPr>
              <a:t>未得到別人的許可</a:t>
            </a:r>
            <a:r>
              <a:rPr lang="zh-HK" altLang="zh-TW" sz="4800" dirty="0" smtClean="0">
                <a:solidFill>
                  <a:srgbClr val="FF0000"/>
                </a:solidFill>
                <a:latin typeface="+mj-ea"/>
                <a:ea typeface="+mj-ea"/>
              </a:rPr>
              <a:t>，</a:t>
            </a:r>
            <a:endParaRPr lang="en-US" altLang="zh-HK" sz="48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HK" altLang="zh-TW" sz="4800" dirty="0" smtClean="0">
                <a:solidFill>
                  <a:srgbClr val="FF0000"/>
                </a:solidFill>
                <a:latin typeface="+mj-ea"/>
                <a:ea typeface="+mj-ea"/>
              </a:rPr>
              <a:t>不</a:t>
            </a:r>
            <a:r>
              <a:rPr lang="zh-HK" altLang="zh-TW" sz="4800" dirty="0">
                <a:solidFill>
                  <a:srgbClr val="FF0000"/>
                </a:solidFill>
                <a:latin typeface="+mj-ea"/>
                <a:ea typeface="+mj-ea"/>
              </a:rPr>
              <a:t>可以隨便拿取別人的東西。</a:t>
            </a:r>
            <a:endParaRPr lang="zh-TW" altLang="en-US" sz="4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94373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547447" y="1067372"/>
            <a:ext cx="942535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200" dirty="0" smtClean="0">
                <a:solidFill>
                  <a:srgbClr val="CC0099"/>
                </a:solidFill>
              </a:rPr>
              <a:t>     </a:t>
            </a:r>
            <a:r>
              <a:rPr lang="zh-HK" altLang="zh-TW" sz="3200" dirty="0" smtClean="0">
                <a:solidFill>
                  <a:srgbClr val="CC0099"/>
                </a:solidFill>
              </a:rPr>
              <a:t>叮</a:t>
            </a:r>
            <a:r>
              <a:rPr lang="zh-HK" altLang="zh-TW" sz="3200" dirty="0">
                <a:solidFill>
                  <a:srgbClr val="CC0099"/>
                </a:solidFill>
              </a:rPr>
              <a:t>咚，叮咚</a:t>
            </a:r>
            <a:r>
              <a:rPr lang="en-US" altLang="zh-TW" sz="3200" dirty="0">
                <a:solidFill>
                  <a:srgbClr val="CC0099"/>
                </a:solidFill>
              </a:rPr>
              <a:t>……</a:t>
            </a:r>
            <a:r>
              <a:rPr lang="zh-HK" altLang="zh-TW" sz="3200" dirty="0">
                <a:solidFill>
                  <a:srgbClr val="CC0099"/>
                </a:solidFill>
              </a:rPr>
              <a:t>下小息了，有很多小動物走到小賣部那</a:t>
            </a:r>
            <a:r>
              <a:rPr lang="zh-TW" altLang="zh-TW" sz="3200" dirty="0">
                <a:solidFill>
                  <a:srgbClr val="CC0099"/>
                </a:solidFill>
              </a:rPr>
              <a:t>兒</a:t>
            </a:r>
            <a:r>
              <a:rPr lang="zh-HK" altLang="zh-TW" sz="3200" dirty="0">
                <a:solidFill>
                  <a:srgbClr val="CC0099"/>
                </a:solidFill>
              </a:rPr>
              <a:t>買零食吃，因小豬的課室離小賣部較遠，所以未能排到隊伍的前方</a:t>
            </a:r>
            <a:r>
              <a:rPr lang="zh-TW" altLang="zh-TW" sz="3200" dirty="0">
                <a:solidFill>
                  <a:srgbClr val="CC0099"/>
                </a:solidFill>
              </a:rPr>
              <a:t>。</a:t>
            </a:r>
            <a:r>
              <a:rPr lang="zh-HK" altLang="zh-TW" sz="3200" dirty="0">
                <a:solidFill>
                  <a:srgbClr val="CC0099"/>
                </a:solidFill>
              </a:rPr>
              <a:t>但他很想買薯片吃。那時候</a:t>
            </a:r>
            <a:r>
              <a:rPr lang="zh-TW" altLang="zh-TW" sz="3200" dirty="0">
                <a:solidFill>
                  <a:srgbClr val="CC0099"/>
                </a:solidFill>
              </a:rPr>
              <a:t>，</a:t>
            </a:r>
            <a:r>
              <a:rPr lang="zh-HK" altLang="zh-TW" sz="3200" dirty="0">
                <a:solidFill>
                  <a:srgbClr val="CC0099"/>
                </a:solidFill>
              </a:rPr>
              <a:t>他感到很失望。正當他想離</a:t>
            </a:r>
            <a:r>
              <a:rPr lang="zh-TW" altLang="zh-TW" sz="3200" dirty="0">
                <a:solidFill>
                  <a:srgbClr val="CC0099"/>
                </a:solidFill>
              </a:rPr>
              <a:t>開</a:t>
            </a:r>
            <a:r>
              <a:rPr lang="zh-HK" altLang="zh-TW" sz="3200" dirty="0">
                <a:solidFill>
                  <a:srgbClr val="CC0099"/>
                </a:solidFill>
              </a:rPr>
              <a:t>時</a:t>
            </a:r>
            <a:r>
              <a:rPr lang="zh-TW" altLang="zh-TW" sz="3200" dirty="0">
                <a:solidFill>
                  <a:srgbClr val="CC0099"/>
                </a:solidFill>
              </a:rPr>
              <a:t>，</a:t>
            </a:r>
            <a:r>
              <a:rPr lang="zh-HK" altLang="zh-TW" sz="3200" dirty="0">
                <a:solidFill>
                  <a:srgbClr val="CC0099"/>
                </a:solidFill>
              </a:rPr>
              <a:t>被他看到他的朋友小熊站在隊伍的前方，於是小豬迅速走上前找小熊，叫小熊讓他插隊，起初小熊不太願意的。但當小豬把一粒芒果味的軟糖送了給小熊後，小熊就讓他排在前面了。結果使得排在後面的小動物們都有意見，於是他們立刻去告訴山羊老師，結果小豬和小熊都被山羊老師責罰，而且還要扣操行分呢</a:t>
            </a:r>
            <a:r>
              <a:rPr lang="en-US" altLang="zh-TW" sz="3200" dirty="0">
                <a:solidFill>
                  <a:srgbClr val="CC0099"/>
                </a:solidFill>
              </a:rPr>
              <a:t>……</a:t>
            </a:r>
            <a:r>
              <a:rPr lang="zh-HK" altLang="zh-TW" sz="3200" dirty="0">
                <a:solidFill>
                  <a:srgbClr val="CC0099"/>
                </a:solidFill>
              </a:rPr>
              <a:t>。</a:t>
            </a:r>
            <a:endParaRPr lang="zh-TW" altLang="en-US" sz="3200" dirty="0">
              <a:solidFill>
                <a:srgbClr val="CC0099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365148" y="148471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+mj-ea"/>
                <a:ea typeface="+mj-ea"/>
              </a:rPr>
              <a:t>不守規則的小豬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97972" y="4473526"/>
            <a:ext cx="1594028" cy="210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56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883416" y="789722"/>
            <a:ext cx="10084812" cy="5509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dirty="0">
                <a:solidFill>
                  <a:srgbClr val="FF0000"/>
                </a:solidFill>
                <a:latin typeface="+mj-ea"/>
                <a:ea typeface="+mj-ea"/>
              </a:rPr>
              <a:t>老師提問</a:t>
            </a:r>
            <a:r>
              <a:rPr lang="en-US" altLang="zh-TW" sz="4400" dirty="0">
                <a:solidFill>
                  <a:srgbClr val="FF0000"/>
                </a:solidFill>
                <a:latin typeface="+mj-ea"/>
                <a:ea typeface="+mj-ea"/>
              </a:rPr>
              <a:t>:</a:t>
            </a:r>
          </a:p>
          <a:p>
            <a:endParaRPr lang="en-US" altLang="zh-TW" sz="4400" dirty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TW" sz="4400" dirty="0">
                <a:solidFill>
                  <a:srgbClr val="FF0000"/>
                </a:solidFill>
                <a:latin typeface="+mj-ea"/>
                <a:ea typeface="+mj-ea"/>
              </a:rPr>
              <a:t>1. </a:t>
            </a:r>
            <a:r>
              <a:rPr lang="zh-HK" altLang="zh-TW" sz="4400" dirty="0">
                <a:solidFill>
                  <a:srgbClr val="FF0000"/>
                </a:solidFill>
                <a:latin typeface="+mj-ea"/>
                <a:ea typeface="+mj-ea"/>
              </a:rPr>
              <a:t>故事裏的小豬的行為對嗎</a:t>
            </a:r>
            <a:r>
              <a:rPr lang="en-US" altLang="zh-TW" sz="4400" dirty="0">
                <a:solidFill>
                  <a:srgbClr val="FF0000"/>
                </a:solidFill>
                <a:latin typeface="+mj-ea"/>
                <a:ea typeface="+mj-ea"/>
              </a:rPr>
              <a:t>? </a:t>
            </a:r>
            <a:r>
              <a:rPr lang="zh-HK" altLang="zh-TW" sz="4400" dirty="0">
                <a:solidFill>
                  <a:srgbClr val="FF0000"/>
                </a:solidFill>
                <a:latin typeface="+mj-ea"/>
                <a:ea typeface="+mj-ea"/>
              </a:rPr>
              <a:t>為什麼</a:t>
            </a:r>
            <a:r>
              <a:rPr lang="en-US" altLang="zh-TW" sz="4400" dirty="0">
                <a:solidFill>
                  <a:srgbClr val="FF0000"/>
                </a:solidFill>
                <a:latin typeface="+mj-ea"/>
                <a:ea typeface="+mj-ea"/>
              </a:rPr>
              <a:t>?</a:t>
            </a:r>
          </a:p>
          <a:p>
            <a:r>
              <a:rPr lang="en-US" altLang="zh-TW" sz="4400" dirty="0">
                <a:solidFill>
                  <a:srgbClr val="FF0000"/>
                </a:solidFill>
                <a:latin typeface="+mj-ea"/>
                <a:ea typeface="+mj-ea"/>
              </a:rPr>
              <a:t>2. </a:t>
            </a:r>
            <a:r>
              <a:rPr lang="zh-HK" altLang="zh-TW" sz="4400" dirty="0">
                <a:solidFill>
                  <a:srgbClr val="FF0000"/>
                </a:solidFill>
                <a:latin typeface="+mj-ea"/>
                <a:ea typeface="+mj-ea"/>
              </a:rPr>
              <a:t>小豬插</a:t>
            </a:r>
            <a:r>
              <a:rPr lang="zh-TW" altLang="zh-TW" sz="4400" dirty="0">
                <a:solidFill>
                  <a:srgbClr val="FF0000"/>
                </a:solidFill>
                <a:latin typeface="+mj-ea"/>
                <a:ea typeface="+mj-ea"/>
              </a:rPr>
              <a:t>隊</a:t>
            </a:r>
            <a:r>
              <a:rPr lang="zh-HK" altLang="zh-TW" sz="4400" dirty="0">
                <a:solidFill>
                  <a:srgbClr val="FF0000"/>
                </a:solidFill>
                <a:latin typeface="+mj-ea"/>
                <a:ea typeface="+mj-ea"/>
              </a:rPr>
              <a:t>以後</a:t>
            </a:r>
            <a:r>
              <a:rPr lang="zh-TW" altLang="zh-TW" sz="4400" dirty="0">
                <a:solidFill>
                  <a:srgbClr val="FF0000"/>
                </a:solidFill>
                <a:latin typeface="+mj-ea"/>
                <a:ea typeface="+mj-ea"/>
              </a:rPr>
              <a:t>，</a:t>
            </a:r>
            <a:r>
              <a:rPr lang="zh-HK" altLang="zh-TW" sz="4400" dirty="0">
                <a:solidFill>
                  <a:srgbClr val="FF0000"/>
                </a:solidFill>
                <a:latin typeface="+mj-ea"/>
                <a:ea typeface="+mj-ea"/>
              </a:rPr>
              <a:t>為</a:t>
            </a:r>
            <a:r>
              <a:rPr lang="zh-TW" altLang="zh-TW" sz="4400" dirty="0">
                <a:solidFill>
                  <a:srgbClr val="FF0000"/>
                </a:solidFill>
                <a:latin typeface="+mj-ea"/>
                <a:ea typeface="+mj-ea"/>
              </a:rPr>
              <a:t>什麼</a:t>
            </a:r>
            <a:r>
              <a:rPr lang="zh-HK" altLang="zh-TW" sz="4400" dirty="0">
                <a:solidFill>
                  <a:srgbClr val="FF0000"/>
                </a:solidFill>
                <a:latin typeface="+mj-ea"/>
                <a:ea typeface="+mj-ea"/>
              </a:rPr>
              <a:t>站在後</a:t>
            </a:r>
            <a:r>
              <a:rPr lang="zh-TW" altLang="zh-TW" sz="4400" dirty="0">
                <a:solidFill>
                  <a:srgbClr val="FF0000"/>
                </a:solidFill>
                <a:latin typeface="+mj-ea"/>
                <a:ea typeface="+mj-ea"/>
              </a:rPr>
              <a:t>面</a:t>
            </a:r>
            <a:r>
              <a:rPr lang="zh-HK" altLang="zh-TW" sz="4400" dirty="0">
                <a:solidFill>
                  <a:srgbClr val="FF0000"/>
                </a:solidFill>
                <a:latin typeface="+mj-ea"/>
                <a:ea typeface="+mj-ea"/>
              </a:rPr>
              <a:t>的小</a:t>
            </a:r>
            <a:endParaRPr lang="en-US" altLang="zh-HK" sz="4400" dirty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HK" sz="4400" dirty="0">
                <a:solidFill>
                  <a:srgbClr val="FF0000"/>
                </a:solidFill>
                <a:latin typeface="+mj-ea"/>
                <a:ea typeface="+mj-ea"/>
              </a:rPr>
              <a:t>    </a:t>
            </a:r>
            <a:r>
              <a:rPr lang="zh-HK" altLang="zh-TW" sz="4400" dirty="0">
                <a:solidFill>
                  <a:srgbClr val="FF0000"/>
                </a:solidFill>
                <a:latin typeface="+mj-ea"/>
                <a:ea typeface="+mj-ea"/>
              </a:rPr>
              <a:t>動物不開心</a:t>
            </a:r>
            <a:r>
              <a:rPr lang="en-US" altLang="zh-TW" sz="4400" dirty="0">
                <a:solidFill>
                  <a:srgbClr val="FF0000"/>
                </a:solidFill>
                <a:latin typeface="+mj-ea"/>
                <a:ea typeface="+mj-ea"/>
              </a:rPr>
              <a:t>?</a:t>
            </a:r>
          </a:p>
          <a:p>
            <a:r>
              <a:rPr lang="en-US" altLang="zh-TW" sz="4400" dirty="0">
                <a:solidFill>
                  <a:srgbClr val="FF0000"/>
                </a:solidFill>
                <a:latin typeface="+mj-ea"/>
                <a:ea typeface="+mj-ea"/>
              </a:rPr>
              <a:t>3. </a:t>
            </a:r>
            <a:r>
              <a:rPr lang="zh-HK" altLang="zh-TW" sz="4400" dirty="0">
                <a:solidFill>
                  <a:srgbClr val="FF0000"/>
                </a:solidFill>
                <a:latin typeface="+mj-ea"/>
                <a:ea typeface="+mj-ea"/>
              </a:rPr>
              <a:t>小熊應不應收芒果味的軟糖</a:t>
            </a:r>
            <a:r>
              <a:rPr lang="en-US" altLang="zh-TW" sz="4400" dirty="0">
                <a:solidFill>
                  <a:srgbClr val="FF0000"/>
                </a:solidFill>
                <a:latin typeface="+mj-ea"/>
                <a:ea typeface="+mj-ea"/>
              </a:rPr>
              <a:t>? </a:t>
            </a:r>
            <a:r>
              <a:rPr lang="zh-HK" altLang="zh-TW" sz="4400" dirty="0">
                <a:solidFill>
                  <a:srgbClr val="FF0000"/>
                </a:solidFill>
                <a:latin typeface="+mj-ea"/>
                <a:ea typeface="+mj-ea"/>
              </a:rPr>
              <a:t>為什麼</a:t>
            </a:r>
            <a:r>
              <a:rPr lang="en-US" altLang="zh-TW" sz="4400" dirty="0">
                <a:solidFill>
                  <a:srgbClr val="FF0000"/>
                </a:solidFill>
                <a:latin typeface="+mj-ea"/>
                <a:ea typeface="+mj-ea"/>
              </a:rPr>
              <a:t>?</a:t>
            </a:r>
          </a:p>
          <a:p>
            <a:r>
              <a:rPr lang="en-US" altLang="zh-TW" sz="4400" dirty="0">
                <a:solidFill>
                  <a:srgbClr val="FF0000"/>
                </a:solidFill>
                <a:latin typeface="+mj-ea"/>
                <a:ea typeface="+mj-ea"/>
              </a:rPr>
              <a:t>4. </a:t>
            </a:r>
            <a:r>
              <a:rPr lang="zh-HK" altLang="zh-TW" sz="4400" dirty="0">
                <a:solidFill>
                  <a:srgbClr val="FF0000"/>
                </a:solidFill>
                <a:latin typeface="+mj-ea"/>
                <a:ea typeface="+mj-ea"/>
              </a:rPr>
              <a:t>小豬和小熊的不良行為造</a:t>
            </a:r>
            <a:r>
              <a:rPr lang="zh-TW" altLang="zh-TW" sz="4400" dirty="0">
                <a:solidFill>
                  <a:srgbClr val="FF0000"/>
                </a:solidFill>
                <a:latin typeface="+mj-ea"/>
                <a:ea typeface="+mj-ea"/>
              </a:rPr>
              <a:t>成</a:t>
            </a:r>
            <a:r>
              <a:rPr lang="zh-HK" altLang="zh-TW" sz="4400" dirty="0">
                <a:solidFill>
                  <a:srgbClr val="FF0000"/>
                </a:solidFill>
                <a:latin typeface="+mj-ea"/>
                <a:ea typeface="+mj-ea"/>
              </a:rPr>
              <a:t>什麼後</a:t>
            </a:r>
            <a:r>
              <a:rPr lang="zh-TW" altLang="zh-TW" sz="4400" dirty="0">
                <a:solidFill>
                  <a:srgbClr val="FF0000"/>
                </a:solidFill>
                <a:latin typeface="+mj-ea"/>
                <a:ea typeface="+mj-ea"/>
              </a:rPr>
              <a:t>果</a:t>
            </a:r>
            <a:r>
              <a:rPr lang="en-US" altLang="zh-TW" sz="4400" dirty="0">
                <a:solidFill>
                  <a:srgbClr val="FF0000"/>
                </a:solidFill>
                <a:latin typeface="+mj-ea"/>
                <a:ea typeface="+mj-ea"/>
              </a:rPr>
              <a:t>?</a:t>
            </a:r>
            <a:endParaRPr lang="zh-TW" altLang="zh-TW" sz="4400" dirty="0">
              <a:solidFill>
                <a:srgbClr val="FF0000"/>
              </a:solidFill>
              <a:latin typeface="+mj-ea"/>
              <a:ea typeface="+mj-ea"/>
            </a:endParaRPr>
          </a:p>
          <a:p>
            <a:endParaRPr lang="zh-TW" altLang="en-US" sz="4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3038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38943" y="549869"/>
            <a:ext cx="24416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dirty="0">
                <a:solidFill>
                  <a:srgbClr val="FF0000"/>
                </a:solidFill>
                <a:latin typeface="+mj-ea"/>
                <a:ea typeface="+mj-ea"/>
              </a:rPr>
              <a:t>制定班規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8773" y="2282984"/>
            <a:ext cx="4266248" cy="405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750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95213" y="732749"/>
            <a:ext cx="33059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zh-TW" sz="6000" dirty="0">
                <a:solidFill>
                  <a:srgbClr val="CC0099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功課佈置</a:t>
            </a:r>
            <a:endParaRPr lang="zh-TW" altLang="en-US" sz="6000" dirty="0">
              <a:solidFill>
                <a:srgbClr val="CC0099"/>
              </a:solidFill>
              <a:latin typeface="華康隸書體W7(P)" panose="03000700000000000000" pitchFamily="66" charset="-120"/>
              <a:ea typeface="華康隸書體W7(P)" panose="03000700000000000000" pitchFamily="66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55298" y="1600592"/>
            <a:ext cx="1053670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zh-HK" altLang="zh-TW" sz="4800" dirty="0" smtClean="0">
                <a:solidFill>
                  <a:srgbClr val="009900"/>
                </a:solidFill>
                <a:effectLst/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老</a:t>
            </a:r>
            <a:r>
              <a:rPr lang="zh-TW" altLang="zh-TW" sz="4800" dirty="0" smtClean="0">
                <a:solidFill>
                  <a:srgbClr val="009900"/>
                </a:solidFill>
                <a:effectLst/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師</a:t>
            </a:r>
            <a:r>
              <a:rPr lang="zh-HK" altLang="zh-TW" sz="4800" dirty="0" smtClean="0">
                <a:solidFill>
                  <a:srgbClr val="009900"/>
                </a:solidFill>
                <a:effectLst/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派發一張親子評估表，回家後和家人一起完成。</a:t>
            </a:r>
            <a:r>
              <a:rPr lang="zh-HK" altLang="zh-TW" sz="4800" dirty="0" smtClean="0">
                <a:solidFill>
                  <a:srgbClr val="009900"/>
                </a:solidFill>
                <a:effectLst/>
                <a:latin typeface="華康隸書體W7(P)" panose="03000700000000000000" pitchFamily="66" charset="-120"/>
                <a:ea typeface="華康隸書體W7(P)" panose="03000700000000000000" pitchFamily="66" charset="-120"/>
                <a:cs typeface="Times New Roman" panose="02020603050405020304" pitchFamily="18" charset="0"/>
              </a:rPr>
              <a:t>請家長評估女兒在表內的項目是否做到，在適當的地方加上一棵星星，請家長寫上鼓勵語句，最後加插圖及填上顏色。</a:t>
            </a:r>
            <a:endParaRPr lang="zh-TW" altLang="en-US" sz="4800" dirty="0">
              <a:solidFill>
                <a:srgbClr val="009900"/>
              </a:solidFill>
              <a:latin typeface="華康隸書體W7(P)" panose="03000700000000000000" pitchFamily="66" charset="-120"/>
              <a:ea typeface="華康隸書體W7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6253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467225" y="213400"/>
            <a:ext cx="370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 smtClean="0">
                <a:solidFill>
                  <a:srgbClr val="0070C0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兒歌欣賞</a:t>
            </a:r>
            <a:endParaRPr lang="zh-TW" altLang="en-US" sz="6600" dirty="0">
              <a:solidFill>
                <a:srgbClr val="0070C0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904349" y="1053085"/>
            <a:ext cx="3124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 smtClean="0">
                <a:solidFill>
                  <a:srgbClr val="FF0000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找朋友</a:t>
            </a:r>
            <a:endParaRPr lang="zh-TW" altLang="en-US" sz="6600" dirty="0">
              <a:solidFill>
                <a:srgbClr val="FF0000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37000" y="2390498"/>
            <a:ext cx="4238625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96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00" y="1668999"/>
            <a:ext cx="4512798" cy="445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330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5539" y="420418"/>
            <a:ext cx="3037963" cy="587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55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6482" y="867801"/>
            <a:ext cx="4307352" cy="535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8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073" y="552010"/>
            <a:ext cx="3898730" cy="56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203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790760" y="852826"/>
            <a:ext cx="993092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  <a:latin typeface="+mj-ea"/>
                <a:ea typeface="+mj-ea"/>
              </a:rPr>
              <a:t>上課時，</a:t>
            </a:r>
            <a:endParaRPr lang="en-US" altLang="zh-TW" sz="60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TW" altLang="en-US" sz="6000" dirty="0" smtClean="0">
                <a:solidFill>
                  <a:srgbClr val="FF0000"/>
                </a:solidFill>
                <a:latin typeface="+mj-ea"/>
                <a:ea typeface="+mj-ea"/>
              </a:rPr>
              <a:t>我們能夠專心聆聽老師講課</a:t>
            </a:r>
            <a:r>
              <a:rPr lang="zh-TW" altLang="en-US" sz="4000" dirty="0" smtClean="0">
                <a:solidFill>
                  <a:srgbClr val="FF0000"/>
                </a:solidFill>
                <a:latin typeface="+mj-ea"/>
                <a:ea typeface="+mj-ea"/>
              </a:rPr>
              <a:t>。</a:t>
            </a:r>
            <a:endParaRPr lang="zh-TW" altLang="en-US" sz="4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63716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71058" y="1934296"/>
            <a:ext cx="106490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zh-TW" sz="4800" dirty="0">
                <a:solidFill>
                  <a:srgbClr val="FF0000"/>
                </a:solidFill>
                <a:latin typeface="+mj-ea"/>
                <a:ea typeface="+mj-ea"/>
              </a:rPr>
              <a:t>上課時，</a:t>
            </a:r>
            <a:r>
              <a:rPr lang="zh-TW" altLang="zh-TW" sz="4800" dirty="0">
                <a:solidFill>
                  <a:srgbClr val="FF0000"/>
                </a:solidFill>
                <a:latin typeface="+mj-ea"/>
                <a:ea typeface="+mj-ea"/>
              </a:rPr>
              <a:t>我們如果要發言，要先舉手。</a:t>
            </a:r>
          </a:p>
        </p:txBody>
      </p:sp>
    </p:spTree>
    <p:extLst>
      <p:ext uri="{BB962C8B-B14F-4D97-AF65-F5344CB8AC3E}">
        <p14:creationId xmlns:p14="http://schemas.microsoft.com/office/powerpoint/2010/main" val="1138330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14548" y="1888094"/>
            <a:ext cx="695575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latin typeface="+mj-ea"/>
                <a:ea typeface="+mj-ea"/>
              </a:rPr>
              <a:t>我們</a:t>
            </a:r>
            <a:r>
              <a:rPr lang="zh-TW" altLang="zh-TW" sz="4800" dirty="0">
                <a:solidFill>
                  <a:srgbClr val="FF0000"/>
                </a:solidFill>
                <a:latin typeface="+mj-ea"/>
                <a:ea typeface="+mj-ea"/>
              </a:rPr>
              <a:t>要交齊功課</a:t>
            </a:r>
            <a:r>
              <a:rPr lang="zh-TW" altLang="zh-TW" sz="4800" dirty="0" smtClean="0">
                <a:solidFill>
                  <a:srgbClr val="FF0000"/>
                </a:solidFill>
                <a:latin typeface="+mj-ea"/>
                <a:ea typeface="+mj-ea"/>
              </a:rPr>
              <a:t>，</a:t>
            </a:r>
            <a:endParaRPr lang="en-US" altLang="zh-TW" sz="48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HK" altLang="zh-TW" sz="4800" dirty="0" smtClean="0">
                <a:solidFill>
                  <a:srgbClr val="FF0000"/>
                </a:solidFill>
                <a:latin typeface="+mj-ea"/>
                <a:ea typeface="+mj-ea"/>
              </a:rPr>
              <a:t>還有</a:t>
            </a:r>
            <a:r>
              <a:rPr lang="zh-HK" altLang="zh-TW" sz="4800" dirty="0">
                <a:solidFill>
                  <a:srgbClr val="FF0000"/>
                </a:solidFill>
                <a:latin typeface="+mj-ea"/>
                <a:ea typeface="+mj-ea"/>
              </a:rPr>
              <a:t>要帶齊文具和課本。</a:t>
            </a:r>
            <a:endParaRPr lang="zh-TW" altLang="zh-TW" sz="4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63986231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</TotalTime>
  <Words>371</Words>
  <Application>Microsoft Office PowerPoint</Application>
  <PresentationFormat>寬螢幕</PresentationFormat>
  <Paragraphs>23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Adobe 楷体 Std R</vt:lpstr>
      <vt:lpstr>華康隸書體W7(P)</vt:lpstr>
      <vt:lpstr>微軟正黑體</vt:lpstr>
      <vt:lpstr>Arial</vt:lpstr>
      <vt:lpstr>Century Gothic</vt:lpstr>
      <vt:lpstr>Times New Roman</vt:lpstr>
      <vt:lpstr>Wingdings 3</vt:lpstr>
      <vt:lpstr>絲縷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曾珍娣</dc:creator>
  <cp:lastModifiedBy>Jeffrey, Chi Hang Loi</cp:lastModifiedBy>
  <cp:revision>14</cp:revision>
  <dcterms:created xsi:type="dcterms:W3CDTF">2020-05-29T06:20:30Z</dcterms:created>
  <dcterms:modified xsi:type="dcterms:W3CDTF">2021-10-12T01:41:26Z</dcterms:modified>
</cp:coreProperties>
</file>