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91" r:id="rId4"/>
    <p:sldId id="279" r:id="rId5"/>
    <p:sldId id="292" r:id="rId6"/>
    <p:sldId id="293" r:id="rId7"/>
    <p:sldId id="280" r:id="rId8"/>
    <p:sldId id="287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99"/>
    <a:srgbClr val="0000CC"/>
    <a:srgbClr val="FF33CC"/>
    <a:srgbClr val="FF0066"/>
    <a:srgbClr val="9900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2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48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625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97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535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69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30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74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42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1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37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6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1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5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0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4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80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3022421" y="199029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+mn-ea"/>
              </a:rPr>
              <a:t>遵</a:t>
            </a:r>
            <a:r>
              <a:rPr lang="zh-TW" altLang="en-US" sz="6600" dirty="0" smtClean="0">
                <a:solidFill>
                  <a:srgbClr val="FFC000"/>
                </a:solidFill>
                <a:latin typeface="+mn-ea"/>
              </a:rPr>
              <a:t>守</a:t>
            </a:r>
            <a:r>
              <a:rPr lang="zh-TW" altLang="en-US" sz="6600" dirty="0" smtClean="0">
                <a:solidFill>
                  <a:srgbClr val="FFFF00"/>
                </a:solidFill>
                <a:latin typeface="+mn-ea"/>
              </a:rPr>
              <a:t>規</a:t>
            </a:r>
            <a:r>
              <a:rPr lang="zh-TW" altLang="en-US" sz="6600" dirty="0" smtClean="0">
                <a:solidFill>
                  <a:srgbClr val="0070C0"/>
                </a:solidFill>
                <a:latin typeface="+mn-ea"/>
              </a:rPr>
              <a:t>則 </a:t>
            </a:r>
            <a:r>
              <a:rPr lang="zh-TW" altLang="en-US" sz="6600" dirty="0" smtClean="0">
                <a:solidFill>
                  <a:srgbClr val="FF33CC"/>
                </a:solidFill>
                <a:latin typeface="+mn-ea"/>
              </a:rPr>
              <a:t>人人</a:t>
            </a:r>
            <a:r>
              <a:rPr lang="en-US" altLang="zh-TW" sz="6600" dirty="0" smtClean="0">
                <a:solidFill>
                  <a:srgbClr val="0070C0"/>
                </a:solidFill>
                <a:latin typeface="+mn-ea"/>
              </a:rPr>
              <a:t>『</a:t>
            </a:r>
            <a:r>
              <a:rPr lang="zh-TW" altLang="en-US" sz="6600" dirty="0" smtClean="0">
                <a:solidFill>
                  <a:srgbClr val="FF0000"/>
                </a:solidFill>
                <a:latin typeface="+mn-ea"/>
              </a:rPr>
              <a:t>德</a:t>
            </a:r>
            <a:r>
              <a:rPr lang="en-US" altLang="zh-TW" sz="6600" dirty="0" smtClean="0">
                <a:solidFill>
                  <a:srgbClr val="0070C0"/>
                </a:solidFill>
                <a:latin typeface="+mn-ea"/>
              </a:rPr>
              <a:t>』</a:t>
            </a:r>
            <a:endParaRPr lang="zh-TW" altLang="en-US" sz="66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921814" y="1456998"/>
            <a:ext cx="8330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6600" dirty="0" smtClean="0">
                <a:solidFill>
                  <a:srgbClr val="CC0099"/>
                </a:solidFill>
                <a:latin typeface="+mn-ea"/>
              </a:rPr>
              <a:t>遵守</a:t>
            </a:r>
            <a:r>
              <a:rPr lang="zh-TW" altLang="en-US" sz="6600" dirty="0" smtClean="0">
                <a:solidFill>
                  <a:srgbClr val="009900"/>
                </a:solidFill>
                <a:latin typeface="+mn-ea"/>
              </a:rPr>
              <a:t>社區規則</a:t>
            </a:r>
            <a:r>
              <a:rPr lang="en-US" altLang="zh-HK" sz="6600" dirty="0" smtClean="0">
                <a:solidFill>
                  <a:srgbClr val="CC0099"/>
                </a:solidFill>
                <a:latin typeface="+mn-ea"/>
              </a:rPr>
              <a:t> </a:t>
            </a:r>
            <a:r>
              <a:rPr lang="zh-TW" altLang="en-US" sz="6600" dirty="0">
                <a:solidFill>
                  <a:srgbClr val="0070C0"/>
                </a:solidFill>
                <a:latin typeface="+mn-ea"/>
              </a:rPr>
              <a:t>人人</a:t>
            </a:r>
            <a:r>
              <a:rPr lang="zh-TW" altLang="en-US" sz="6600" dirty="0" smtClean="0">
                <a:solidFill>
                  <a:srgbClr val="FF33CC"/>
                </a:solidFill>
                <a:latin typeface="+mn-ea"/>
              </a:rPr>
              <a:t>愛</a:t>
            </a:r>
            <a:endParaRPr lang="zh-TW" altLang="zh-TW" sz="6600" dirty="0">
              <a:solidFill>
                <a:srgbClr val="FF33CC"/>
              </a:solidFill>
              <a:latin typeface="+mn-ea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3064" y="3381507"/>
            <a:ext cx="6304052" cy="291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11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04282" y="44825"/>
            <a:ext cx="31149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TW" altLang="en-US" sz="5400" dirty="0">
                <a:solidFill>
                  <a:srgbClr val="FF0000"/>
                </a:solidFill>
                <a:latin typeface="+mn-ea"/>
              </a:rPr>
              <a:t>老師提問</a:t>
            </a:r>
            <a:r>
              <a:rPr lang="en-US" altLang="zh-TW" sz="5400" dirty="0">
                <a:solidFill>
                  <a:srgbClr val="FF0000"/>
                </a:solidFill>
                <a:latin typeface="+mn-ea"/>
              </a:rPr>
              <a:t>:</a:t>
            </a:r>
          </a:p>
        </p:txBody>
      </p:sp>
      <p:sp>
        <p:nvSpPr>
          <p:cNvPr id="6" name="矩形 5"/>
          <p:cNvSpPr/>
          <p:nvPr/>
        </p:nvSpPr>
        <p:spPr>
          <a:xfrm>
            <a:off x="1997613" y="1120505"/>
            <a:ext cx="96504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HK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1. </a:t>
            </a:r>
            <a:r>
              <a:rPr lang="zh-HK" altLang="zh-TW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你們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懂得過馬路嗎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 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在哪兒過馬路才對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  <a:endParaRPr lang="zh-TW" altLang="zh-TW" sz="40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en-US" altLang="zh-HK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2. </a:t>
            </a:r>
            <a:r>
              <a:rPr lang="zh-HK" altLang="zh-TW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要拉著誰過馬路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  <a:endParaRPr lang="zh-TW" altLang="zh-TW" sz="40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en-US" altLang="zh-HK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3. </a:t>
            </a:r>
            <a:r>
              <a:rPr lang="zh-HK" altLang="zh-TW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見到綠燈時，應該怎樣做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  <a:endParaRPr lang="zh-TW" altLang="zh-TW" sz="40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en-US" altLang="zh-HK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4. </a:t>
            </a:r>
            <a:r>
              <a:rPr lang="zh-HK" altLang="zh-TW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見到黃燈時，應該怎樣做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  <a:endParaRPr lang="zh-TW" altLang="zh-TW" sz="40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en-US" altLang="zh-HK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5. </a:t>
            </a:r>
            <a:r>
              <a:rPr lang="zh-HK" altLang="zh-TW" sz="40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見到紅燈時，又應該怎樣做</a:t>
            </a:r>
            <a:r>
              <a:rPr lang="en-US" altLang="zh-TW" sz="40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233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61733" y="600000"/>
            <a:ext cx="32624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HK" altLang="zh-TW" sz="6000" dirty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在公園裏</a:t>
            </a:r>
            <a:endParaRPr lang="en-US" altLang="zh-TW" sz="6000" dirty="0">
              <a:solidFill>
                <a:srgbClr val="00990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43089" y="1888086"/>
            <a:ext cx="82202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HK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我們不可以隨便摘花朵</a:t>
            </a:r>
            <a:r>
              <a:rPr lang="en-US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 smtClean="0">
              <a:solidFill>
                <a:srgbClr val="0000CC"/>
              </a:solidFill>
              <a:effectLst/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HK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我們不可以踐踏草地</a:t>
            </a:r>
            <a:r>
              <a:rPr lang="en-US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 smtClean="0">
              <a:solidFill>
                <a:srgbClr val="0000CC"/>
              </a:solidFill>
              <a:effectLst/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HK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我們不可以喂魚</a:t>
            </a:r>
            <a:r>
              <a:rPr lang="en-US" altLang="zh-TW" sz="440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 smtClean="0">
              <a:solidFill>
                <a:srgbClr val="0000CC"/>
              </a:solidFill>
              <a:effectLst/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sz="4400" kern="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zh-HK" altLang="zh-TW" sz="4400" kern="0" dirty="0" smtClean="0">
                <a:solidFill>
                  <a:srgbClr val="0000CC"/>
                </a:solidFill>
                <a:effectLst/>
                <a:latin typeface="Adobe 楷体 Std R" panose="02020400000000000000" pitchFamily="18" charset="-128"/>
                <a:ea typeface="Adobe 楷体 Std R" panose="02020400000000000000" pitchFamily="18" charset="-128"/>
                <a:cs typeface="Times New Roman" panose="02020603050405020304" pitchFamily="18" charset="0"/>
              </a:rPr>
              <a:t>我們不可以帶動物進行公園</a:t>
            </a:r>
            <a:r>
              <a:rPr lang="zh-HK" altLang="zh-TW" sz="4400" kern="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zh-TW" altLang="en-US" sz="4400" kern="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77013" y="600000"/>
            <a:ext cx="4031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HK" altLang="zh-TW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zh-TW" altLang="en-US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圖書館</a:t>
            </a:r>
            <a:r>
              <a:rPr lang="zh-HK" altLang="zh-TW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裏</a:t>
            </a:r>
            <a:endParaRPr lang="en-US" altLang="zh-TW" sz="6000" dirty="0">
              <a:solidFill>
                <a:srgbClr val="00990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56935" y="1882949"/>
            <a:ext cx="100443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我們要保持安靜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不可以弄髒圖書或在圖書裡寫字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不可以吃東西或喝飲料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不可以奔跑</a:t>
            </a: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。</a:t>
            </a:r>
            <a:endParaRPr lang="zh-TW" altLang="en-US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5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02410" y="248308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HK" altLang="zh-TW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zh-TW" altLang="en-US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街道上</a:t>
            </a:r>
            <a:endParaRPr lang="en-US" altLang="zh-TW" sz="6000" dirty="0">
              <a:solidFill>
                <a:srgbClr val="00990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64567" y="1263971"/>
            <a:ext cx="109587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我們要保持街道衛生，不可亂拋垃圾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要在斑馬線上橫過馬路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要按交通燈的指示過馬路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要愛護公共設施，不隨意弄或破壞。</a:t>
            </a:r>
            <a:endParaRPr lang="zh-TW" altLang="en-US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22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24441" y="276443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HK" altLang="zh-TW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在</a:t>
            </a:r>
            <a:r>
              <a:rPr lang="zh-TW" altLang="en-US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餐廳</a:t>
            </a:r>
            <a:r>
              <a:rPr lang="zh-HK" altLang="zh-TW" sz="6000" dirty="0" smtClean="0">
                <a:solidFill>
                  <a:srgbClr val="0099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裏</a:t>
            </a:r>
            <a:endParaRPr lang="en-US" altLang="zh-TW" sz="6000" dirty="0">
              <a:solidFill>
                <a:srgbClr val="00990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8462" y="1395717"/>
            <a:ext cx="997399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我們要有要有秩序地等候座位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不可携帶寵物進入餐廳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;</a:t>
            </a: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我們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不可自携食物或飲料進入</a:t>
            </a:r>
            <a:r>
              <a:rPr lang="zh-HK" altLang="zh-TW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餐廳</a:t>
            </a:r>
            <a:r>
              <a:rPr lang="zh-TW" altLang="en-US" sz="4400" dirty="0" smtClean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。</a:t>
            </a:r>
            <a:endParaRPr lang="en-US" altLang="zh-HK" sz="4400" dirty="0" smtClean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zh-TW" altLang="zh-TW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zh-TW" altLang="en-US" sz="4400" dirty="0">
              <a:solidFill>
                <a:srgbClr val="0000CC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958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77014" y="600000"/>
            <a:ext cx="403187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TW" altLang="en-US" sz="6000" dirty="0" smtClean="0">
                <a:solidFill>
                  <a:srgbClr val="0000CC"/>
                </a:solidFill>
                <a:latin typeface="+mn-ea"/>
              </a:rPr>
              <a:t>分組討論</a:t>
            </a:r>
            <a:endParaRPr lang="en-US" altLang="zh-TW" sz="6000" dirty="0" smtClean="0">
              <a:solidFill>
                <a:srgbClr val="0000CC"/>
              </a:solidFill>
              <a:latin typeface="+mn-ea"/>
            </a:endParaRPr>
          </a:p>
          <a:p>
            <a:pPr lvl="0" algn="ctr"/>
            <a:r>
              <a:rPr lang="zh-TW" altLang="en-US" sz="6000" dirty="0" smtClean="0">
                <a:solidFill>
                  <a:srgbClr val="FF0000"/>
                </a:solidFill>
                <a:latin typeface="+mn-ea"/>
              </a:rPr>
              <a:t>作口頭回報</a:t>
            </a:r>
            <a:endParaRPr lang="en-US" altLang="zh-TW" sz="6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294" y="2803206"/>
            <a:ext cx="5404125" cy="334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8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23349" y="198177"/>
            <a:ext cx="3305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6000" dirty="0">
                <a:solidFill>
                  <a:srgbClr val="CC0099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功課佈置</a:t>
            </a:r>
            <a:endParaRPr lang="zh-TW" altLang="en-US" sz="6000" dirty="0">
              <a:solidFill>
                <a:srgbClr val="CC0099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17785" y="1348800"/>
            <a:ext cx="103397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老</a:t>
            </a:r>
            <a:r>
              <a:rPr lang="zh-TW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師</a:t>
            </a: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派發一張親子評估表，回家後和家人一起完成。</a:t>
            </a:r>
            <a:endParaRPr lang="zh-TW" altLang="zh-TW" sz="4400" dirty="0" smtClean="0">
              <a:solidFill>
                <a:srgbClr val="009900"/>
              </a:solidFill>
              <a:effectLst/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老師安排同學選一個社區場所，讓他們創作一個有規則可守的社區環境</a:t>
            </a:r>
            <a:r>
              <a:rPr lang="en-US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……</a:t>
            </a: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。</a:t>
            </a:r>
            <a:endParaRPr lang="zh-TW" altLang="zh-TW" sz="4400" dirty="0" smtClean="0">
              <a:solidFill>
                <a:srgbClr val="009900"/>
              </a:solidFill>
              <a:effectLst/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algn="just">
              <a:spcAft>
                <a:spcPts val="0"/>
              </a:spcAft>
            </a:pP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如</a:t>
            </a:r>
            <a:r>
              <a:rPr lang="en-US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: 1. </a:t>
            </a: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我理想的公園；</a:t>
            </a:r>
            <a:endParaRPr lang="zh-TW" altLang="zh-TW" sz="4400" dirty="0" smtClean="0">
              <a:solidFill>
                <a:srgbClr val="009900"/>
              </a:solidFill>
              <a:effectLst/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algn="just">
              <a:spcAft>
                <a:spcPts val="0"/>
              </a:spcAft>
            </a:pPr>
            <a:r>
              <a:rPr lang="en-US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  2. </a:t>
            </a:r>
            <a:r>
              <a:rPr lang="zh-HK" altLang="zh-TW" sz="44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我理想的圖書館；</a:t>
            </a:r>
            <a:endParaRPr lang="zh-TW" altLang="zh-TW" sz="4400" dirty="0" smtClean="0">
              <a:solidFill>
                <a:srgbClr val="009900"/>
              </a:solidFill>
              <a:effectLst/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r>
              <a:rPr lang="en-US" altLang="zh-TW" sz="4400" kern="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  3. </a:t>
            </a:r>
            <a:r>
              <a:rPr lang="zh-HK" altLang="zh-TW" sz="4400" kern="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  <a:cs typeface="Times New Roman" panose="02020603050405020304" pitchFamily="18" charset="0"/>
              </a:rPr>
              <a:t>我理想的</a:t>
            </a:r>
            <a:r>
              <a:rPr lang="en-US" altLang="zh-TW" sz="4400" kern="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……</a:t>
            </a:r>
            <a:r>
              <a:rPr lang="zh-HK" altLang="zh-TW" sz="4400" kern="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  <a:cs typeface="Times New Roman" panose="02020603050405020304" pitchFamily="18" charset="0"/>
              </a:rPr>
              <a:t>。</a:t>
            </a:r>
            <a:endParaRPr lang="zh-TW" altLang="en-US" sz="4400" dirty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25314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279</Words>
  <Application>Microsoft Office PowerPoint</Application>
  <PresentationFormat>寬螢幕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Adobe 楷体 Std R</vt:lpstr>
      <vt:lpstr>華康隸書體W7(P)</vt:lpstr>
      <vt:lpstr>微軟正黑體</vt:lpstr>
      <vt:lpstr>Arial</vt:lpstr>
      <vt:lpstr>Century Gothic</vt:lpstr>
      <vt:lpstr>Times New Roman</vt:lpstr>
      <vt:lpstr>Wingdings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曾珍娣</dc:creator>
  <cp:lastModifiedBy>Jeffrey, Chi Hang Loi</cp:lastModifiedBy>
  <cp:revision>29</cp:revision>
  <dcterms:created xsi:type="dcterms:W3CDTF">2020-05-29T06:20:30Z</dcterms:created>
  <dcterms:modified xsi:type="dcterms:W3CDTF">2021-09-30T02:13:37Z</dcterms:modified>
</cp:coreProperties>
</file>