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0" r:id="rId3"/>
    <p:sldId id="261" r:id="rId4"/>
    <p:sldId id="257" r:id="rId5"/>
    <p:sldId id="258" r:id="rId6"/>
    <p:sldId id="259" r:id="rId7"/>
    <p:sldId id="266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zh-TW"/>
    </a:defPPr>
    <a:lvl1pPr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80" autoAdjust="0"/>
    <p:restoredTop sz="94660"/>
  </p:normalViewPr>
  <p:slideViewPr>
    <p:cSldViewPr>
      <p:cViewPr varScale="1">
        <p:scale>
          <a:sx n="92" d="100"/>
          <a:sy n="92" d="100"/>
        </p:scale>
        <p:origin x="64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C40CCE-E450-4A98-903A-DD3691F6AF5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692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BE2307-E29A-4F76-ACA5-C1F6479A637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44893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D9C0C8-9913-466B-90B4-DFAAB46197D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79157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80D75-5996-4B5A-93FD-01980AE0EB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89152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CBA293-CD65-4C7D-B377-F9B12C159E8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81630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BA9D5D-CC86-4F0E-9555-394BC63A45C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64728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06F9C6-691F-4091-B235-95D620D543F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83891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1533FA-9033-48F7-98A0-58B094E9276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60415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A32D72-08BD-495A-B821-4A362D0786A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00018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C64A21-D2B5-419E-A1F1-203564D54C0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82450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A0F53C-57FE-424C-A633-413DD43853E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99568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4A4030A-C53E-4136-932E-D3A3605637B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&#30701;&#29255;/&#35504;&#33021;&#20837;&#36984;.mp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zh-TW" altLang="en-US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中學誠信教育教材</a:t>
            </a:r>
            <a:r>
              <a:rPr lang="en-US" altLang="zh-TW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學而思</a:t>
            </a:r>
            <a:r>
              <a:rPr lang="en-US" altLang="zh-TW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en-US" altLang="zh-TW" sz="440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zh-TW" altLang="en-US" sz="2800" b="1"/>
              <a:t>公平公正</a:t>
            </a:r>
          </a:p>
          <a:p>
            <a:r>
              <a:rPr lang="zh-TW" altLang="en-US" b="1"/>
              <a:t>（第一節）</a:t>
            </a:r>
          </a:p>
          <a:p>
            <a:endParaRPr lang="zh-TW" altLang="en-US" b="1"/>
          </a:p>
          <a:p>
            <a:r>
              <a:rPr lang="zh-TW" altLang="en-US" sz="18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澳門廉政公署</a:t>
            </a:r>
            <a:endParaRPr lang="zh-TW" altLang="en-US" sz="320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五．後續活動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600200"/>
            <a:ext cx="7859712" cy="4525963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b="1"/>
              <a:t>分享：</a:t>
            </a:r>
          </a:p>
          <a:p>
            <a:r>
              <a:rPr lang="zh-TW" altLang="en-US"/>
              <a:t>你感到公平或不公平的親身經歷</a:t>
            </a:r>
          </a:p>
          <a:p>
            <a:pPr lvl="1"/>
            <a:r>
              <a:rPr lang="zh-TW" altLang="en-US"/>
              <a:t>或曾遇見的一次公平或不公平的情況</a:t>
            </a:r>
          </a:p>
          <a:p>
            <a:r>
              <a:rPr lang="zh-TW" altLang="en-US"/>
              <a:t>描述你當時的感受</a:t>
            </a:r>
          </a:p>
          <a:p>
            <a:pPr lvl="1"/>
            <a:r>
              <a:rPr lang="zh-TW" altLang="en-US"/>
              <a:t>或提出避免同樣情況再發生的建議。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一．共商 “良才選拔計劃”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600200"/>
            <a:ext cx="7705725" cy="4525963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zh-TW" altLang="en-US"/>
              <a:t>（完成工作紙）</a:t>
            </a:r>
          </a:p>
          <a:p>
            <a:pPr marL="609600" indent="-609600"/>
            <a:r>
              <a:rPr lang="zh-TW" altLang="en-US"/>
              <a:t>校園興趣小組正籌備新人選拔計劃，你是負責人之一。</a:t>
            </a:r>
          </a:p>
          <a:p>
            <a:pPr marL="609600" indent="-609600"/>
            <a:r>
              <a:rPr lang="zh-TW" altLang="en-US"/>
              <a:t>錄取人數有限，但預計報名情況踴躍。</a:t>
            </a:r>
          </a:p>
          <a:p>
            <a:pPr marL="609600" indent="-609600"/>
            <a:r>
              <a:rPr lang="zh-TW" altLang="en-US"/>
              <a:t>列出各種措施，確保參選同學能獲得公平的競爭機會。</a:t>
            </a:r>
          </a:p>
          <a:p>
            <a:pPr marL="609600" indent="-609600"/>
            <a:r>
              <a:rPr lang="zh-TW" altLang="en-US"/>
              <a:t>小組性質自行決定。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一．共商 “良才選拔計劃”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484313"/>
            <a:ext cx="7931150" cy="4525962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b="1"/>
              <a:t>小結：</a:t>
            </a:r>
          </a:p>
          <a:p>
            <a:r>
              <a:rPr lang="zh-TW" altLang="en-US"/>
              <a:t>在任何選拔、比賽、競技中，所有參加者都要有相同的起點、相同的規則，得到公正的評審、考核、錄用和獎懲等，這才是一次公平的競爭。</a:t>
            </a:r>
          </a:p>
          <a:p>
            <a:r>
              <a:rPr lang="zh-TW" altLang="en-US"/>
              <a:t>我們若遇到不公平的待遇，應主動尋求適當的解決辦法或申訴渠道。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二．短片</a:t>
            </a:r>
            <a:r>
              <a:rPr lang="en-US" altLang="zh-TW">
                <a:solidFill>
                  <a:srgbClr val="0000FF"/>
                </a:solidFill>
              </a:rPr>
              <a:t>《</a:t>
            </a:r>
            <a:r>
              <a:rPr lang="zh-TW" altLang="en-US">
                <a:solidFill>
                  <a:srgbClr val="0000FF"/>
                </a:solidFill>
              </a:rPr>
              <a:t>誰能入選？</a:t>
            </a:r>
            <a:r>
              <a:rPr lang="en-US" altLang="zh-TW">
                <a:solidFill>
                  <a:srgbClr val="0000FF"/>
                </a:solidFill>
              </a:rPr>
              <a:t>》 </a:t>
            </a:r>
          </a:p>
        </p:txBody>
      </p:sp>
      <p:sp>
        <p:nvSpPr>
          <p:cNvPr id="3076" name="AutoShape 4">
            <a:hlinkClick r:id="rId2" action="ppaction://hlinkfile"/>
          </p:cNvPr>
          <p:cNvSpPr>
            <a:spLocks noChangeArrowheads="1"/>
          </p:cNvSpPr>
          <p:nvPr/>
        </p:nvSpPr>
        <p:spPr bwMode="auto">
          <a:xfrm>
            <a:off x="3851275" y="5373688"/>
            <a:ext cx="1439863" cy="574675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zh-TW" altLang="en-US" sz="2000" b="1">
                <a:solidFill>
                  <a:srgbClr val="0000FF"/>
                </a:solidFill>
              </a:rPr>
              <a:t>按此播放</a:t>
            </a: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512888"/>
            <a:ext cx="5905500" cy="357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二．短片</a:t>
            </a:r>
            <a:r>
              <a:rPr lang="en-US" altLang="zh-TW">
                <a:solidFill>
                  <a:srgbClr val="0000FF"/>
                </a:solidFill>
              </a:rPr>
              <a:t>《</a:t>
            </a:r>
            <a:r>
              <a:rPr lang="zh-TW" altLang="en-US">
                <a:solidFill>
                  <a:srgbClr val="0000FF"/>
                </a:solidFill>
              </a:rPr>
              <a:t>誰能入選？</a:t>
            </a:r>
            <a:r>
              <a:rPr lang="en-US" altLang="zh-TW">
                <a:solidFill>
                  <a:srgbClr val="0000FF"/>
                </a:solidFill>
              </a:rPr>
              <a:t>》 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55650" y="1557338"/>
            <a:ext cx="7561263" cy="4525962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zh-TW" altLang="en-US" b="1"/>
              <a:t>討論：</a:t>
            </a:r>
          </a:p>
          <a:p>
            <a:pPr marL="609600" indent="-609600"/>
            <a:r>
              <a:rPr lang="zh-TW" altLang="en-US"/>
              <a:t>良偉未能入選籃球小組，你認為對他公平嗎？你有何改善建議？</a:t>
            </a:r>
          </a:p>
          <a:p>
            <a:pPr marL="609600" indent="-609600"/>
            <a:r>
              <a:rPr lang="zh-TW" altLang="en-US"/>
              <a:t>若健華沒有報名參與選拔程序卻能入選，公平嗎？為甚麼？</a:t>
            </a:r>
          </a:p>
          <a:p>
            <a:pPr marL="609600" indent="-609600"/>
            <a:r>
              <a:rPr lang="zh-TW" altLang="en-US"/>
              <a:t>為不失人才，對健華的處理有什麼較為靈活的辦法？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二．短片</a:t>
            </a:r>
            <a:r>
              <a:rPr lang="en-US" altLang="zh-TW">
                <a:solidFill>
                  <a:srgbClr val="0000FF"/>
                </a:solidFill>
              </a:rPr>
              <a:t>《</a:t>
            </a:r>
            <a:r>
              <a:rPr lang="zh-TW" altLang="en-US">
                <a:solidFill>
                  <a:srgbClr val="0000FF"/>
                </a:solidFill>
              </a:rPr>
              <a:t>誰能入選？</a:t>
            </a:r>
            <a:r>
              <a:rPr lang="en-US" altLang="zh-TW">
                <a:solidFill>
                  <a:srgbClr val="0000FF"/>
                </a:solidFill>
              </a:rPr>
              <a:t>》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341438"/>
            <a:ext cx="7786687" cy="452596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zh-TW" altLang="en-US" b="1"/>
              <a:t>小結：</a:t>
            </a:r>
          </a:p>
          <a:p>
            <a:pPr>
              <a:lnSpc>
                <a:spcPct val="90000"/>
              </a:lnSpc>
            </a:pPr>
            <a:r>
              <a:rPr lang="zh-TW" altLang="en-US"/>
              <a:t>人為的過失、制度的不完善、有人處事不公等等都會影響公平競爭。</a:t>
            </a:r>
          </a:p>
          <a:p>
            <a:pPr>
              <a:lnSpc>
                <a:spcPct val="90000"/>
              </a:lnSpc>
            </a:pPr>
            <a:r>
              <a:rPr lang="zh-TW" altLang="en-US"/>
              <a:t>任何比賽、競爭都必須在公平的情況下進行。而且應該有 </a:t>
            </a:r>
            <a:r>
              <a:rPr lang="en-US" altLang="zh-TW"/>
              <a:t>: </a:t>
            </a:r>
          </a:p>
          <a:p>
            <a:pPr lvl="1">
              <a:lnSpc>
                <a:spcPct val="90000"/>
              </a:lnSpc>
            </a:pPr>
            <a:r>
              <a:rPr lang="zh-TW" altLang="en-US"/>
              <a:t>公平的競爭背景和場合</a:t>
            </a:r>
          </a:p>
          <a:p>
            <a:pPr lvl="1">
              <a:lnSpc>
                <a:spcPct val="90000"/>
              </a:lnSpc>
            </a:pPr>
            <a:r>
              <a:rPr lang="zh-TW" altLang="en-US"/>
              <a:t>公正的比賽規則</a:t>
            </a:r>
          </a:p>
          <a:p>
            <a:pPr lvl="1">
              <a:lnSpc>
                <a:spcPct val="90000"/>
              </a:lnSpc>
            </a:pPr>
            <a:r>
              <a:rPr lang="zh-TW" altLang="en-US"/>
              <a:t>不偏不倚的裁判</a:t>
            </a:r>
          </a:p>
          <a:p>
            <a:pPr lvl="1">
              <a:lnSpc>
                <a:spcPct val="90000"/>
              </a:lnSpc>
            </a:pPr>
            <a:r>
              <a:rPr lang="zh-TW" altLang="en-US"/>
              <a:t>具真正競賽精神的參加者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三．個案閱讀和討論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341438"/>
            <a:ext cx="7859712" cy="4784725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zh-TW" altLang="en-US"/>
              <a:t>（完成工作紙）</a:t>
            </a:r>
          </a:p>
          <a:p>
            <a:pPr marL="609600" indent="-609600">
              <a:buFontTx/>
              <a:buAutoNum type="arabicPeriod"/>
            </a:pPr>
            <a:r>
              <a:rPr lang="zh-TW" altLang="en-US"/>
              <a:t>如有投標的公司跟審標的政府官員有親屬關係，且投得合約，這會造成怎樣的影響？</a:t>
            </a:r>
          </a:p>
          <a:p>
            <a:pPr marL="609600" indent="-609600">
              <a:buFontTx/>
              <a:buAutoNum type="arabicPeriod"/>
            </a:pPr>
            <a:r>
              <a:rPr lang="zh-TW" altLang="en-US"/>
              <a:t>即使審標者公正處事，市民的疑慮可以釋除嗎？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三．個案閱讀和討論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341438"/>
            <a:ext cx="7859712" cy="4784725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b="1"/>
              <a:t>小結：</a:t>
            </a:r>
          </a:p>
          <a:p>
            <a:r>
              <a:rPr lang="zh-TW" altLang="en-US"/>
              <a:t>影響公平競爭的行為受到社會譴責</a:t>
            </a:r>
          </a:p>
          <a:p>
            <a:pPr lvl="1"/>
            <a:r>
              <a:rPr lang="zh-TW" altLang="en-US"/>
              <a:t>這種情況若發生在公共領域和商業等領域，還會受到法例所規範，觸犯者須負刑責。</a:t>
            </a:r>
          </a:p>
          <a:p>
            <a:r>
              <a:rPr lang="zh-TW" altLang="en-US"/>
              <a:t>在公營領域中，不論考試、招標審標、甄選、採購等都有嚴格的制度，確保公平和公正。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四．個人反思（寫作）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00200"/>
            <a:ext cx="7848600" cy="4525963"/>
          </a:xfrm>
        </p:spPr>
        <p:txBody>
          <a:bodyPr/>
          <a:lstStyle/>
          <a:p>
            <a:r>
              <a:rPr lang="zh-TW" altLang="en-US"/>
              <a:t>你重視公平競爭嗎？</a:t>
            </a:r>
          </a:p>
          <a:p>
            <a:r>
              <a:rPr lang="zh-TW" altLang="en-US"/>
              <a:t>在某種不公平的情況下，</a:t>
            </a:r>
            <a:r>
              <a:rPr lang="zh-TW" altLang="en-US" u="sng"/>
              <a:t>即使會為你帶來好處</a:t>
            </a:r>
            <a:r>
              <a:rPr lang="zh-TW" altLang="en-US"/>
              <a:t>，你會主動公開，讓情況重新變得公平嗎？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CC"/>
        </a:solidFill>
        <a:ln w="28575" cap="flat" cmpd="sng" algn="ctr">
          <a:solidFill>
            <a:srgbClr val="80808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CC"/>
        </a:solidFill>
        <a:ln w="28575" cap="flat" cmpd="sng" algn="ctr">
          <a:solidFill>
            <a:srgbClr val="80808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500</Words>
  <Application>Microsoft Office PowerPoint</Application>
  <PresentationFormat>On-screen Show (4:3)</PresentationFormat>
  <Paragraphs>48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新細明體</vt:lpstr>
      <vt:lpstr>標楷體</vt:lpstr>
      <vt:lpstr>預設簡報設計</vt:lpstr>
      <vt:lpstr>中學誠信教育教材《學而思》 </vt:lpstr>
      <vt:lpstr>一．共商 “良才選拔計劃” </vt:lpstr>
      <vt:lpstr>一．共商 “良才選拔計劃”</vt:lpstr>
      <vt:lpstr>二．短片《誰能入選？》 </vt:lpstr>
      <vt:lpstr>二．短片《誰能入選？》 </vt:lpstr>
      <vt:lpstr>二．短片《誰能入選？》</vt:lpstr>
      <vt:lpstr>三．個案閱讀和討論 </vt:lpstr>
      <vt:lpstr>三．個案閱讀和討論 </vt:lpstr>
      <vt:lpstr>四．個人反思（寫作） </vt:lpstr>
      <vt:lpstr>五．後續活動 </vt:lpstr>
    </vt:vector>
  </TitlesOfParts>
  <Company>CCAC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中學誠信教育教材《學而思》 </dc:title>
  <dc:creator>chloi</dc:creator>
  <cp:lastModifiedBy>Kyle, Ka Heng Au</cp:lastModifiedBy>
  <cp:revision>23</cp:revision>
  <dcterms:created xsi:type="dcterms:W3CDTF">2012-12-04T08:09:13Z</dcterms:created>
  <dcterms:modified xsi:type="dcterms:W3CDTF">2018-08-20T10:55:51Z</dcterms:modified>
</cp:coreProperties>
</file>