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zh-TW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82F0F-D8CC-437B-AAB4-D7CD789DCF1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531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F6241-552E-4DBC-B6A2-D29C7E7DCC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652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5DA7A-C628-44FF-8171-3C1FE2CB48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8157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0E6FC84-035B-4436-BE45-FD85B016B59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880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B8A1A-91B3-49E1-A140-22874502D1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869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E01E8-DACD-4A7F-B015-E0848A74899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043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EF345-33AF-42F0-8772-855CC5357F7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51383-695D-4B60-8FBA-125DB5F90EB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8406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881D6-28A6-422A-9BFF-8A4F3CF6484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084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70FD1-7013-4C44-9565-993318C0F8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456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05B46-BF25-4040-BA4C-70BFA0B1530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34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82884-3C09-4B82-B69F-5DDC094876A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727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B52516-9632-4110-8140-DC752295041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學而思</a:t>
            </a:r>
            <a:r>
              <a:rPr lang="en-US" altLang="zh-TW" sz="440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zh-TW" altLang="en-US" sz="2800" b="1" dirty="0"/>
              <a:t>公平公正</a:t>
            </a:r>
          </a:p>
          <a:p>
            <a:r>
              <a:rPr lang="zh-TW" altLang="en-US" b="1"/>
              <a:t>（</a:t>
            </a:r>
            <a:r>
              <a:rPr lang="zh-TW" altLang="en-US" b="1" smtClean="0"/>
              <a:t>第二節</a:t>
            </a:r>
            <a:r>
              <a:rPr lang="zh-TW" altLang="en-US" b="1"/>
              <a:t>）</a:t>
            </a:r>
          </a:p>
          <a:p>
            <a:endParaRPr lang="zh-TW" altLang="en-US" b="1" dirty="0"/>
          </a:p>
          <a:p>
            <a:r>
              <a:rPr lang="zh-TW" altLang="en-US" sz="1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澳門廉政公署</a:t>
            </a:r>
            <a:endParaRPr lang="zh-TW" altLang="en-US" sz="32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>
                <a:solidFill>
                  <a:srgbClr val="0000FF"/>
                </a:solidFill>
              </a:rPr>
              <a:t>四．尊重和支持公正處事者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1484313"/>
            <a:ext cx="7559675" cy="452596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 b="1"/>
              <a:t>必需公正處事的機關、組織，例如：</a:t>
            </a:r>
          </a:p>
          <a:p>
            <a:r>
              <a:rPr lang="zh-TW" altLang="en-US" sz="2800"/>
              <a:t>法院</a:t>
            </a:r>
          </a:p>
          <a:p>
            <a:r>
              <a:rPr lang="zh-TW" altLang="en-US" sz="2800"/>
              <a:t>公職考試中的 “典試委員會” </a:t>
            </a:r>
          </a:p>
          <a:p>
            <a:r>
              <a:rPr lang="zh-TW" altLang="en-US" sz="2800"/>
              <a:t>評判團</a:t>
            </a:r>
          </a:p>
          <a:p>
            <a:pPr>
              <a:buFontTx/>
              <a:buNone/>
            </a:pPr>
            <a:endParaRPr lang="zh-TW" altLang="en-US" sz="2800"/>
          </a:p>
          <a:p>
            <a:r>
              <a:rPr lang="zh-TW" altLang="en-US" sz="2800"/>
              <a:t>公正地處事有其嚴肅性，我們都應該尊重和支持。</a:t>
            </a:r>
          </a:p>
          <a:p>
            <a:r>
              <a:rPr lang="zh-TW" altLang="en-US" sz="2800"/>
              <a:t>當我們受託某個職責時，亦需要公正地履行職務 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>
                <a:solidFill>
                  <a:srgbClr val="0000FF"/>
                </a:solidFill>
              </a:rPr>
              <a:t>四．尊重和支持公正處事者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反思：</a:t>
            </a:r>
          </a:p>
          <a:p>
            <a:r>
              <a:rPr lang="zh-TW" altLang="en-US"/>
              <a:t>你認為擔任某個職務（例如：風紀隊員、賽事裁判和學生領袖等）時，必須要公正地處事嗎？</a:t>
            </a:r>
          </a:p>
          <a:p>
            <a:r>
              <a:rPr lang="zh-TW" altLang="en-US"/>
              <a:t>對於做好這項工作，你有沒有心得？曾遇到哪些成功或失敗的例子？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五．單元總結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r>
              <a:rPr lang="zh-TW" altLang="en-US" sz="2800"/>
              <a:t>我們應堅持公平競爭的態度，去面對個人所追求的目標。</a:t>
            </a:r>
          </a:p>
          <a:p>
            <a:r>
              <a:rPr lang="zh-TW" altLang="en-US" sz="2800"/>
              <a:t>假若我們遇到不公平的遭遇，應以適當方式尋求解決辦法。</a:t>
            </a:r>
          </a:p>
          <a:p>
            <a:r>
              <a:rPr lang="zh-TW" altLang="en-US" sz="2800"/>
              <a:t>我們應尊重有責任公正處事的人，支持他們的工作和決定。</a:t>
            </a:r>
          </a:p>
          <a:p>
            <a:r>
              <a:rPr lang="zh-TW" altLang="en-US" sz="2800"/>
              <a:t>應重視自己所承擔的責任，並要公正地執行職務。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六．後續活動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 marL="609600" indent="-609600"/>
            <a:r>
              <a:rPr lang="zh-TW" altLang="en-US"/>
              <a:t>搜集一則有關 “公正處事”的時事新聞或校園報道，並分析：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當中的人物能否公正地處事？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當事人受到哪些影響或引誘？</a:t>
            </a:r>
          </a:p>
          <a:p>
            <a:pPr marL="609600" indent="-609600">
              <a:buFontTx/>
              <a:buAutoNum type="arabicPeriod"/>
            </a:pPr>
            <a:r>
              <a:rPr lang="zh-TW" altLang="en-US"/>
              <a:t>你對事件的結果有何看法或建議？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一．“小要求 大抉擇”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7563" y="1711325"/>
            <a:ext cx="3609975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zh-TW" altLang="en-US" sz="2800"/>
              <a:t>健華：</a:t>
            </a:r>
          </a:p>
          <a:p>
            <a:pPr marL="609600" indent="-609600"/>
            <a:r>
              <a:rPr lang="zh-TW" altLang="en-US" sz="2800"/>
              <a:t>有好球技，想加入籃球小組；</a:t>
            </a:r>
          </a:p>
          <a:p>
            <a:pPr marL="609600" indent="-609600"/>
            <a:r>
              <a:rPr lang="zh-TW" altLang="en-US" sz="2800"/>
              <a:t>因他是插班生而錯過了選拔球員的報名。</a:t>
            </a:r>
          </a:p>
          <a:p>
            <a:pPr marL="609600" indent="-609600"/>
            <a:endParaRPr lang="zh-TW" altLang="en-US" sz="2800"/>
          </a:p>
        </p:txBody>
      </p:sp>
      <p:pic>
        <p:nvPicPr>
          <p:cNvPr id="11287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628775"/>
            <a:ext cx="3094038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一．“小要求 大抉擇”</a:t>
            </a:r>
          </a:p>
        </p:txBody>
      </p:sp>
      <p:sp>
        <p:nvSpPr>
          <p:cNvPr id="12317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962025" y="1600200"/>
            <a:ext cx="3970338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/>
              <a:t>阿忠：</a:t>
            </a:r>
          </a:p>
          <a:p>
            <a:r>
              <a:rPr lang="zh-TW" altLang="en-US" sz="2800"/>
              <a:t>身為籃球小組隊長，要求負責計分的組員無視選拔程序</a:t>
            </a:r>
          </a:p>
          <a:p>
            <a:r>
              <a:rPr lang="zh-TW" altLang="en-US" sz="2800"/>
              <a:t>違規將健華加插入小組，並須因此而淘汰一位成員。</a:t>
            </a:r>
          </a:p>
        </p:txBody>
      </p:sp>
      <p:pic>
        <p:nvPicPr>
          <p:cNvPr id="12319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338" y="1773238"/>
            <a:ext cx="2970212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一．“小要求 大抉擇”</a:t>
            </a:r>
          </a:p>
        </p:txBody>
      </p:sp>
      <p:graphicFrame>
        <p:nvGraphicFramePr>
          <p:cNvPr id="15421" name="Group 61"/>
          <p:cNvGraphicFramePr>
            <a:graphicFrameLocks noGrp="1"/>
          </p:cNvGraphicFramePr>
          <p:nvPr>
            <p:ph sz="half" idx="2"/>
          </p:nvPr>
        </p:nvGraphicFramePr>
        <p:xfrm>
          <a:off x="684213" y="1600200"/>
          <a:ext cx="8002587" cy="4437063"/>
        </p:xfrm>
        <a:graphic>
          <a:graphicData uri="http://schemas.openxmlformats.org/drawingml/2006/table">
            <a:tbl>
              <a:tblPr/>
              <a:tblGrid>
                <a:gridCol w="2663825">
                  <a:extLst>
                    <a:ext uri="{9D8B030D-6E8A-4147-A177-3AD203B41FA5}">
                      <a16:colId xmlns:a16="http://schemas.microsoft.com/office/drawing/2014/main" xmlns="" val="3089953030"/>
                    </a:ext>
                  </a:extLst>
                </a:gridCol>
                <a:gridCol w="2592387">
                  <a:extLst>
                    <a:ext uri="{9D8B030D-6E8A-4147-A177-3AD203B41FA5}">
                      <a16:colId xmlns:a16="http://schemas.microsoft.com/office/drawing/2014/main" xmlns="" val="4100737327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xmlns="" val="1816581649"/>
                    </a:ext>
                  </a:extLst>
                </a:gridCol>
              </a:tblGrid>
              <a:tr h="16129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良偉：純因計分員疏忽大意而落選。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阿成：剛處身於落選與入選的界線邊緣。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計分員：假如你是他，你如何回應隊長的要求？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5400216"/>
                  </a:ext>
                </a:extLst>
              </a:tr>
              <a:tr h="28241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8201724"/>
                  </a:ext>
                </a:extLst>
              </a:tr>
            </a:tbl>
          </a:graphicData>
        </a:graphic>
      </p:graphicFrame>
      <p:pic>
        <p:nvPicPr>
          <p:cNvPr id="15422" name="Picture 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50" y="3284538"/>
            <a:ext cx="2120900" cy="266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23" name="Picture 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330575"/>
            <a:ext cx="2046287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424" name="Picture 6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57563"/>
            <a:ext cx="2039937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二．分組討論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786687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有兩全其美的方案嗎？</a:t>
            </a:r>
          </a:p>
          <a:p>
            <a:r>
              <a:rPr lang="zh-TW" altLang="en-US"/>
              <a:t>健華球技了得，而因他是插班生而錯過了選拔程序，似乎可惜，可以給他一個機會嗎？</a:t>
            </a:r>
          </a:p>
          <a:p>
            <a:r>
              <a:rPr lang="zh-TW" altLang="en-US"/>
              <a:t>給機會健華，意味原本入選的阿成有機會被淘汰，對他是否不公平呢？</a:t>
            </a:r>
          </a:p>
          <a:p>
            <a:pPr>
              <a:buFontTx/>
              <a:buNone/>
            </a:pPr>
            <a:r>
              <a:rPr lang="zh-TW" altLang="en-US" b="1"/>
              <a:t>你有何建議？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二．分組討論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zh-TW" altLang="en-US" b="1"/>
              <a:t>思考重點：</a:t>
            </a:r>
          </a:p>
          <a:p>
            <a:pPr marL="990600" lvl="1" indent="-533400"/>
            <a:r>
              <a:rPr lang="zh-TW" altLang="en-US"/>
              <a:t>有更有效的選拔方法嗎？</a:t>
            </a:r>
          </a:p>
          <a:p>
            <a:pPr marL="990600" lvl="1" indent="-533400"/>
            <a:r>
              <a:rPr lang="zh-TW" altLang="en-US"/>
              <a:t>如何避免輸入成績時出錯？</a:t>
            </a:r>
          </a:p>
          <a:p>
            <a:pPr marL="990600" lvl="1" indent="-533400"/>
            <a:r>
              <a:rPr lang="zh-TW" altLang="en-US"/>
              <a:t>如何避免隊長影響結果，造成不公？</a:t>
            </a:r>
          </a:p>
          <a:p>
            <a:pPr marL="990600" lvl="1" indent="-533400"/>
            <a:endParaRPr lang="zh-TW" altLang="en-US"/>
          </a:p>
          <a:p>
            <a:pPr marL="609600" indent="-609600"/>
            <a:r>
              <a:rPr lang="zh-TW" altLang="en-US" b="1"/>
              <a:t>討論後進行匯報</a:t>
            </a:r>
            <a:r>
              <a:rPr lang="zh-TW" altLang="en-US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solidFill>
                  <a:srgbClr val="0000FF"/>
                </a:solidFill>
              </a:rPr>
              <a:t>二．分組討論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786687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 b="1"/>
              <a:t>小結：</a:t>
            </a:r>
          </a:p>
          <a:p>
            <a:r>
              <a:rPr lang="zh-TW" altLang="en-US" sz="2800"/>
              <a:t>要做到處事公正，應綜合考慮所有客觀的情況；</a:t>
            </a:r>
          </a:p>
          <a:p>
            <a:r>
              <a:rPr lang="zh-TW" altLang="en-US" sz="2800"/>
              <a:t>定出一個合情、合理、合法和長遠可行的方案，即使日後出現同類情況也可以參考；</a:t>
            </a:r>
          </a:p>
          <a:p>
            <a:r>
              <a:rPr lang="zh-TW" altLang="en-US" sz="2800"/>
              <a:t>決策過程中必須排除一切個人利益因素，才能達到公平。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>
                <a:solidFill>
                  <a:srgbClr val="0000FF"/>
                </a:solidFill>
              </a:rPr>
              <a:t>三．個案討論（工作紙）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786687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zh-TW"/>
              <a:t>《</a:t>
            </a:r>
            <a:r>
              <a:rPr lang="zh-TW" altLang="en-US"/>
              <a:t>研究影響公正處事的因素</a:t>
            </a:r>
            <a:r>
              <a:rPr lang="en-US" altLang="zh-TW"/>
              <a:t>》</a:t>
            </a:r>
          </a:p>
          <a:p>
            <a:pPr>
              <a:buFontTx/>
              <a:buNone/>
            </a:pPr>
            <a:r>
              <a:rPr lang="zh-TW" altLang="en-US"/>
              <a:t>小結：</a:t>
            </a:r>
          </a:p>
          <a:p>
            <a:r>
              <a:rPr lang="zh-TW" altLang="en-US"/>
              <a:t>當我們受委託執行任務時，應重視被賦予的責任，公正地處事。</a:t>
            </a:r>
          </a:p>
          <a:p>
            <a:r>
              <a:rPr lang="zh-TW" altLang="en-US"/>
              <a:t>這樣做除了能維護有關成員的權利之外，更顯示出我們公正處事的能力，才能獲得大家信任。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>
                <a:solidFill>
                  <a:srgbClr val="0000FF"/>
                </a:solidFill>
              </a:rPr>
              <a:t>四．尊重和支持公正處事者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b="1"/>
              <a:t>日常生活中常見必需公正處事的人：</a:t>
            </a:r>
            <a:endParaRPr lang="zh-TW" altLang="en-US"/>
          </a:p>
          <a:p>
            <a:r>
              <a:rPr lang="zh-TW" altLang="en-US"/>
              <a:t>學校內的風紀隊員</a:t>
            </a:r>
          </a:p>
          <a:p>
            <a:r>
              <a:rPr lang="zh-TW" altLang="en-US"/>
              <a:t>球賽上的裁判員等</a:t>
            </a:r>
          </a:p>
          <a:p>
            <a:endParaRPr lang="zh-TW" altLang="en-US"/>
          </a:p>
          <a:p>
            <a:r>
              <a:rPr lang="zh-TW" altLang="en-US"/>
              <a:t>他們都有責任公正地執行任務</a:t>
            </a:r>
          </a:p>
          <a:p>
            <a:r>
              <a:rPr lang="zh-TW" altLang="en-US"/>
              <a:t>對此任何人都應該表示尊重和服從</a:t>
            </a:r>
          </a:p>
          <a:p>
            <a:r>
              <a:rPr lang="zh-TW" altLang="en-US"/>
              <a:t>並應以實際行動支持他們的工作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285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CC"/>
        </a:solidFill>
        <a:ln w="28575" cap="flat" cmpd="sng" algn="ctr">
          <a:solidFill>
            <a:srgbClr val="80808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651</Words>
  <Application>Microsoft Office PowerPoint</Application>
  <PresentationFormat>如螢幕大小 (4:3)</PresentationFormat>
  <Paragraphs>69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7" baseType="lpstr">
      <vt:lpstr>新細明體</vt:lpstr>
      <vt:lpstr>標楷體</vt:lpstr>
      <vt:lpstr>Arial</vt:lpstr>
      <vt:lpstr>預設簡報設計</vt:lpstr>
      <vt:lpstr>中學誠信教育教材《學而思》 </vt:lpstr>
      <vt:lpstr>一．“小要求 大抉擇” </vt:lpstr>
      <vt:lpstr>一．“小要求 大抉擇”</vt:lpstr>
      <vt:lpstr>一．“小要求 大抉擇”</vt:lpstr>
      <vt:lpstr>二．分組討論</vt:lpstr>
      <vt:lpstr>二．分組討論</vt:lpstr>
      <vt:lpstr>二．分組討論</vt:lpstr>
      <vt:lpstr>三．個案討論（工作紙）</vt:lpstr>
      <vt:lpstr>四．尊重和支持公正處事者</vt:lpstr>
      <vt:lpstr>四．尊重和支持公正處事者</vt:lpstr>
      <vt:lpstr>四．尊重和支持公正處事者</vt:lpstr>
      <vt:lpstr>五．單元總結</vt:lpstr>
      <vt:lpstr>六．後續活動</vt:lpstr>
    </vt:vector>
  </TitlesOfParts>
  <Company>CCAC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中學誠信教育教材《學而思》 </dc:title>
  <dc:creator>chloi</dc:creator>
  <cp:lastModifiedBy>Kyle, Ka Heng Au</cp:lastModifiedBy>
  <cp:revision>30</cp:revision>
  <dcterms:created xsi:type="dcterms:W3CDTF">2012-12-04T08:09:13Z</dcterms:created>
  <dcterms:modified xsi:type="dcterms:W3CDTF">2018-09-28T02:30:03Z</dcterms:modified>
</cp:coreProperties>
</file>