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5B236-6615-46F0-BAA9-73B6B9CB49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539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E7974-6992-4278-8A65-E7A5686C92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49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7DE1E-9867-430B-9678-35A771C69B2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153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6DB8B-A23C-454E-BA09-B1165F6D9B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190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7B825-DE7C-4BA7-A3C3-3CB1931A9BE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936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9DD0A-4FE0-4A4B-AF74-10B4D2E767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402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54C33-3C92-40C9-8975-FDCB01A357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6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5C0CD-760D-407D-BEFE-B6A8378283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33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3621B-E929-44AF-9FCD-9E8BF1E518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294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7E449-C763-42B5-99C3-6B453FABD0F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357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2CD2E-B014-4A91-A949-81EC7DA73E4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295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D5204C-76BD-42CD-9B2F-DCA792FDED7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&#30701;&#29255;/&#20841;&#38627;&#20043;&#38291;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友情與公義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四．個案討論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小結：</a:t>
            </a:r>
          </a:p>
          <a:p>
            <a:pPr marL="609600" indent="-609600"/>
            <a:r>
              <a:rPr lang="zh-TW" altLang="en-US"/>
              <a:t>別人與自己關係的親疏，不是我們抉擇是否維護公義的原因。</a:t>
            </a:r>
          </a:p>
          <a:p>
            <a:pPr marL="609600" indent="-609600"/>
            <a:r>
              <a:rPr lang="zh-TW" altLang="en-US"/>
              <a:t>真正的友誼，除了互助互愛之外，亦包括朋友之間的督促和指正、關心他們的發展和前途等。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五．後續活動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zh-TW" sz="2800" b="1"/>
              <a:t>1. “</a:t>
            </a:r>
            <a:r>
              <a:rPr lang="zh-TW" altLang="en-US" sz="2800" b="1"/>
              <a:t>友情？公義？” 思考題（工作紙）： </a:t>
            </a:r>
          </a:p>
          <a:p>
            <a:pPr marL="609600" indent="-609600">
              <a:lnSpc>
                <a:spcPct val="90000"/>
              </a:lnSpc>
              <a:buFontTx/>
              <a:buAutoNum type="circleNumWdWhitePlain"/>
            </a:pPr>
            <a:r>
              <a:rPr lang="zh-TW" altLang="en-US" sz="2800"/>
              <a:t>你認同阿琛這種“製作備份光碟”的行為嗎？為甚麼？</a:t>
            </a:r>
          </a:p>
          <a:p>
            <a:pPr marL="609600" indent="-609600">
              <a:lnSpc>
                <a:spcPct val="90000"/>
              </a:lnSpc>
              <a:buFontTx/>
              <a:buAutoNum type="circleNumWdWhitePlain"/>
            </a:pPr>
            <a:r>
              <a:rPr lang="zh-TW" altLang="en-US" sz="2800"/>
              <a:t>如果你是阿東，你會幫忙運送備份光碟嗎？為甚麼？</a:t>
            </a:r>
          </a:p>
          <a:p>
            <a:pPr marL="609600" indent="-609600">
              <a:lnSpc>
                <a:spcPct val="90000"/>
              </a:lnSpc>
              <a:buFontTx/>
              <a:buAutoNum type="circleNumWdWhitePlain"/>
            </a:pPr>
            <a:r>
              <a:rPr lang="zh-TW" altLang="en-US" sz="2800"/>
              <a:t>如果要阻止阿琛，你會用什麼方法呢？</a:t>
            </a:r>
          </a:p>
          <a:p>
            <a:pPr marL="609600" indent="-609600">
              <a:lnSpc>
                <a:spcPct val="90000"/>
              </a:lnSpc>
              <a:buFontTx/>
              <a:buAutoNum type="circleNumWdWhitePlain"/>
            </a:pPr>
            <a:r>
              <a:rPr lang="zh-TW" altLang="en-US" sz="2800"/>
              <a:t>如果阿東默許阿琛繼續做這種“製作備份光碟”的行徑，可能會導致哪些後果出現？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五．後續活動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2. </a:t>
            </a:r>
            <a:r>
              <a:rPr lang="zh-TW" altLang="en-US" b="1"/>
              <a:t>寫作：</a:t>
            </a:r>
          </a:p>
          <a:p>
            <a:pPr marL="609600" indent="-609600"/>
            <a:r>
              <a:rPr lang="zh-TW" altLang="en-US"/>
              <a:t>對於“公義與友情”的兩難取捨情況，你面對過嗎？</a:t>
            </a:r>
          </a:p>
          <a:p>
            <a:pPr marL="990600" lvl="1" indent="-533400"/>
            <a:r>
              <a:rPr lang="zh-TW" altLang="en-US"/>
              <a:t>或就你所知，你所認識的人有遇過嗎？</a:t>
            </a:r>
          </a:p>
          <a:p>
            <a:pPr marL="990600" lvl="1" indent="-533400"/>
            <a:endParaRPr lang="zh-TW" altLang="en-US"/>
          </a:p>
          <a:p>
            <a:pPr marL="609600" indent="-609600"/>
            <a:r>
              <a:rPr lang="zh-TW" altLang="en-US"/>
              <a:t>請寫出你面對這處境時的抉擇原則或實際心得</a:t>
            </a:r>
          </a:p>
          <a:p>
            <a:pPr marL="990600" lvl="1" indent="-533400"/>
            <a:r>
              <a:rPr lang="zh-TW" altLang="en-US"/>
              <a:t>或你對他人曾作出的決定作出評價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一．“情境的應變＂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68413"/>
            <a:ext cx="7715250" cy="4525962"/>
          </a:xfrm>
        </p:spPr>
        <p:txBody>
          <a:bodyPr/>
          <a:lstStyle/>
          <a:p>
            <a:r>
              <a:rPr lang="zh-TW" altLang="en-US" sz="2400"/>
              <a:t>這時你會</a:t>
            </a:r>
            <a:r>
              <a:rPr lang="en-US" altLang="zh-TW" sz="2400"/>
              <a:t>…… </a:t>
            </a:r>
          </a:p>
        </p:txBody>
      </p:sp>
      <p:pic>
        <p:nvPicPr>
          <p:cNvPr id="5124" name="Picture 4" descr="6_1_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803400"/>
            <a:ext cx="5905500" cy="421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一．“情境的應變＂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68413"/>
            <a:ext cx="7715250" cy="4525962"/>
          </a:xfrm>
        </p:spPr>
        <p:txBody>
          <a:bodyPr/>
          <a:lstStyle/>
          <a:p>
            <a:r>
              <a:rPr lang="zh-TW" altLang="en-US" sz="2400"/>
              <a:t>這時你會</a:t>
            </a:r>
            <a:r>
              <a:rPr lang="en-US" altLang="zh-TW" sz="2400"/>
              <a:t>…… </a:t>
            </a:r>
          </a:p>
        </p:txBody>
      </p:sp>
      <p:pic>
        <p:nvPicPr>
          <p:cNvPr id="6148" name="Picture 4" descr="6_1_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24025"/>
            <a:ext cx="6192838" cy="442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一．“情境的應變＂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68413"/>
            <a:ext cx="7715250" cy="4525962"/>
          </a:xfrm>
        </p:spPr>
        <p:txBody>
          <a:bodyPr/>
          <a:lstStyle/>
          <a:p>
            <a:r>
              <a:rPr lang="zh-TW" altLang="en-US" sz="2400"/>
              <a:t>這時你會</a:t>
            </a:r>
            <a:r>
              <a:rPr lang="en-US" altLang="zh-TW" sz="2400"/>
              <a:t>…… </a:t>
            </a:r>
          </a:p>
        </p:txBody>
      </p:sp>
      <p:pic>
        <p:nvPicPr>
          <p:cNvPr id="7172" name="Picture 4" descr="6_1_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795463"/>
            <a:ext cx="6121400" cy="437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兩難之間 </a:t>
            </a:r>
            <a:r>
              <a:rPr lang="en-US" altLang="zh-TW">
                <a:solidFill>
                  <a:srgbClr val="0000FF"/>
                </a:solidFill>
              </a:rPr>
              <a:t>》 </a:t>
            </a:r>
          </a:p>
        </p:txBody>
      </p:sp>
      <p:sp>
        <p:nvSpPr>
          <p:cNvPr id="10243" name="AutoShape 3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14463"/>
            <a:ext cx="63373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兩難之間 </a:t>
            </a:r>
            <a:r>
              <a:rPr lang="en-US" altLang="zh-TW">
                <a:solidFill>
                  <a:srgbClr val="0000FF"/>
                </a:solidFill>
              </a:rPr>
              <a:t>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>
                <a:latin typeface="Times New Roman" panose="02020603050405020304" pitchFamily="18" charset="0"/>
              </a:rPr>
              <a:t>討論：</a:t>
            </a:r>
          </a:p>
          <a:p>
            <a:pPr marL="609600" indent="-609600"/>
            <a:r>
              <a:rPr lang="zh-TW" altLang="en-US">
                <a:latin typeface="Times New Roman" panose="02020603050405020304" pitchFamily="18" charset="0"/>
              </a:rPr>
              <a:t>對翠華“穿櫃桶底”不當行為有何看法？</a:t>
            </a:r>
          </a:p>
          <a:p>
            <a:pPr marL="609600" indent="-609600"/>
            <a:r>
              <a:rPr lang="zh-TW" altLang="en-US">
                <a:latin typeface="Times New Roman" panose="02020603050405020304" pitchFamily="18" charset="0"/>
              </a:rPr>
              <a:t>如果你是金華，當發現翠華的不當行為時，你會怎樣做？</a:t>
            </a:r>
          </a:p>
          <a:p>
            <a:pPr marL="609600" indent="-609600"/>
            <a:r>
              <a:rPr lang="zh-TW" altLang="en-US">
                <a:latin typeface="Times New Roman" panose="02020603050405020304" pitchFamily="18" charset="0"/>
              </a:rPr>
              <a:t>如果你是嘉茵，你對金華有何建議？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三．何謂“公義＂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TW"/>
              <a:t>“</a:t>
            </a:r>
            <a:r>
              <a:rPr lang="zh-TW" altLang="en-US"/>
              <a:t>公義＂的簡述：正直無私、符合大眾利益的道理或舉動。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“公義＂的實施：包括適當的分配公有資源及對惡行的適當懲罰兩方面。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“公義＂的特色：必要的、具壓倒性的、善意的、博愛的、仁慈的、慷慨的和同情的等等。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與“公義＂有關的詞：公平、正義、公正無私、義不容辭。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四．個案討論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/>
              <a:t>（完成工作紙） 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邵女的好友把她突然多了錢花的事告訴邵姊，你認為她做得對嗎？為甚麼？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邵女的好友表示擔心邵女金錢的來歷，你認為她擔心甚麼？</a:t>
            </a:r>
          </a:p>
          <a:p>
            <a:pPr marL="609600" indent="-609600"/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四．個案討論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zh-TW" altLang="en-US"/>
              <a:t>如果邵女今次沒有被揭發，你認為日後事情會有怎樣的發展？誰會受到影響？可能會有甚麽後果？</a:t>
            </a:r>
          </a:p>
          <a:p>
            <a:pPr marL="609600" indent="-609600">
              <a:buFontTx/>
              <a:buAutoNum type="arabicPeriod" startAt="3"/>
            </a:pPr>
            <a:r>
              <a:rPr lang="zh-TW" altLang="en-US"/>
              <a:t>你認為邵女之後會將那告發的好友視作仇人嗎？若果真如此，你怎樣評價邵女？</a:t>
            </a:r>
          </a:p>
          <a:p>
            <a:pPr marL="609600" indent="-609600">
              <a:buFontTx/>
              <a:buAutoNum type="arabicPeriod" startAt="3"/>
            </a:pPr>
            <a:r>
              <a:rPr lang="zh-TW" altLang="en-US"/>
              <a:t>設法制止朋友犯錯，可能會“得罪＂朋友、影響友誼。你有何看法？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562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新細明體</vt:lpstr>
      <vt:lpstr>標楷體</vt:lpstr>
      <vt:lpstr>Times New Roman</vt:lpstr>
      <vt:lpstr>預設簡報設計</vt:lpstr>
      <vt:lpstr>中學誠信教育教材《學而思》 </vt:lpstr>
      <vt:lpstr>一．“情境的應變＂ </vt:lpstr>
      <vt:lpstr>一．“情境的應變＂ </vt:lpstr>
      <vt:lpstr>一．“情境的應變＂ </vt:lpstr>
      <vt:lpstr>二．短片《兩難之間 》 </vt:lpstr>
      <vt:lpstr>二．短片《兩難之間 》</vt:lpstr>
      <vt:lpstr>三．何謂“公義＂ </vt:lpstr>
      <vt:lpstr>四．個案討論</vt:lpstr>
      <vt:lpstr>四．個案討論 </vt:lpstr>
      <vt:lpstr>四．個案討論 </vt:lpstr>
      <vt:lpstr>五．後續活動 </vt:lpstr>
      <vt:lpstr>五．後續活動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20</cp:revision>
  <dcterms:created xsi:type="dcterms:W3CDTF">2012-12-05T03:28:09Z</dcterms:created>
  <dcterms:modified xsi:type="dcterms:W3CDTF">2018-08-20T10:56:32Z</dcterms:modified>
</cp:coreProperties>
</file>