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8" r:id="rId3"/>
    <p:sldId id="270" r:id="rId4"/>
    <p:sldId id="259" r:id="rId5"/>
    <p:sldId id="271" r:id="rId6"/>
    <p:sldId id="260" r:id="rId7"/>
    <p:sldId id="272" r:id="rId8"/>
    <p:sldId id="261" r:id="rId9"/>
    <p:sldId id="273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6" autoAdjust="0"/>
    <p:restoredTop sz="94604" autoAdjust="0"/>
  </p:normalViewPr>
  <p:slideViewPr>
    <p:cSldViewPr>
      <p:cViewPr varScale="1">
        <p:scale>
          <a:sx n="92" d="100"/>
          <a:sy n="92" d="100"/>
        </p:scale>
        <p:origin x="4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76A8A-B382-4523-BE05-DCD17DA46D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904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B9119-CD63-4942-80C0-4AE07FA8614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208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AC38C-FCDE-4553-B6A1-A5788A31DCC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5811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96E202-01AA-4DE1-85E0-F81A320C28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815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00A46-827D-4A36-932F-31EC7876FBB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600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E3BB0-0826-4FC8-B0CA-4C0408D283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571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C5613-8A5C-452E-9403-EFCE3FA6743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94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1C25B-1BCB-4CFC-8A4B-CA98F0EC27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870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9D160-E86C-46FD-8DB1-8D1EF392CB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135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7C793-DB23-49D8-B43A-9F946B84E8B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870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CA074-DA7D-4B43-BB00-871C2B5A9C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144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423F7-880D-4E9F-BBE9-B52FF23002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028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9A7671-B3B7-45DD-8D9D-EA53759E42E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&#30701;&#29255;/&#22909;&#24066;&#27665;&#29518;.wm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友情與公義</a:t>
            </a:r>
          </a:p>
          <a:p>
            <a:r>
              <a:rPr lang="zh-TW" altLang="en-US" b="1"/>
              <a:t>（第二節）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graphicFrame>
        <p:nvGraphicFramePr>
          <p:cNvPr id="8328" name="Group 136"/>
          <p:cNvGraphicFramePr>
            <a:graphicFrameLocks noGrp="1"/>
          </p:cNvGraphicFramePr>
          <p:nvPr>
            <p:ph idx="1"/>
          </p:nvPr>
        </p:nvGraphicFramePr>
        <p:xfrm>
          <a:off x="539750" y="1989138"/>
          <a:ext cx="8229600" cy="3216275"/>
        </p:xfrm>
        <a:graphic>
          <a:graphicData uri="http://schemas.openxmlformats.org/drawingml/2006/table">
            <a:tbl>
              <a:tblPr/>
              <a:tblGrid>
                <a:gridCol w="1497013">
                  <a:extLst>
                    <a:ext uri="{9D8B030D-6E8A-4147-A177-3AD203B41FA5}">
                      <a16:colId xmlns:a16="http://schemas.microsoft.com/office/drawing/2014/main" val="528396577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529836443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173991952"/>
                    </a:ext>
                  </a:extLst>
                </a:gridCol>
                <a:gridCol w="1684337">
                  <a:extLst>
                    <a:ext uri="{9D8B030D-6E8A-4147-A177-3AD203B41FA5}">
                      <a16:colId xmlns:a16="http://schemas.microsoft.com/office/drawing/2014/main" val="2485195116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544240223"/>
                    </a:ext>
                  </a:extLst>
                </a:gridCol>
              </a:tblGrid>
              <a:tr h="935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題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題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題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題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239497"/>
                  </a:ext>
                </a:extLst>
              </a:tr>
              <a:tr h="7143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項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307338"/>
                  </a:ext>
                </a:extLst>
              </a:tr>
              <a:tr h="7143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項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974746"/>
                  </a:ext>
                </a:extLst>
              </a:tr>
              <a:tr h="7143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1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項</a:t>
                      </a:r>
                      <a:endParaRPr kumimoji="1" lang="zh-TW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kumimoji="1" lang="en-US" altLang="zh-TW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946573"/>
                  </a:ext>
                </a:extLst>
              </a:tr>
            </a:tbl>
          </a:graphicData>
        </a:graphic>
      </p:graphicFrame>
      <p:sp>
        <p:nvSpPr>
          <p:cNvPr id="8327" name="Text Box 135"/>
          <p:cNvSpPr txBox="1">
            <a:spLocks noChangeArrowheads="1"/>
          </p:cNvSpPr>
          <p:nvPr/>
        </p:nvSpPr>
        <p:spPr bwMode="auto">
          <a:xfrm>
            <a:off x="538163" y="1341438"/>
            <a:ext cx="6481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600" b="1"/>
              <a:t>計分表：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分析：</a:t>
            </a:r>
          </a:p>
          <a:p>
            <a:r>
              <a:rPr lang="zh-TW" altLang="en-US" b="1">
                <a:solidFill>
                  <a:srgbClr val="0000FF"/>
                </a:solidFill>
              </a:rPr>
              <a:t>得到</a:t>
            </a:r>
            <a:r>
              <a:rPr lang="en-US" altLang="zh-TW" b="1">
                <a:solidFill>
                  <a:srgbClr val="0000FF"/>
                </a:solidFill>
              </a:rPr>
              <a:t>4-8</a:t>
            </a:r>
            <a:r>
              <a:rPr lang="zh-TW" altLang="en-US" b="1">
                <a:solidFill>
                  <a:srgbClr val="0000FF"/>
                </a:solidFill>
              </a:rPr>
              <a:t>分：</a:t>
            </a:r>
            <a:r>
              <a:rPr lang="zh-TW" altLang="en-US"/>
              <a:t>你無原則地“袒護”朋友，只顧個人利益。</a:t>
            </a:r>
          </a:p>
          <a:p>
            <a:r>
              <a:rPr lang="zh-TW" altLang="en-US" b="1">
                <a:solidFill>
                  <a:srgbClr val="0000FF"/>
                </a:solidFill>
              </a:rPr>
              <a:t>得到</a:t>
            </a:r>
            <a:r>
              <a:rPr lang="en-US" altLang="zh-TW" b="1">
                <a:solidFill>
                  <a:srgbClr val="0000FF"/>
                </a:solidFill>
              </a:rPr>
              <a:t>9-14</a:t>
            </a:r>
            <a:r>
              <a:rPr lang="zh-TW" altLang="en-US" b="1">
                <a:solidFill>
                  <a:srgbClr val="0000FF"/>
                </a:solidFill>
              </a:rPr>
              <a:t>分：</a:t>
            </a:r>
            <a:r>
              <a:rPr lang="zh-TW" altLang="en-US"/>
              <a:t> 你既想保護自己，又不忍心朋友做錯事，經常兩面不討好。</a:t>
            </a:r>
          </a:p>
          <a:p>
            <a:r>
              <a:rPr lang="zh-TW" altLang="en-US" b="1">
                <a:solidFill>
                  <a:srgbClr val="0000FF"/>
                </a:solidFill>
              </a:rPr>
              <a:t>得到</a:t>
            </a:r>
            <a:r>
              <a:rPr lang="en-US" altLang="zh-TW" b="1">
                <a:solidFill>
                  <a:srgbClr val="0000FF"/>
                </a:solidFill>
              </a:rPr>
              <a:t>15-19</a:t>
            </a:r>
            <a:r>
              <a:rPr lang="zh-TW" altLang="en-US" b="1">
                <a:solidFill>
                  <a:srgbClr val="0000FF"/>
                </a:solidFill>
              </a:rPr>
              <a:t>分：</a:t>
            </a:r>
            <a:r>
              <a:rPr lang="zh-TW" altLang="en-US"/>
              <a:t>你有較強的分辨是非能力，且待人如己，好好堅持這種作風吧！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39888"/>
            <a:ext cx="7632700" cy="452596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/>
              <a:t>義氣，是因友誼而冒危險或作自我犧牲的勇氣、態度。</a:t>
            </a:r>
          </a:p>
          <a:p>
            <a:pPr marL="990600" lvl="1" indent="-533400"/>
            <a:r>
              <a:rPr lang="zh-TW" altLang="en-US"/>
              <a:t>正面例子：第</a:t>
            </a:r>
            <a:r>
              <a:rPr lang="en-US" altLang="zh-TW"/>
              <a:t>1</a:t>
            </a:r>
            <a:r>
              <a:rPr lang="zh-TW" altLang="en-US"/>
              <a:t>題選</a:t>
            </a:r>
            <a:r>
              <a:rPr lang="en-US" altLang="zh-TW"/>
              <a:t>a</a:t>
            </a:r>
            <a:r>
              <a:rPr lang="zh-TW" altLang="en-US"/>
              <a:t>項者及第</a:t>
            </a:r>
            <a:r>
              <a:rPr lang="en-US" altLang="zh-TW"/>
              <a:t>2</a:t>
            </a:r>
            <a:r>
              <a:rPr lang="zh-TW" altLang="en-US"/>
              <a:t>題選</a:t>
            </a:r>
            <a:r>
              <a:rPr lang="en-US" altLang="zh-TW"/>
              <a:t>b</a:t>
            </a:r>
            <a:r>
              <a:rPr lang="zh-TW" altLang="en-US"/>
              <a:t>項</a:t>
            </a:r>
          </a:p>
          <a:p>
            <a:pPr marL="990600" lvl="1" indent="-533400">
              <a:buFontTx/>
              <a:buNone/>
            </a:pPr>
            <a:endParaRPr lang="zh-TW" altLang="en-US"/>
          </a:p>
          <a:p>
            <a:pPr marL="609600" indent="-609600">
              <a:buFontTx/>
              <a:buAutoNum type="arabicPeriod"/>
            </a:pPr>
            <a:r>
              <a:rPr lang="zh-TW" altLang="en-US"/>
              <a:t>真正的友誼必須建基在合乎公義的前提下。</a:t>
            </a:r>
          </a:p>
          <a:p>
            <a:pPr marL="990600" lvl="1" indent="-533400"/>
            <a:r>
              <a:rPr lang="zh-TW" altLang="en-US"/>
              <a:t>反面例子：第</a:t>
            </a:r>
            <a:r>
              <a:rPr lang="en-US" altLang="zh-TW"/>
              <a:t>3</a:t>
            </a:r>
            <a:r>
              <a:rPr lang="zh-TW" altLang="en-US"/>
              <a:t>題選</a:t>
            </a:r>
            <a:r>
              <a:rPr lang="en-US" altLang="zh-TW"/>
              <a:t>b</a:t>
            </a:r>
            <a:r>
              <a:rPr lang="zh-TW" altLang="en-US"/>
              <a:t>項者及第</a:t>
            </a:r>
            <a:r>
              <a:rPr lang="en-US" altLang="zh-TW"/>
              <a:t>4</a:t>
            </a:r>
            <a:r>
              <a:rPr lang="zh-TW" altLang="en-US"/>
              <a:t>題選</a:t>
            </a:r>
            <a:r>
              <a:rPr lang="en-US" altLang="zh-TW"/>
              <a:t>a</a:t>
            </a:r>
            <a:r>
              <a:rPr lang="zh-TW" altLang="en-US"/>
              <a:t>項</a:t>
            </a:r>
          </a:p>
          <a:p>
            <a:pPr marL="609600" indent="-609600">
              <a:buFontTx/>
              <a:buAutoNum type="arabicPeriod"/>
            </a:pPr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二．閱讀剪報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93115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b="1"/>
              <a:t>（完成工作紙）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b="1"/>
              <a:t>討論：</a:t>
            </a:r>
            <a:r>
              <a:rPr lang="zh-TW" altLang="en-US"/>
              <a:t>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你認同張泉的做法嗎？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你認為是段鋒陷害了張泉？抑或是張泉咎由自取？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張泉要“報恩”，有更好的方法嗎？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/>
              <a:t>拒絕違法要求，勸阻、甚至舉報對方。 這樣做最終會傷害友情？還是會贏得真正朋友？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二．閱讀剪報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559675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小結：</a:t>
            </a:r>
          </a:p>
          <a:p>
            <a:pPr marL="609600" indent="-609600">
              <a:buFontTx/>
              <a:buNone/>
            </a:pPr>
            <a:endParaRPr lang="zh-TW" altLang="en-US" b="1"/>
          </a:p>
          <a:p>
            <a:pPr marL="609600" indent="-609600"/>
            <a:r>
              <a:rPr lang="zh-TW" altLang="en-US"/>
              <a:t>不法要求和利益交換已經扭曲了友誼</a:t>
            </a:r>
          </a:p>
          <a:p>
            <a:pPr marL="609600" indent="-609600"/>
            <a:r>
              <a:rPr lang="zh-TW" altLang="en-US"/>
              <a:t>無論如何我們都不能應允違法的要求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三．模擬新聞片段</a:t>
            </a:r>
          </a:p>
        </p:txBody>
      </p:sp>
      <p:sp>
        <p:nvSpPr>
          <p:cNvPr id="14340" name="AutoShape 4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14346" name="Picture 10" descr="uvs130102-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1484313"/>
            <a:ext cx="6194425" cy="384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三．模擬新聞片段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>
                <a:latin typeface="Times New Roman" panose="02020603050405020304" pitchFamily="18" charset="0"/>
              </a:rPr>
              <a:t>討論：</a:t>
            </a:r>
          </a:p>
          <a:p>
            <a:pPr marL="609600" indent="-609600"/>
            <a:r>
              <a:rPr lang="zh-TW" altLang="en-US">
                <a:latin typeface="Times New Roman" panose="02020603050405020304" pitchFamily="18" charset="0"/>
              </a:rPr>
              <a:t>試分析阿良舉報朋友的利與弊。</a:t>
            </a:r>
          </a:p>
          <a:p>
            <a:pPr marL="609600" indent="-609600"/>
            <a:r>
              <a:rPr lang="zh-TW" altLang="en-US">
                <a:latin typeface="Times New Roman" panose="02020603050405020304" pitchFamily="18" charset="0"/>
              </a:rPr>
              <a:t>試分析舉報犯法行為對社會的重要性。</a:t>
            </a:r>
          </a:p>
          <a:p>
            <a:pPr marL="609600" indent="-609600"/>
            <a:r>
              <a:rPr lang="zh-TW" altLang="en-US">
                <a:latin typeface="Times New Roman" panose="02020603050405020304" pitchFamily="18" charset="0"/>
              </a:rPr>
              <a:t>“為免傷感情，即使朋友違法都不阻止或舉報、不揭露真相”－－你對這種想法有何評論？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三．模擬新聞片段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/>
              <a:t>小結：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別人與自己關係的親疏，並不是我們是否抉擇維護公義的基礎。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真正的友誼，除了互助互愛之外，亦包含朋友之間的督促和指正。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維護公義，也許較諸維繫一段友情更困難。然而，如果自己出於真心，去提點、勸勉、阻止甚至告發朋友做出一些不當的行為，卻反遭對方唾棄，最後甚至失去了這段友情，那麼，這段友情又是否一段真正的友情呢？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412875"/>
            <a:ext cx="7129463" cy="9366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sz="2800" b="1"/>
              <a:t>這時候你會</a:t>
            </a:r>
            <a:r>
              <a:rPr lang="en-US" altLang="zh-TW" sz="2800" b="1"/>
              <a:t>……</a:t>
            </a:r>
          </a:p>
        </p:txBody>
      </p:sp>
      <p:pic>
        <p:nvPicPr>
          <p:cNvPr id="4101" name="Picture 5" descr="6_2_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030413"/>
            <a:ext cx="5689600" cy="406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345362" cy="48974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請用筆記下你的選擇</a:t>
            </a:r>
          </a:p>
          <a:p>
            <a:pPr marL="609600" indent="-609600">
              <a:buFontTx/>
              <a:buNone/>
            </a:pPr>
            <a:r>
              <a:rPr lang="en-US" altLang="zh-TW" b="1"/>
              <a:t>1.   </a:t>
            </a:r>
            <a:r>
              <a:rPr lang="zh-TW" altLang="en-US" b="1"/>
              <a:t>你會</a:t>
            </a:r>
            <a:r>
              <a:rPr lang="en-US" altLang="zh-TW" b="1"/>
              <a:t>……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為他多取一份，放學後拿到他家裡給他。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回家後透過電話把內容告訴他。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毫不費心，因為老師自然會照顧他了。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3529012" cy="9366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這時候你會</a:t>
            </a:r>
            <a:r>
              <a:rPr lang="en-US" altLang="zh-TW" b="1"/>
              <a:t>……</a:t>
            </a:r>
            <a:endParaRPr lang="en-US" altLang="zh-TW"/>
          </a:p>
        </p:txBody>
      </p:sp>
      <p:pic>
        <p:nvPicPr>
          <p:cNvPr id="5124" name="Picture 4" descr="6_2_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28813"/>
            <a:ext cx="5832475" cy="416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200900" cy="452596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2.    </a:t>
            </a:r>
            <a:r>
              <a:rPr lang="zh-TW" altLang="en-US" b="1"/>
              <a:t>你會</a:t>
            </a:r>
            <a:r>
              <a:rPr lang="en-US" altLang="zh-TW" b="1"/>
              <a:t>……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建議他在場邊休息，待大家練習完畢後你會陪他就診。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放棄餘下的練習時間，立即親自陪伴他到醫院就診。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要求其中一人陪伴他到醫院，好讓你和其他人可繼續打球。</a:t>
            </a:r>
          </a:p>
          <a:p>
            <a:pPr marL="609600" indent="-609600">
              <a:buFontTx/>
              <a:buAutoNum type="alphaLcParenR"/>
            </a:pPr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3313113" cy="720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這時候你會</a:t>
            </a:r>
            <a:r>
              <a:rPr lang="en-US" altLang="zh-TW" b="1"/>
              <a:t>……</a:t>
            </a:r>
            <a:endParaRPr lang="en-US" altLang="zh-TW"/>
          </a:p>
        </p:txBody>
      </p:sp>
      <p:pic>
        <p:nvPicPr>
          <p:cNvPr id="6148" name="Picture 4" descr="6_2_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87538"/>
            <a:ext cx="5689600" cy="406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484313"/>
            <a:ext cx="7056437" cy="452596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3.  </a:t>
            </a:r>
            <a:r>
              <a:rPr lang="zh-TW" altLang="en-US" b="1"/>
              <a:t>你會</a:t>
            </a:r>
            <a:r>
              <a:rPr lang="en-US" altLang="zh-TW" b="1"/>
              <a:t>……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立即阻止他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與他一起看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任由他偷看，自己卻走開，故作不知情。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3529012" cy="86518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這時候你會</a:t>
            </a:r>
            <a:r>
              <a:rPr lang="en-US" altLang="zh-TW" b="1"/>
              <a:t>……</a:t>
            </a:r>
          </a:p>
        </p:txBody>
      </p:sp>
      <p:pic>
        <p:nvPicPr>
          <p:cNvPr id="7172" name="Picture 4" descr="6_2_1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909763"/>
            <a:ext cx="5759450" cy="411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一．“義氣＂大測試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272337" cy="452596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4.  </a:t>
            </a:r>
            <a:r>
              <a:rPr lang="zh-TW" altLang="en-US" b="1"/>
              <a:t>你會</a:t>
            </a:r>
            <a:r>
              <a:rPr lang="en-US" altLang="zh-TW" b="1"/>
              <a:t>……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任由他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提醒他，希望他可儘快歸還款項。</a:t>
            </a:r>
          </a:p>
          <a:p>
            <a:pPr marL="609600" indent="-609600">
              <a:buFontTx/>
              <a:buAutoNum type="alphaLcParenR"/>
            </a:pPr>
            <a:r>
              <a:rPr lang="zh-TW" altLang="en-US"/>
              <a:t>勸止他，若他一意孤行便作出舉報。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702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新細明體</vt:lpstr>
      <vt:lpstr>標楷體</vt:lpstr>
      <vt:lpstr>Times New Roman</vt:lpstr>
      <vt:lpstr>預設簡報設計</vt:lpstr>
      <vt:lpstr>中學誠信教育教材《學而思》 </vt:lpstr>
      <vt:lpstr>一．“義氣＂大測試 </vt:lpstr>
      <vt:lpstr>一．“義氣＂大測試 </vt:lpstr>
      <vt:lpstr>一．“義氣＂大測試 </vt:lpstr>
      <vt:lpstr>一．“義氣＂大測試 </vt:lpstr>
      <vt:lpstr>一．“義氣＂大測試 </vt:lpstr>
      <vt:lpstr>一．“義氣＂大測試 </vt:lpstr>
      <vt:lpstr>一．“義氣＂大測試 </vt:lpstr>
      <vt:lpstr>一．“義氣＂大測試 </vt:lpstr>
      <vt:lpstr>一．“義氣＂大測試 </vt:lpstr>
      <vt:lpstr>一．“義氣＂大測試</vt:lpstr>
      <vt:lpstr>一．“義氣＂大測試</vt:lpstr>
      <vt:lpstr>二．閱讀剪報 </vt:lpstr>
      <vt:lpstr>二．閱讀剪報 </vt:lpstr>
      <vt:lpstr>三．模擬新聞片段</vt:lpstr>
      <vt:lpstr>三．模擬新聞片段</vt:lpstr>
      <vt:lpstr>三．模擬新聞片段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25</cp:revision>
  <dcterms:created xsi:type="dcterms:W3CDTF">2012-12-05T03:48:30Z</dcterms:created>
  <dcterms:modified xsi:type="dcterms:W3CDTF">2018-08-20T10:56:48Z</dcterms:modified>
</cp:coreProperties>
</file>