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9" r:id="rId3"/>
    <p:sldId id="260" r:id="rId4"/>
    <p:sldId id="261" r:id="rId5"/>
    <p:sldId id="273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68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0" autoAdjust="0"/>
    <p:restoredTop sz="94660"/>
  </p:normalViewPr>
  <p:slideViewPr>
    <p:cSldViewPr>
      <p:cViewPr varScale="1">
        <p:scale>
          <a:sx n="92" d="100"/>
          <a:sy n="92" d="100"/>
        </p:scale>
        <p:origin x="5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3D7D4-F1BD-4877-A7FA-969808761F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57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FD76F-B663-4AC5-B17F-7F3240ADC5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97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514CB-21F4-4B06-8E51-232E4553CA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621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4974A-EBB1-443D-895E-40C5D2A2820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842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56A9D-9359-4ED9-B161-DD810127CA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106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75FD2-0F81-48E5-8E93-BB8D142E06B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270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0B022-5FE3-4689-A15B-45F53BE392F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409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E9659-7CEF-471C-AD6D-3C4E7BFA4B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162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D22D-A405-42EB-B3EF-29E495E504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898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4B718-876A-49E0-9642-2B8BC1DF2D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135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23A21-3B98-4184-B756-9C565A724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671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FEA829-F1F8-4FF1-9127-25575D85D5E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&#30701;&#29255;/&#23432;&#27861;&#24847;&#35672;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守法精神</a:t>
            </a:r>
          </a:p>
          <a:p>
            <a:r>
              <a:rPr lang="zh-TW" altLang="en-US" b="1"/>
              <a:t>（第一節）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守法意識</a:t>
            </a:r>
            <a:r>
              <a:rPr lang="en-US" altLang="zh-TW">
                <a:solidFill>
                  <a:srgbClr val="0000FF"/>
                </a:solidFill>
              </a:rPr>
              <a:t>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小結：</a:t>
            </a:r>
          </a:p>
          <a:p>
            <a:r>
              <a:rPr lang="zh-TW" altLang="en-US" sz="2800"/>
              <a:t>有守法精神的人無論是否受監察都會力求不觸犯法律、不越軌違規；</a:t>
            </a:r>
          </a:p>
          <a:p>
            <a:r>
              <a:rPr lang="zh-TW" altLang="en-US" sz="2800"/>
              <a:t>對他人要求嚴格，對自己要求卻寬鬆，同樣是欠缺守法精神；</a:t>
            </a:r>
          </a:p>
          <a:p>
            <a:r>
              <a:rPr lang="zh-TW" altLang="en-US" sz="2800"/>
              <a:t>不自律和愛鑽法律空子的人，難以得到他人的認同和信任。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四．個案分析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zh-TW" altLang="en-US"/>
              <a:t>（完成工作紙）</a:t>
            </a:r>
          </a:p>
          <a:p>
            <a:pPr marL="609600" indent="-609600">
              <a:buFontTx/>
              <a:buNone/>
            </a:pPr>
            <a:r>
              <a:rPr lang="zh-TW" altLang="en-US" b="1"/>
              <a:t>簡答題：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兩被告被判的是甚麼罪名？他們分別受到怎樣的刑罰？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被告</a:t>
            </a:r>
            <a:r>
              <a:rPr lang="en-US" altLang="zh-TW"/>
              <a:t>D</a:t>
            </a:r>
            <a:r>
              <a:rPr lang="zh-TW" altLang="en-US"/>
              <a:t>君沒有上班，打咭記錄上卻有上班的記錄，為甚麼？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如果你是法官，你接受</a:t>
            </a:r>
            <a:r>
              <a:rPr lang="en-US" altLang="zh-TW"/>
              <a:t>D</a:t>
            </a:r>
            <a:r>
              <a:rPr lang="zh-TW" altLang="en-US"/>
              <a:t>君的解釋嗎？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四．個案分析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b="1"/>
              <a:t>思考題：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被告</a:t>
            </a:r>
            <a:r>
              <a:rPr lang="en-US" altLang="zh-TW"/>
              <a:t>D</a:t>
            </a:r>
            <a:r>
              <a:rPr lang="zh-TW" altLang="en-US"/>
              <a:t>君在没有受到監視的情況下作出違法的行為，後來卻被追究多項的罪名，並須負上刑責。你有甚麽看法？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把案例與校園生活的處境作聯想，你能舉出可能發生的類似例子嗎？你有何結論？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TW"/>
              <a:t>D</a:t>
            </a:r>
            <a:r>
              <a:rPr lang="zh-TW" altLang="en-US"/>
              <a:t>君解釋，不上班的原因是要到內地治病，你認為合理嗎？他有犯法的必要嗎？你認為正確的做法應該怎樣？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0000FF"/>
                </a:solidFill>
              </a:rPr>
              <a:t>五．小結</a:t>
            </a:r>
            <a:r>
              <a:rPr lang="zh-TW" alt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很多破壞規矩的行為，往往源於貪圖方便的自私心理。我們不應為一己之私而違規，應從小培養守法精神。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即使在沒有監管或難被揭發的情況下，我們也應自律守法，這對自我成長和社會風氣都很重要。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以沒有監察作為違規的藉口是不對的，自律才是積極和受欣賞的品格。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違法的行為終有被揭發的一天，違法者最終得不償失，後悔莫及。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一．情境思考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5300663"/>
            <a:ext cx="7499350" cy="825500"/>
          </a:xfrm>
        </p:spPr>
        <p:txBody>
          <a:bodyPr/>
          <a:lstStyle/>
          <a:p>
            <a:r>
              <a:rPr lang="zh-TW" altLang="en-US"/>
              <a:t>你們喜歡看見這種情境嗎？為甚麼？ </a:t>
            </a:r>
          </a:p>
        </p:txBody>
      </p:sp>
      <p:pic>
        <p:nvPicPr>
          <p:cNvPr id="5125" name="Picture 5" descr="7_1_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25"/>
          <a:stretch>
            <a:fillRect/>
          </a:stretch>
        </p:blipFill>
        <p:spPr bwMode="auto">
          <a:xfrm>
            <a:off x="2555875" y="1412875"/>
            <a:ext cx="403225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一．情境思考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5373688"/>
            <a:ext cx="7632700" cy="1008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400"/>
              <a:t>這名警員與這種情境有何關係？</a:t>
            </a:r>
          </a:p>
          <a:p>
            <a:pPr>
              <a:lnSpc>
                <a:spcPct val="90000"/>
              </a:lnSpc>
            </a:pPr>
            <a:r>
              <a:rPr lang="zh-TW" altLang="en-US" sz="2400"/>
              <a:t>若他不在場，你們認為情況會有不同嗎？為甚麼？ </a:t>
            </a:r>
          </a:p>
        </p:txBody>
      </p:sp>
      <p:pic>
        <p:nvPicPr>
          <p:cNvPr id="6150" name="Picture 6" descr="7_1_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84313"/>
            <a:ext cx="5080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6084888" y="1196975"/>
            <a:ext cx="1223962" cy="29527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一．情境思考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5229225"/>
            <a:ext cx="7210425" cy="89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這位同學為何會填上不實的時間？他不怕被發現嗎？ </a:t>
            </a:r>
          </a:p>
        </p:txBody>
      </p:sp>
      <p:pic>
        <p:nvPicPr>
          <p:cNvPr id="7173" name="Picture 5" descr="7_1_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37"/>
          <a:stretch>
            <a:fillRect/>
          </a:stretch>
        </p:blipFill>
        <p:spPr bwMode="auto">
          <a:xfrm>
            <a:off x="2555875" y="1412875"/>
            <a:ext cx="43211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 descr="7_1_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412875"/>
            <a:ext cx="5080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一．情境思考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5229225"/>
            <a:ext cx="7283450" cy="896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還有其他可能性，令這位同學的行為會被揭發嗎？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5940425" y="1339850"/>
            <a:ext cx="1223963" cy="11525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942263" cy="4105275"/>
          </a:xfrm>
        </p:spPr>
        <p:txBody>
          <a:bodyPr/>
          <a:lstStyle/>
          <a:p>
            <a:r>
              <a:rPr lang="zh-TW" altLang="en-US"/>
              <a:t>我們都喜歡人人自律守法的社會風氣。</a:t>
            </a:r>
          </a:p>
          <a:p>
            <a:r>
              <a:rPr lang="zh-TW" altLang="en-US"/>
              <a:t>規則和法律等的制定，是要讓我們能共同愉快地生活。</a:t>
            </a:r>
          </a:p>
          <a:p>
            <a:r>
              <a:rPr lang="zh-TW" altLang="en-US"/>
              <a:t>即使沒有被監管或難以被揭發，仍能自律守法，這樣的人受到尊重和歡迎。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二．點題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守法意識</a:t>
            </a:r>
            <a:r>
              <a:rPr lang="en-US" altLang="zh-TW">
                <a:solidFill>
                  <a:srgbClr val="0000FF"/>
                </a:solidFill>
              </a:rPr>
              <a:t>》 </a:t>
            </a:r>
          </a:p>
        </p:txBody>
      </p:sp>
      <p:sp>
        <p:nvSpPr>
          <p:cNvPr id="10244" name="AutoShape 4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5759450" cy="382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守法意識</a:t>
            </a:r>
            <a:r>
              <a:rPr lang="en-US" altLang="zh-TW">
                <a:solidFill>
                  <a:srgbClr val="0000FF"/>
                </a:solidFill>
              </a:rPr>
              <a:t>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82763"/>
            <a:ext cx="7786688" cy="45259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zh-TW" altLang="en-US" sz="2800" b="1"/>
              <a:t>討論：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 sz="2800"/>
              <a:t>你認為森明是個有守法精神的人嗎？</a:t>
            </a:r>
            <a:br>
              <a:rPr lang="zh-TW" altLang="en-US" sz="2800"/>
            </a:br>
            <a:r>
              <a:rPr lang="zh-TW" altLang="en-US" sz="2800"/>
              <a:t>“守法”就是不幹“違反法律”的事那麼簡單嗎？ 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 sz="2800"/>
              <a:t>森明在甚麼情況下才守法、在甚麼情況下卻違規？他的“不守法＂行為有甚麼共通點？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 sz="2800"/>
              <a:t>在違例泊車的例子中，森明認為只要在被警員檢控前把車駛走便不算違例，你有何看法？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三．短片</a:t>
            </a:r>
            <a:r>
              <a:rPr lang="en-US" altLang="zh-TW">
                <a:solidFill>
                  <a:srgbClr val="0000FF"/>
                </a:solidFill>
              </a:rPr>
              <a:t>《</a:t>
            </a:r>
            <a:r>
              <a:rPr lang="zh-TW" altLang="en-US">
                <a:solidFill>
                  <a:srgbClr val="0000FF"/>
                </a:solidFill>
              </a:rPr>
              <a:t>守法意識</a:t>
            </a:r>
            <a:r>
              <a:rPr lang="en-US" altLang="zh-TW">
                <a:solidFill>
                  <a:srgbClr val="0000FF"/>
                </a:solidFill>
              </a:rPr>
              <a:t>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zh-TW" altLang="en-US" sz="2800"/>
              <a:t>趁沒人看管就取去別人的雨傘，以彌補自己失去傘子的損失，能理直氣壯嗎？</a:t>
            </a:r>
          </a:p>
          <a:p>
            <a:pPr marL="609600" indent="-609600">
              <a:buFontTx/>
              <a:buAutoNum type="arabicPeriod" startAt="4"/>
            </a:pPr>
            <a:r>
              <a:rPr lang="zh-TW" altLang="en-US" sz="2800"/>
              <a:t>森明前後兩次對待</a:t>
            </a:r>
            <a:r>
              <a:rPr lang="en-US" altLang="zh-TW" sz="2800"/>
              <a:t>Eva</a:t>
            </a:r>
            <a:r>
              <a:rPr lang="zh-TW" altLang="en-US" sz="2800"/>
              <a:t>的做法有何分別？為甚麼？</a:t>
            </a:r>
          </a:p>
          <a:p>
            <a:pPr marL="609600" indent="-609600">
              <a:buFontTx/>
              <a:buAutoNum type="arabicPeriod" startAt="4"/>
            </a:pPr>
            <a:r>
              <a:rPr lang="zh-TW" altLang="en-US" sz="2800"/>
              <a:t>森明對自己的違規行為似乎都有“合理＂解釋，你認同嗎？為甚麼？</a:t>
            </a:r>
            <a:r>
              <a:rPr lang="zh-TW" altLang="en-US" sz="24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584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新細明體</vt:lpstr>
      <vt:lpstr>標楷體</vt:lpstr>
      <vt:lpstr>預設簡報設計</vt:lpstr>
      <vt:lpstr>中學誠信教育教材《學而思》 </vt:lpstr>
      <vt:lpstr>一．情境思考</vt:lpstr>
      <vt:lpstr>一．情境思考</vt:lpstr>
      <vt:lpstr>一．情境思考</vt:lpstr>
      <vt:lpstr>一．情境思考</vt:lpstr>
      <vt:lpstr>二．點題</vt:lpstr>
      <vt:lpstr>三．短片《守法意識》 </vt:lpstr>
      <vt:lpstr>三．短片《守法意識》</vt:lpstr>
      <vt:lpstr>三．短片《守法意識》</vt:lpstr>
      <vt:lpstr>三．短片《守法意識》</vt:lpstr>
      <vt:lpstr>四．個案分析</vt:lpstr>
      <vt:lpstr>四．個案分析</vt:lpstr>
      <vt:lpstr>五．小結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19</cp:revision>
  <dcterms:created xsi:type="dcterms:W3CDTF">2012-12-13T08:08:50Z</dcterms:created>
  <dcterms:modified xsi:type="dcterms:W3CDTF">2018-08-20T10:57:12Z</dcterms:modified>
</cp:coreProperties>
</file>