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8" r:id="rId3"/>
    <p:sldId id="259" r:id="rId4"/>
    <p:sldId id="260" r:id="rId5"/>
    <p:sldId id="261" r:id="rId6"/>
    <p:sldId id="262" r:id="rId7"/>
    <p:sldId id="273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BF830-FC66-4858-B8F4-F9B5D302F0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28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98511-FA84-40BD-84BE-A5ED0071BFF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236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5AB98-5B0B-4939-9A9A-D03952CCB71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049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6E000-67E5-41EC-AFD5-98D411504D4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636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E33D4-D4D0-4477-8EB6-4619943ED77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529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EBC47-47D2-4C96-811F-CFFAB6FBE30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448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C2BFD-B1D6-4EE7-80FB-87EC7FAB1D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080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20BE5-CA03-4336-80D1-AE9CA2AC0D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618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E7716-3725-463D-92A7-D810B90D9D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41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C41F9-12B0-435A-91A4-6E0BB021448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17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3CB3-ED55-49CC-BB47-CB490C4B3C2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248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D2B7A7-D583-482B-B7FF-8D9339B2979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&#30701;&#29255;/sindy&#30340;&#25497;&#25166;.mp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守法精神</a:t>
            </a:r>
          </a:p>
          <a:p>
            <a:r>
              <a:rPr lang="zh-TW" altLang="en-US" b="1"/>
              <a:t>（第二節）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三．短片</a:t>
            </a:r>
            <a:r>
              <a:rPr lang="en-US" altLang="zh-TW">
                <a:solidFill>
                  <a:srgbClr val="0000FF"/>
                </a:solidFill>
              </a:rPr>
              <a:t>《Sindy</a:t>
            </a:r>
            <a:r>
              <a:rPr lang="zh-TW" altLang="en-US">
                <a:solidFill>
                  <a:srgbClr val="0000FF"/>
                </a:solidFill>
              </a:rPr>
              <a:t>的掙扎</a:t>
            </a:r>
            <a:r>
              <a:rPr lang="en-US" altLang="zh-TW">
                <a:solidFill>
                  <a:srgbClr val="0000FF"/>
                </a:solidFill>
              </a:rPr>
              <a:t>》 </a:t>
            </a:r>
          </a:p>
        </p:txBody>
      </p:sp>
      <p:sp>
        <p:nvSpPr>
          <p:cNvPr id="14340" name="AutoShape 4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12875"/>
            <a:ext cx="6119813" cy="386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三．短片</a:t>
            </a:r>
            <a:r>
              <a:rPr lang="en-US" altLang="zh-TW">
                <a:solidFill>
                  <a:srgbClr val="0000FF"/>
                </a:solidFill>
              </a:rPr>
              <a:t>《Sindy</a:t>
            </a:r>
            <a:r>
              <a:rPr lang="zh-TW" altLang="en-US">
                <a:solidFill>
                  <a:srgbClr val="0000FF"/>
                </a:solidFill>
              </a:rPr>
              <a:t>的掙扎</a:t>
            </a:r>
            <a:r>
              <a:rPr lang="en-US" altLang="zh-TW">
                <a:solidFill>
                  <a:srgbClr val="0000FF"/>
                </a:solidFill>
              </a:rPr>
              <a:t>》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71525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zh-TW" altLang="en-US" sz="2800" b="1"/>
              <a:t>討論：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en-US" sz="2800"/>
              <a:t>為甚麼</a:t>
            </a:r>
            <a:r>
              <a:rPr lang="en-US" altLang="zh-TW" sz="2800"/>
              <a:t>Sindy</a:t>
            </a:r>
            <a:r>
              <a:rPr lang="zh-TW" altLang="en-US" sz="2800"/>
              <a:t>的生活中常會心驚膽顫？她可能遇到的最壞情況是甚麼？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zh-TW" sz="2800"/>
              <a:t>Sindy</a:t>
            </a:r>
            <a:r>
              <a:rPr lang="zh-TW" altLang="en-US" sz="2800"/>
              <a:t>常常有“這樣有否違規＂和“那樣做又會否被揭發＂之類的掙扎，你對她有什麼忠告？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zh-TW" sz="2800"/>
              <a:t>Sindy</a:t>
            </a:r>
            <a:r>
              <a:rPr lang="zh-TW" altLang="en-US" sz="2800"/>
              <a:t>常要求同事替她隱瞞不當行為，同事對她有何看法？ 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en-US" sz="2800"/>
              <a:t>若你是店主，當你發現</a:t>
            </a:r>
            <a:r>
              <a:rPr lang="en-US" altLang="zh-TW" sz="2800"/>
              <a:t>Sindy</a:t>
            </a:r>
            <a:r>
              <a:rPr lang="zh-TW" altLang="en-US" sz="2800"/>
              <a:t>在工作時的各種“小問題”時，你會怎樣做？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四．思考社會現象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5013325"/>
            <a:ext cx="7848600" cy="1223963"/>
          </a:xfrm>
        </p:spPr>
        <p:txBody>
          <a:bodyPr/>
          <a:lstStyle/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zh-TW" altLang="en-US" sz="2400"/>
              <a:t>你喜歡哪種社會風氣，圖</a:t>
            </a:r>
            <a:r>
              <a:rPr lang="en-US" altLang="zh-TW" sz="2400"/>
              <a:t>A</a:t>
            </a:r>
            <a:r>
              <a:rPr lang="zh-TW" altLang="en-US" sz="2400"/>
              <a:t>或圖</a:t>
            </a:r>
            <a:r>
              <a:rPr lang="en-US" altLang="zh-TW" sz="2400"/>
              <a:t>B</a:t>
            </a:r>
            <a:r>
              <a:rPr lang="zh-TW" altLang="en-US" sz="2400"/>
              <a:t>？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zh-TW" altLang="en-US" sz="2400"/>
              <a:t>如果自覺守秩序的人比不禮讓的人多，圖</a:t>
            </a:r>
            <a:r>
              <a:rPr lang="en-US" altLang="zh-TW" sz="2400"/>
              <a:t>A</a:t>
            </a:r>
            <a:r>
              <a:rPr lang="zh-TW" altLang="en-US" sz="2400"/>
              <a:t>的情況會漸漸改善嗎？ </a:t>
            </a:r>
          </a:p>
        </p:txBody>
      </p:sp>
      <p:pic>
        <p:nvPicPr>
          <p:cNvPr id="16388" name="Picture 4" descr="7_2_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268413"/>
            <a:ext cx="5113338" cy="361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211638" y="4437063"/>
            <a:ext cx="576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804025" y="4437063"/>
            <a:ext cx="576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rgbClr val="0000FF"/>
                </a:solidFill>
              </a:rPr>
              <a:t>B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四．思考社會現象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5084763"/>
            <a:ext cx="7561262" cy="936625"/>
          </a:xfrm>
        </p:spPr>
        <p:txBody>
          <a:bodyPr/>
          <a:lstStyle/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zh-TW" altLang="en-US" sz="2400"/>
              <a:t>你喜歡哪種現象，圖</a:t>
            </a:r>
            <a:r>
              <a:rPr lang="en-US" altLang="zh-TW" sz="2400"/>
              <a:t>A</a:t>
            </a:r>
            <a:r>
              <a:rPr lang="zh-TW" altLang="en-US" sz="2400"/>
              <a:t>或圖</a:t>
            </a:r>
            <a:r>
              <a:rPr lang="en-US" altLang="zh-TW" sz="2400"/>
              <a:t>B</a:t>
            </a:r>
            <a:r>
              <a:rPr lang="zh-TW" altLang="en-US" sz="2400"/>
              <a:t>？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zh-TW" altLang="en-US" sz="2400"/>
              <a:t>如果有更多願意阻止或舉報違法的人，圖</a:t>
            </a:r>
            <a:r>
              <a:rPr lang="en-US" altLang="zh-TW" sz="2400"/>
              <a:t>A</a:t>
            </a:r>
            <a:r>
              <a:rPr lang="zh-TW" altLang="en-US" sz="2400"/>
              <a:t>的情況會改善嗎？ </a:t>
            </a:r>
          </a:p>
        </p:txBody>
      </p:sp>
      <p:pic>
        <p:nvPicPr>
          <p:cNvPr id="17415" name="Picture 7" descr="7_2_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63" y="1196975"/>
            <a:ext cx="5310187" cy="375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211638" y="4505325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875463" y="4508500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rgbClr val="0000FF"/>
                </a:solidFill>
              </a:rPr>
              <a:t>B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 descr="7_2_4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204913"/>
            <a:ext cx="5721350" cy="380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四．思考社會現象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5013325"/>
            <a:ext cx="7931150" cy="10795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zh-TW" altLang="en-US" sz="2400"/>
              <a:t>假如圖</a:t>
            </a:r>
            <a:r>
              <a:rPr lang="en-US" altLang="zh-TW" sz="2400"/>
              <a:t>A</a:t>
            </a:r>
            <a:r>
              <a:rPr lang="zh-TW" altLang="en-US" sz="2400"/>
              <a:t>的事真的發生，對誰有影響？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zh-TW" altLang="en-US" sz="2400"/>
              <a:t>圖</a:t>
            </a:r>
            <a:r>
              <a:rPr lang="en-US" altLang="zh-TW" sz="2400"/>
              <a:t>B</a:t>
            </a:r>
            <a:r>
              <a:rPr lang="zh-TW" altLang="en-US" sz="2400"/>
              <a:t>中的酒樓經理和廚師面對利益誘惑也能當機立斷，拒絕同流合污，他們這樣做保障了哪些人和事？ 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211638" y="4508500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7092950" y="4508500"/>
            <a:ext cx="57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rgbClr val="0000FF"/>
                </a:solidFill>
              </a:rPr>
              <a:t>B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五．單元總結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002587" cy="4525963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zh-TW" altLang="en-US" sz="2400"/>
              <a:t>從生活各個方面培養自我守法精神，不但對自己有益，更能為社會帶來良好的風氣。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zh-TW" altLang="en-US" sz="2400"/>
              <a:t>有守法意識的人較能抵抗違法的利益誘惑，生活光明磊落，不會因違法活在怕被揭發的恐懼中。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zh-TW" altLang="en-US" sz="2400"/>
              <a:t>即使在無人監督的情況或習非成是的環境下，我們還應堅持守法原則。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zh-TW" altLang="en-US" sz="2400"/>
              <a:t>自律是對自己品格和行為的約束。規矩和法律一般都是對人最低的行為要求，但我們對自己德行的要求應該比法律的要求更高。</a:t>
            </a:r>
            <a:r>
              <a:rPr lang="zh-TW" altLang="en-US" sz="200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六．後續活動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 sz="2800"/>
              <a:t>小組創作活動：</a:t>
            </a:r>
          </a:p>
          <a:p>
            <a:pPr marL="990600" lvl="1" indent="-533400"/>
            <a:r>
              <a:rPr lang="zh-TW" altLang="en-US" sz="2400"/>
              <a:t>漫畫（</a:t>
            </a:r>
            <a:r>
              <a:rPr lang="en-US" altLang="zh-TW" sz="2400"/>
              <a:t>4</a:t>
            </a:r>
            <a:r>
              <a:rPr lang="zh-TW" altLang="en-US" sz="2400"/>
              <a:t>至</a:t>
            </a:r>
            <a:r>
              <a:rPr lang="en-US" altLang="zh-TW" sz="2400"/>
              <a:t>8</a:t>
            </a:r>
            <a:r>
              <a:rPr lang="zh-TW" altLang="en-US" sz="2400"/>
              <a:t>格）或短篇故事（約</a:t>
            </a:r>
            <a:r>
              <a:rPr lang="en-US" altLang="zh-TW" sz="2400"/>
              <a:t>500</a:t>
            </a:r>
            <a:r>
              <a:rPr lang="zh-TW" altLang="en-US" sz="2400"/>
              <a:t>字）創作</a:t>
            </a:r>
          </a:p>
          <a:p>
            <a:pPr marL="990600" lvl="1" indent="-533400"/>
            <a:r>
              <a:rPr lang="zh-TW" altLang="en-US" sz="2400"/>
              <a:t>主題圍繞同學對本單元的感想。</a:t>
            </a:r>
          </a:p>
          <a:p>
            <a:pPr marL="609600" indent="-609600">
              <a:buFontTx/>
              <a:buAutoNum type="arabicPeriod"/>
            </a:pPr>
            <a:endParaRPr lang="zh-TW" altLang="en-US" sz="2800"/>
          </a:p>
          <a:p>
            <a:pPr marL="609600" indent="-609600">
              <a:buFontTx/>
              <a:buAutoNum type="arabicPeriod"/>
            </a:pPr>
            <a:r>
              <a:rPr lang="zh-TW" altLang="en-US" sz="2800"/>
              <a:t>搜集新聞一則：</a:t>
            </a:r>
          </a:p>
          <a:p>
            <a:pPr marL="990600" lvl="1" indent="-533400"/>
            <a:r>
              <a:rPr lang="zh-TW" altLang="en-US" sz="2400"/>
              <a:t>指出事件中人物“守法”或“違法”的情節和後果</a:t>
            </a:r>
          </a:p>
          <a:p>
            <a:pPr marL="990600" lvl="1" indent="-533400"/>
            <a:r>
              <a:rPr lang="zh-TW" altLang="en-US" sz="2400"/>
              <a:t>寫下你的感想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一．看圖說故事 </a:t>
            </a:r>
          </a:p>
        </p:txBody>
      </p:sp>
      <p:pic>
        <p:nvPicPr>
          <p:cNvPr id="4100" name="Picture 4" descr="7_2-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412875"/>
            <a:ext cx="6192838" cy="437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一．看圖說故事 </a:t>
            </a:r>
          </a:p>
        </p:txBody>
      </p:sp>
      <p:pic>
        <p:nvPicPr>
          <p:cNvPr id="9221" name="Picture 5" descr="7_2-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12875"/>
            <a:ext cx="6265862" cy="443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一．看圖說故事 </a:t>
            </a:r>
          </a:p>
        </p:txBody>
      </p:sp>
      <p:pic>
        <p:nvPicPr>
          <p:cNvPr id="10245" name="Picture 5" descr="7_2-1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425575"/>
            <a:ext cx="6192837" cy="437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一．看圖說故事 </a:t>
            </a:r>
          </a:p>
        </p:txBody>
      </p:sp>
      <p:pic>
        <p:nvPicPr>
          <p:cNvPr id="11269" name="Picture 5" descr="7_2-1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84313"/>
            <a:ext cx="6337300" cy="447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一．看圖說故事 </a:t>
            </a:r>
          </a:p>
        </p:txBody>
      </p:sp>
      <p:pic>
        <p:nvPicPr>
          <p:cNvPr id="12293" name="Picture 5" descr="7_2-1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425575"/>
            <a:ext cx="6192838" cy="437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二．閱讀和思考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7705725" cy="47847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（完成工作紙）</a:t>
            </a:r>
          </a:p>
          <a:p>
            <a:pPr marL="609600" indent="-609600"/>
            <a:r>
              <a:rPr lang="zh-TW" altLang="en-US"/>
              <a:t>亨利用甚麼方法使球隊進球，從而令球隊出線？你認同他的做法嗎？</a:t>
            </a:r>
          </a:p>
          <a:p>
            <a:pPr marL="609600" indent="-609600"/>
            <a:r>
              <a:rPr lang="zh-TW" altLang="en-US"/>
              <a:t>如果你是亨利，球證沒即時發現你犯規，球隊亦因此出線了，你仍會有憂慮嗎？為甚麼？</a:t>
            </a:r>
          </a:p>
          <a:p>
            <a:pPr marL="609600" indent="-609600"/>
            <a:r>
              <a:rPr lang="zh-TW" altLang="en-US"/>
              <a:t>這種賽事中用“手球”致勝，事後幾乎一定會被揭發的，但那一刻為何亨利仍會冒險？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二．閱讀和思考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7705725" cy="4784725"/>
          </a:xfrm>
        </p:spPr>
        <p:txBody>
          <a:bodyPr/>
          <a:lstStyle/>
          <a:p>
            <a:pPr marL="609600" indent="-609600"/>
            <a:r>
              <a:rPr lang="zh-TW" altLang="en-US"/>
              <a:t>亨利主動道歉並認為宜改判入球無效。如果你是他，你會這樣做嗎？為甚麼？</a:t>
            </a:r>
          </a:p>
          <a:p>
            <a:pPr marL="609600" indent="-609600"/>
            <a:r>
              <a:rPr lang="zh-TW" altLang="en-US"/>
              <a:t>亨利在關鍵時刻用了違規的方法令球隊致勝，換來了甚麼後果？</a:t>
            </a:r>
          </a:p>
          <a:p>
            <a:pPr marL="609600" indent="-609600"/>
            <a:r>
              <a:rPr lang="zh-TW" altLang="en-US"/>
              <a:t>閱讀此文章之後，總結你對“用違規的方式來過關＂的看法。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二．閱讀和思考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7705725" cy="47847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TW" altLang="en-US" sz="2800" b="1"/>
              <a:t>小結：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面對利益誘惑時我們更加要堅持守法和謹慎行事，否則後果往往不堪設想，而這種意識和能力必須從小養成。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我們如果犯錯，應該坦白承認，並努力付諸行動，作出補救。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違規不是“過關＂的解決方法，即使暫時沒有被揭發，最終仍須付出更大的代價。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不守法企圖達到目的的人，雖然僥倖“蒙混過關＂，但受良心的譴責可能會持續在整個人生。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714</Words>
  <Application>Microsoft Office PowerPoint</Application>
  <PresentationFormat>On-screen Show (4:3)</PresentationFormat>
  <Paragraphs>61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新細明體</vt:lpstr>
      <vt:lpstr>標楷體</vt:lpstr>
      <vt:lpstr>預設簡報設計</vt:lpstr>
      <vt:lpstr>中學誠信教育教材《學而思》 </vt:lpstr>
      <vt:lpstr>一．看圖說故事 </vt:lpstr>
      <vt:lpstr>一．看圖說故事 </vt:lpstr>
      <vt:lpstr>一．看圖說故事 </vt:lpstr>
      <vt:lpstr>一．看圖說故事 </vt:lpstr>
      <vt:lpstr>一．看圖說故事 </vt:lpstr>
      <vt:lpstr>二．閱讀和思考 </vt:lpstr>
      <vt:lpstr>二．閱讀和思考 </vt:lpstr>
      <vt:lpstr>二．閱讀和思考 </vt:lpstr>
      <vt:lpstr>三．短片《Sindy的掙扎》 </vt:lpstr>
      <vt:lpstr>三．短片《Sindy的掙扎》 </vt:lpstr>
      <vt:lpstr>四．思考社會現象 </vt:lpstr>
      <vt:lpstr>四．思考社會現象 </vt:lpstr>
      <vt:lpstr>四．思考社會現象 </vt:lpstr>
      <vt:lpstr>五．單元總結</vt:lpstr>
      <vt:lpstr>六．後續活動 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中學誠信教育教材《學而思》 </dc:title>
  <dc:creator>chloi</dc:creator>
  <cp:lastModifiedBy>Kyle, Ka Heng Au</cp:lastModifiedBy>
  <cp:revision>14</cp:revision>
  <dcterms:created xsi:type="dcterms:W3CDTF">2012-12-13T08:24:56Z</dcterms:created>
  <dcterms:modified xsi:type="dcterms:W3CDTF">2018-08-20T10:57:29Z</dcterms:modified>
</cp:coreProperties>
</file>