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60020-23B2-4C4C-A016-D3C480DF720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156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6E7D9-8C78-4850-9110-D0743461C37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844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EA8AB-88BC-4B3F-964B-31782BDD5A8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226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29173-3641-46B2-AB07-8C4BCC4B66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870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F010D-1B80-474E-99F9-1900F41634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49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38FC5-11A4-4D95-A838-A71AB9D9484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067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CC0B1-F61B-4D8B-97F1-DAD9C268265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035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F340F-033D-43CC-AC7D-5073884CD02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258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9F3F6-F0D4-417A-990D-A9717F311C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710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981E4-8CA4-48E0-9ACB-39679D6DFB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738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B3767-ACD2-4617-B485-025B3CC2721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151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9C3D14-9D7B-49A6-B29B-E5A15D3CCE6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廉潔不貪</a:t>
            </a:r>
          </a:p>
          <a:p>
            <a:r>
              <a:rPr lang="zh-TW" altLang="en-US" b="1"/>
              <a:t>（第二節）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二．個案討論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/>
              <a:t>歐文龍原本已經高薪厚職，為甚麼他還會貪污犯法？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歐案對其本人、政府和澳門市民帶來甚麼影響？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你認為有甚麼方法可以幫助自己避免因貪念而做出違法的事？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三．單元總結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zh-TW" altLang="en-US"/>
              <a:t>貪念可以是無止境的，我們必須及早培養自我節制的能力和知足常樂的心態，以抵受因利益而違法的誘惑。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/>
              <a:t>若我們一次又一次用不正當的手法去獲得利益或去解釋問題，便會成為習慣，最終可能會悔恨終生。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/>
              <a:t>貪污行為會損害公眾的利益、政府的公信力以致社會的發展，觸犯者更要付上刑責。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四．短文寫作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zh-TW"/>
              <a:t>《</a:t>
            </a:r>
            <a:r>
              <a:rPr lang="zh-TW" altLang="en-US"/>
              <a:t>廉潔不貪</a:t>
            </a:r>
            <a:r>
              <a:rPr lang="en-US" altLang="zh-TW"/>
              <a:t>》</a:t>
            </a:r>
            <a:r>
              <a:rPr lang="zh-TW" altLang="en-US"/>
              <a:t>這一課給你有甚麼啓發？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五．後續活動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altLang="zh-TW" b="1"/>
              <a:t>1. </a:t>
            </a:r>
            <a:r>
              <a:rPr lang="zh-TW" altLang="en-US" b="1"/>
              <a:t>清廉故事廣播劇創作比賽</a:t>
            </a:r>
          </a:p>
          <a:p>
            <a:pPr marL="609600" indent="-609600"/>
            <a:r>
              <a:rPr lang="en-US" altLang="zh-TW"/>
              <a:t>4-6</a:t>
            </a:r>
            <a:r>
              <a:rPr lang="zh-TW" altLang="en-US"/>
              <a:t>人小組</a:t>
            </a:r>
          </a:p>
          <a:p>
            <a:pPr marL="609600" indent="-609600"/>
            <a:r>
              <a:rPr lang="zh-TW" altLang="en-US"/>
              <a:t>根據一則清廉故事進行廣播劇創作比賽</a:t>
            </a:r>
          </a:p>
          <a:p>
            <a:pPr marL="609600" indent="-609600">
              <a:buFontTx/>
              <a:buNone/>
            </a:pPr>
            <a:r>
              <a:rPr lang="zh-TW" altLang="en-US"/>
              <a:t>可選用故事（工作紙）：</a:t>
            </a:r>
          </a:p>
          <a:p>
            <a:pPr marL="609600" indent="-609600"/>
            <a:r>
              <a:rPr lang="zh-TW" altLang="en-US"/>
              <a:t>王溥</a:t>
            </a:r>
          </a:p>
          <a:p>
            <a:pPr marL="609600" indent="-609600"/>
            <a:r>
              <a:rPr lang="zh-TW" altLang="en-US"/>
              <a:t>鄭板橋</a:t>
            </a:r>
          </a:p>
          <a:p>
            <a:pPr marL="609600" indent="-609600">
              <a:buFontTx/>
              <a:buNone/>
            </a:pPr>
            <a:r>
              <a:rPr lang="zh-TW" altLang="en-US"/>
              <a:t>或其他自選故事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六．後續活動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TW" b="1"/>
              <a:t>2. </a:t>
            </a:r>
            <a:r>
              <a:rPr lang="zh-TW" altLang="en-US" b="1"/>
              <a:t>問卷調查（工作紙）：</a:t>
            </a:r>
          </a:p>
          <a:p>
            <a:pPr>
              <a:lnSpc>
                <a:spcPct val="90000"/>
              </a:lnSpc>
            </a:pPr>
            <a:r>
              <a:rPr lang="zh-TW" altLang="en-US"/>
              <a:t>題目：“親友對社會廉潔重要性的看法”</a:t>
            </a:r>
          </a:p>
          <a:p>
            <a:pPr>
              <a:lnSpc>
                <a:spcPct val="90000"/>
              </a:lnSpc>
            </a:pPr>
            <a:r>
              <a:rPr lang="en-US" altLang="zh-TW"/>
              <a:t>4</a:t>
            </a:r>
            <a:r>
              <a:rPr lang="zh-TW" altLang="en-US"/>
              <a:t>人小組合作</a:t>
            </a:r>
          </a:p>
          <a:p>
            <a:pPr>
              <a:lnSpc>
                <a:spcPct val="90000"/>
              </a:lnSpc>
            </a:pPr>
            <a:r>
              <a:rPr lang="zh-TW" altLang="en-US"/>
              <a:t>設計</a:t>
            </a:r>
            <a:r>
              <a:rPr lang="en-US" altLang="zh-TW"/>
              <a:t>4</a:t>
            </a:r>
            <a:r>
              <a:rPr lang="zh-TW" altLang="en-US"/>
              <a:t>至</a:t>
            </a:r>
            <a:r>
              <a:rPr lang="en-US" altLang="zh-TW"/>
              <a:t>6</a:t>
            </a:r>
            <a:r>
              <a:rPr lang="zh-TW" altLang="en-US"/>
              <a:t>題的問卷</a:t>
            </a:r>
          </a:p>
          <a:p>
            <a:pPr>
              <a:lnSpc>
                <a:spcPct val="90000"/>
              </a:lnSpc>
            </a:pPr>
            <a:r>
              <a:rPr lang="zh-TW" altLang="en-US"/>
              <a:t>每位成員收集</a:t>
            </a:r>
            <a:r>
              <a:rPr lang="en-US" altLang="zh-TW"/>
              <a:t>10</a:t>
            </a:r>
            <a:r>
              <a:rPr lang="zh-TW" altLang="en-US"/>
              <a:t>名或以上包括</a:t>
            </a:r>
          </a:p>
          <a:p>
            <a:pPr lvl="1">
              <a:lnSpc>
                <a:spcPct val="90000"/>
              </a:lnSpc>
            </a:pPr>
            <a:r>
              <a:rPr lang="zh-TW" altLang="en-US"/>
              <a:t>家人和校外朋友的意見</a:t>
            </a:r>
          </a:p>
          <a:p>
            <a:pPr>
              <a:lnSpc>
                <a:spcPct val="90000"/>
              </a:lnSpc>
            </a:pPr>
            <a:r>
              <a:rPr lang="zh-TW" altLang="en-US"/>
              <a:t>進行資料統計、分析和總結</a:t>
            </a:r>
          </a:p>
          <a:p>
            <a:pPr>
              <a:lnSpc>
                <a:spcPct val="90000"/>
              </a:lnSpc>
            </a:pPr>
            <a:r>
              <a:rPr lang="zh-TW" altLang="en-US"/>
              <a:t>於課堂內作報告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363663"/>
            <a:ext cx="5868988" cy="50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98438"/>
            <a:ext cx="8229600" cy="1143000"/>
          </a:xfrm>
        </p:spPr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一．漫畫賞析－</a:t>
            </a:r>
            <a:r>
              <a:rPr lang="en-US" altLang="zh-TW">
                <a:solidFill>
                  <a:schemeClr val="accent2"/>
                </a:solidFill>
              </a:rPr>
              <a:t>《</a:t>
            </a:r>
            <a:r>
              <a:rPr lang="zh-TW" altLang="en-US">
                <a:solidFill>
                  <a:schemeClr val="accent2"/>
                </a:solidFill>
              </a:rPr>
              <a:t>陶母退魚</a:t>
            </a:r>
            <a:r>
              <a:rPr lang="en-US" altLang="zh-TW">
                <a:solidFill>
                  <a:schemeClr val="accent2"/>
                </a:solidFill>
              </a:rPr>
              <a:t>》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43025"/>
            <a:ext cx="5840413" cy="503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一．漫畫賞析－</a:t>
            </a:r>
            <a:r>
              <a:rPr lang="en-US" altLang="zh-TW">
                <a:solidFill>
                  <a:schemeClr val="accent2"/>
                </a:solidFill>
              </a:rPr>
              <a:t>《</a:t>
            </a:r>
            <a:r>
              <a:rPr lang="zh-TW" altLang="en-US">
                <a:solidFill>
                  <a:schemeClr val="accent2"/>
                </a:solidFill>
              </a:rPr>
              <a:t>陶母退魚</a:t>
            </a:r>
            <a:r>
              <a:rPr lang="en-US" altLang="zh-TW">
                <a:solidFill>
                  <a:schemeClr val="accent2"/>
                </a:solidFill>
              </a:rPr>
              <a:t>》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268413"/>
            <a:ext cx="5416550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一．漫畫賞析－</a:t>
            </a:r>
            <a:r>
              <a:rPr lang="en-US" altLang="zh-TW">
                <a:solidFill>
                  <a:schemeClr val="accent2"/>
                </a:solidFill>
              </a:rPr>
              <a:t>《</a:t>
            </a:r>
            <a:r>
              <a:rPr lang="zh-TW" altLang="en-US">
                <a:solidFill>
                  <a:schemeClr val="accent2"/>
                </a:solidFill>
              </a:rPr>
              <a:t>陶母退魚</a:t>
            </a:r>
            <a:r>
              <a:rPr lang="en-US" altLang="zh-TW">
                <a:solidFill>
                  <a:schemeClr val="accent2"/>
                </a:solidFill>
              </a:rPr>
              <a:t>》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23975"/>
            <a:ext cx="5757863" cy="527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一．漫畫賞析－</a:t>
            </a:r>
            <a:r>
              <a:rPr lang="en-US" altLang="zh-TW">
                <a:solidFill>
                  <a:schemeClr val="accent2"/>
                </a:solidFill>
              </a:rPr>
              <a:t>《</a:t>
            </a:r>
            <a:r>
              <a:rPr lang="zh-TW" altLang="en-US">
                <a:solidFill>
                  <a:schemeClr val="accent2"/>
                </a:solidFill>
              </a:rPr>
              <a:t>陶母退魚</a:t>
            </a:r>
            <a:r>
              <a:rPr lang="en-US" altLang="zh-TW">
                <a:solidFill>
                  <a:schemeClr val="accent2"/>
                </a:solidFill>
              </a:rPr>
              <a:t>》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298575"/>
            <a:ext cx="5757862" cy="529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一．漫畫賞析－</a:t>
            </a:r>
            <a:r>
              <a:rPr lang="en-US" altLang="zh-TW">
                <a:solidFill>
                  <a:schemeClr val="accent2"/>
                </a:solidFill>
              </a:rPr>
              <a:t>《</a:t>
            </a:r>
            <a:r>
              <a:rPr lang="zh-TW" altLang="en-US">
                <a:solidFill>
                  <a:schemeClr val="accent2"/>
                </a:solidFill>
              </a:rPr>
              <a:t>陶母退魚</a:t>
            </a:r>
            <a:r>
              <a:rPr lang="en-US" altLang="zh-TW">
                <a:solidFill>
                  <a:schemeClr val="accent2"/>
                </a:solidFill>
              </a:rPr>
              <a:t>》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270000"/>
            <a:ext cx="5834063" cy="539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一．漫畫賞析－</a:t>
            </a:r>
            <a:r>
              <a:rPr lang="en-US" altLang="zh-TW">
                <a:solidFill>
                  <a:schemeClr val="accent2"/>
                </a:solidFill>
              </a:rPr>
              <a:t>《</a:t>
            </a:r>
            <a:r>
              <a:rPr lang="zh-TW" altLang="en-US">
                <a:solidFill>
                  <a:schemeClr val="accent2"/>
                </a:solidFill>
              </a:rPr>
              <a:t>陶母退魚</a:t>
            </a:r>
            <a:r>
              <a:rPr lang="en-US" altLang="zh-TW">
                <a:solidFill>
                  <a:schemeClr val="accent2"/>
                </a:solidFill>
              </a:rPr>
              <a:t>》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討論：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陶母的做法給你有甚麼啓發？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你願意做個廉潔的人，無論大事或小事，都保持自己高尚的情操嗎？為甚麼？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就目前來說，你認為在哪些事情上面可以特別注意，有助培養自己的廉潔品德呢？你會怎樣做？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一．漫畫賞析－</a:t>
            </a:r>
            <a:r>
              <a:rPr lang="en-US" altLang="zh-TW">
                <a:solidFill>
                  <a:schemeClr val="accent2"/>
                </a:solidFill>
              </a:rPr>
              <a:t>《</a:t>
            </a:r>
            <a:r>
              <a:rPr lang="zh-TW" altLang="en-US">
                <a:solidFill>
                  <a:schemeClr val="accent2"/>
                </a:solidFill>
              </a:rPr>
              <a:t>陶母退魚</a:t>
            </a:r>
            <a:r>
              <a:rPr lang="en-US" altLang="zh-TW">
                <a:solidFill>
                  <a:schemeClr val="accent2"/>
                </a:solidFill>
              </a:rPr>
              <a:t>》</a:t>
            </a:r>
          </a:p>
        </p:txBody>
      </p:sp>
    </p:spTree>
  </p:cSld>
  <p:clrMapOvr>
    <a:masterClrMapping/>
  </p:clrMapOvr>
  <p:transition advTm="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二．個案討論</a:t>
            </a:r>
          </a:p>
        </p:txBody>
      </p:sp>
      <p:pic>
        <p:nvPicPr>
          <p:cNvPr id="11267" name="Picture 3" descr="20120601_歐案第三階段宣判_澳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854200"/>
            <a:ext cx="4752975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西灣橋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820863"/>
            <a:ext cx="23749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澳門蛋"/>
          <p:cNvPicPr>
            <a:picLocks noChangeAspect="1" noChangeArrowheads="1"/>
          </p:cNvPicPr>
          <p:nvPr/>
        </p:nvPicPr>
        <p:blipFill>
          <a:blip r:embed="rId4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500438"/>
            <a:ext cx="23749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156325" y="5300663"/>
            <a:ext cx="2232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/>
              <a:t>部分涉及歐案的公共工程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828675" y="1316038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/>
              <a:t>（完成工作紙）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435</Words>
  <Application>Microsoft Office PowerPoint</Application>
  <PresentationFormat>On-screen Show (4:3)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新細明體</vt:lpstr>
      <vt:lpstr>標楷體</vt:lpstr>
      <vt:lpstr>預設簡報設計</vt:lpstr>
      <vt:lpstr>中學誠信教育教材《學而思》 </vt:lpstr>
      <vt:lpstr>一．漫畫賞析－《陶母退魚》</vt:lpstr>
      <vt:lpstr>一．漫畫賞析－《陶母退魚》</vt:lpstr>
      <vt:lpstr>一．漫畫賞析－《陶母退魚》</vt:lpstr>
      <vt:lpstr>一．漫畫賞析－《陶母退魚》</vt:lpstr>
      <vt:lpstr>一．漫畫賞析－《陶母退魚》</vt:lpstr>
      <vt:lpstr>一．漫畫賞析－《陶母退魚》</vt:lpstr>
      <vt:lpstr>一．漫畫賞析－《陶母退魚》</vt:lpstr>
      <vt:lpstr>二．個案討論</vt:lpstr>
      <vt:lpstr>二．個案討論</vt:lpstr>
      <vt:lpstr>三．單元總結</vt:lpstr>
      <vt:lpstr>四．短文寫作</vt:lpstr>
      <vt:lpstr>五．後續活動</vt:lpstr>
      <vt:lpstr>六．後續活動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7</cp:revision>
  <dcterms:created xsi:type="dcterms:W3CDTF">2013-01-25T03:52:44Z</dcterms:created>
  <dcterms:modified xsi:type="dcterms:W3CDTF">2018-08-20T10:58:31Z</dcterms:modified>
</cp:coreProperties>
</file>