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F90CB-3A0D-4E8B-84FA-EC4B990A01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288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743BC-5775-4A82-BB9A-68DABAB494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40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D1223-F119-4591-A667-243E1994C90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013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7C649-EFEA-4C1C-BB30-6F11BDCBA1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719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B38D7-5576-4770-B94F-18DF279ADBC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369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47A49-E1EB-4F0E-B592-EA1083CDE9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875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7DF8E-13B5-4F94-86AF-75B2DD67E3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013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93D0B-1063-4AEA-8557-D50323CB3D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497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6C4C7-68CF-45C3-BFC5-21496CA1790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379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E6C82-10F8-4043-A5E9-09008C542EE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471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71199-7C71-4BB6-8BCE-1514CEBE29F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328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7DB491-AED4-41E9-812B-BEEBBFFFAA8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&#30701;&#29255;/&#32066;&#29983;&#25265;&#25022;.wm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/>
              <a:t>廉潔選舉</a:t>
            </a:r>
          </a:p>
          <a:p>
            <a:r>
              <a:rPr lang="zh-TW" altLang="en-US" b="1"/>
              <a:t>（第二節）</a:t>
            </a:r>
          </a:p>
          <a:p>
            <a:endParaRPr lang="zh-TW" altLang="en-US" b="1"/>
          </a:p>
          <a:p>
            <a:r>
              <a:rPr lang="zh-TW" altLang="en-US" sz="18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三．單元總結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選民要有“選賢舉能”的正確態度，珍惜手上的選票，選出一位有真正才能的人。</a:t>
            </a:r>
          </a:p>
          <a:p>
            <a:r>
              <a:rPr lang="zh-TW" altLang="en-US"/>
              <a:t>投票選出來的代表，必須具有代表性和認受性，因為他代表著整個團體，不恰當的代表對該團體產生負面的影響。</a:t>
            </a:r>
          </a:p>
          <a:p>
            <a:r>
              <a:rPr lang="zh-TW" altLang="en-US"/>
              <a:t>在選舉過程中如遇任何不公平的情況，應該挺身舉報。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一．海報賞析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r>
              <a:rPr lang="zh-TW" altLang="en-US"/>
              <a:t>以下海報帶出了甚麼信息？ </a:t>
            </a:r>
          </a:p>
        </p:txBody>
      </p:sp>
      <p:pic>
        <p:nvPicPr>
          <p:cNvPr id="3076" name="Picture 4" descr="poster200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262188"/>
            <a:ext cx="2519362" cy="37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poster2005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262188"/>
            <a:ext cx="2519362" cy="37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一．海報賞析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r>
              <a:rPr lang="zh-TW" altLang="en-US"/>
              <a:t>以下海報帶出了甚麼信息？</a:t>
            </a:r>
          </a:p>
        </p:txBody>
      </p:sp>
      <p:pic>
        <p:nvPicPr>
          <p:cNvPr id="4100" name="Picture 4" descr="poster200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2306638"/>
            <a:ext cx="2339975" cy="347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oster2009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3" y="2306638"/>
            <a:ext cx="2339975" cy="34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oster2009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2306638"/>
            <a:ext cx="2339975" cy="349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一．海報賞析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91513" cy="4679950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思考：</a:t>
            </a:r>
          </a:p>
          <a:p>
            <a:r>
              <a:rPr lang="zh-TW" altLang="en-US"/>
              <a:t>為甚麼我們需要廉潔的選舉？</a:t>
            </a:r>
          </a:p>
          <a:p>
            <a:r>
              <a:rPr lang="zh-TW" altLang="en-US"/>
              <a:t>如果遇到賄選的情況，我們應該怎樣做？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一．海報賞析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993063" cy="482441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小結：</a:t>
            </a:r>
          </a:p>
          <a:p>
            <a:r>
              <a:rPr lang="zh-TW" altLang="en-US"/>
              <a:t>廉潔的選舉往往因人們的貪念、輕視、對選舉的無知等因素而遭破壞。</a:t>
            </a:r>
          </a:p>
          <a:p>
            <a:r>
              <a:rPr lang="zh-TW" altLang="en-US"/>
              <a:t>我們身為社會的一份子，必須多關心社會，正確認識選舉，才不會墮入賄選陷阱。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en-US">
                <a:solidFill>
                  <a:srgbClr val="0000CC"/>
                </a:solidFill>
              </a:rPr>
              <a:t>終生抱憾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</a:p>
        </p:txBody>
      </p:sp>
      <p:sp>
        <p:nvSpPr>
          <p:cNvPr id="7171" name="AutoShape 3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851275" y="5373688"/>
            <a:ext cx="1439863" cy="5746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000" b="1">
                <a:solidFill>
                  <a:srgbClr val="0000FF"/>
                </a:solidFill>
              </a:rPr>
              <a:t>按此播放</a:t>
            </a:r>
          </a:p>
        </p:txBody>
      </p:sp>
      <p:pic>
        <p:nvPicPr>
          <p:cNvPr id="7172" name="Picture 4" descr="終生抱憾 021_0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1538288"/>
            <a:ext cx="63817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en-US">
                <a:solidFill>
                  <a:srgbClr val="0000CC"/>
                </a:solidFill>
              </a:rPr>
              <a:t>終生抱憾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zh-TW" altLang="en-US" b="1"/>
              <a:t>討論：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你們認為阿姜值得同情嗎？為什麼？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阿姜認為收了錢，到最後去不去投票，或投票給誰都是無人知道的，這樣收受利益就沒有問題，你們認為這種想法正確嗎？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阿新行賄阿姜，是為了得到他的選票支持，究竟選票的重要性何在？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二．短片</a:t>
            </a:r>
            <a:r>
              <a:rPr lang="en-US" altLang="zh-TW">
                <a:solidFill>
                  <a:srgbClr val="0000CC"/>
                </a:solidFill>
              </a:rPr>
              <a:t>《</a:t>
            </a:r>
            <a:r>
              <a:rPr lang="zh-TW" altLang="en-US">
                <a:solidFill>
                  <a:srgbClr val="0000CC"/>
                </a:solidFill>
              </a:rPr>
              <a:t>終生抱憾</a:t>
            </a:r>
            <a:r>
              <a:rPr lang="en-US" altLang="zh-TW">
                <a:solidFill>
                  <a:srgbClr val="0000CC"/>
                </a:solidFill>
              </a:rPr>
              <a:t>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zh-TW" altLang="en-US"/>
              <a:t>如果有人給你更多的金錢或更吸引的利益作為投票條件，你又會否接   受呢？</a:t>
            </a:r>
          </a:p>
          <a:p>
            <a:pPr marL="609600" indent="-609600">
              <a:buFontTx/>
              <a:buAutoNum type="arabicPeriod" startAt="4"/>
            </a:pPr>
            <a:r>
              <a:rPr lang="zh-TW" altLang="en-US"/>
              <a:t>綜觀這個個案，阿姜得到的是什麼？失去的又是什麼？你們認為值得嗎？</a:t>
            </a:r>
          </a:p>
          <a:p>
            <a:pPr marL="609600" indent="-609600"/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CC"/>
                </a:solidFill>
              </a:rPr>
              <a:t>三．單元總結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選舉與我們的生活息息相關，我們要多關心社會動態。</a:t>
            </a:r>
          </a:p>
          <a:p>
            <a:r>
              <a:rPr lang="zh-TW" altLang="en-US"/>
              <a:t>任何選舉都應該在公平和廉潔的原則下進行。</a:t>
            </a:r>
          </a:p>
          <a:p>
            <a:r>
              <a:rPr lang="zh-TW" altLang="en-US"/>
              <a:t>在立法會選舉中，任何偏差或違規行為，都會影響選舉素質，最終受損的是澳門的聲譽，及全體澳門市民的福祉。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414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新細明體</vt:lpstr>
      <vt:lpstr>標楷體</vt:lpstr>
      <vt:lpstr>預設簡報設計</vt:lpstr>
      <vt:lpstr>中學誠信教育教材《學而思》 </vt:lpstr>
      <vt:lpstr>一．海報賞析</vt:lpstr>
      <vt:lpstr>一．海報賞析</vt:lpstr>
      <vt:lpstr>一．海報賞析</vt:lpstr>
      <vt:lpstr>一．海報賞析</vt:lpstr>
      <vt:lpstr>二．短片《終生抱憾》</vt:lpstr>
      <vt:lpstr>二．短片《終生抱憾》</vt:lpstr>
      <vt:lpstr>二．短片《終生抱憾》</vt:lpstr>
      <vt:lpstr>三．單元總結</vt:lpstr>
      <vt:lpstr>三．單元總結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5</cp:revision>
  <dcterms:created xsi:type="dcterms:W3CDTF">2013-01-25T04:11:00Z</dcterms:created>
  <dcterms:modified xsi:type="dcterms:W3CDTF">2018-08-20T10:59:06Z</dcterms:modified>
</cp:coreProperties>
</file>