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F89F5-D41E-4D53-BB87-7AD26FC52A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91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DDC0F-345E-4158-B45B-F2D20106366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549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4365B-4E3E-400A-9452-A42658D11A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805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3018B-DE83-4D7C-9C60-1C2C383203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353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673A-1478-4F90-8D3B-3F85090980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961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A01ED-BB5C-45A4-B491-F0F74F13F53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775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B05C3-4CF5-4174-802C-4199635223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636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DAC81-9BA8-4DA5-AA1D-1D2523FFAB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888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6C5FD-D839-4077-98F6-0F708078DC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597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632C6-3453-4551-8E6C-228A9AC8F4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526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A567B-B101-49AC-A6F0-57E2B09854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8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56B82E-F11A-43B9-963E-6C18672A075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30701;&#29255;/&#38463;&#28009;&#30340;&#25812;&#23376;1.wm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承擔責任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四．後續活動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r>
              <a:rPr lang="zh-TW" altLang="en-US"/>
              <a:t>蒐集一則有關責任感（可以是有責任心或不負責任）的報章新聞</a:t>
            </a:r>
          </a:p>
          <a:p>
            <a:r>
              <a:rPr lang="zh-TW" altLang="en-US"/>
              <a:t>指出主角的行為以及該行為所帶來的後果</a:t>
            </a:r>
          </a:p>
          <a:p>
            <a:r>
              <a:rPr lang="zh-TW" altLang="en-US"/>
              <a:t>並表達對這則新聞的看法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1 》 </a:t>
            </a:r>
          </a:p>
        </p:txBody>
      </p:sp>
      <p:sp>
        <p:nvSpPr>
          <p:cNvPr id="4100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84313"/>
            <a:ext cx="5399087" cy="379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1 》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sz="2800" b="1"/>
              <a:t>討論：</a:t>
            </a:r>
          </a:p>
          <a:p>
            <a:pPr marL="609600" indent="-609600"/>
            <a:r>
              <a:rPr lang="zh-TW" altLang="en-US" sz="2800"/>
              <a:t>你對</a:t>
            </a:r>
            <a:r>
              <a:rPr lang="en-US" altLang="zh-TW" sz="2800"/>
              <a:t>《</a:t>
            </a:r>
            <a:r>
              <a:rPr lang="zh-TW" altLang="en-US" sz="2800"/>
              <a:t>阿浩的擔子</a:t>
            </a:r>
            <a:r>
              <a:rPr lang="en-US" altLang="zh-TW" sz="2800"/>
              <a:t>1</a:t>
            </a:r>
            <a:r>
              <a:rPr lang="en-US" altLang="zh-TW" sz="2800">
                <a:solidFill>
                  <a:srgbClr val="0000FF"/>
                </a:solidFill>
              </a:rPr>
              <a:t> </a:t>
            </a:r>
            <a:r>
              <a:rPr lang="en-US" altLang="zh-TW" sz="2800"/>
              <a:t>》</a:t>
            </a:r>
            <a:r>
              <a:rPr lang="zh-TW" altLang="en-US" sz="2800"/>
              <a:t>短片有共鳴嗎？ </a:t>
            </a:r>
          </a:p>
          <a:p>
            <a:pPr marL="609600" indent="-609600"/>
            <a:r>
              <a:rPr lang="zh-TW" altLang="en-US" sz="2800"/>
              <a:t>阿浩有哪些責任？如果他一一按要求做好，會帶來甚麼正面的結果？他似乎想逃避這些責任，為甚麼？</a:t>
            </a:r>
          </a:p>
          <a:p>
            <a:pPr marL="609600" indent="-609600"/>
            <a:r>
              <a:rPr lang="zh-TW" altLang="en-US" sz="2800"/>
              <a:t>在日常的生活中，你有哪些常規性的責任須負起的呢？請列舉。</a:t>
            </a:r>
          </a:p>
          <a:p>
            <a:pPr marL="609600" indent="-609600"/>
            <a:r>
              <a:rPr lang="zh-TW" altLang="en-US" sz="2800"/>
              <a:t>在你所列舉的項目中，選出</a:t>
            </a:r>
            <a:r>
              <a:rPr lang="en-US" altLang="zh-TW" sz="2800"/>
              <a:t>3</a:t>
            </a:r>
            <a:r>
              <a:rPr lang="zh-TW" altLang="en-US" sz="2800"/>
              <a:t>項你最願意做的，並說出原因。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阿浩的擔子</a:t>
            </a:r>
            <a:r>
              <a:rPr lang="en-US" altLang="zh-TW">
                <a:solidFill>
                  <a:srgbClr val="0000FF"/>
                </a:solidFill>
              </a:rPr>
              <a:t>1 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小結：</a:t>
            </a:r>
          </a:p>
          <a:p>
            <a:r>
              <a:rPr lang="zh-TW" altLang="en-US" sz="2800"/>
              <a:t>面對不同的角色，我們都有相應的責任；</a:t>
            </a:r>
          </a:p>
          <a:p>
            <a:r>
              <a:rPr lang="zh-TW" altLang="en-US" sz="2800"/>
              <a:t>同樣，我們在享有不同的權利時，都會相應地有所付出；</a:t>
            </a:r>
          </a:p>
          <a:p>
            <a:r>
              <a:rPr lang="zh-TW" altLang="en-US" sz="2800"/>
              <a:t>有責任感的人做事必然比較成功，也受到別人的稱許，喜歡與之成為朋友。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二．個案討論（工作紙）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2400" b="1"/>
              <a:t>小結：</a:t>
            </a:r>
            <a:endParaRPr lang="zh-TW" altLang="en-US" sz="2400"/>
          </a:p>
          <a:p>
            <a:pPr>
              <a:lnSpc>
                <a:spcPct val="80000"/>
              </a:lnSpc>
            </a:pPr>
            <a:r>
              <a:rPr lang="zh-TW" altLang="en-US" sz="2400"/>
              <a:t>每人都應盡自己角色和崗位上的責任，不應基於困難、個人私務，甚至想躲懶而開小差、逃避責任。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以公務人員為例，玩忽職守的行為已屬違紀和違法，須接受懲罰。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任何僱主都不能容忍職員不負責任，無故缺勤，且編造謊話掩飾。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不論在一家機構內，或在團隊內，不負責任的人將不會被委以重任，從而失去磨練的機會，日後難承擔大任。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三．利弊分析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四川大地震發生於</a:t>
            </a:r>
            <a:r>
              <a:rPr lang="en-US" altLang="zh-TW" sz="2800"/>
              <a:t>2008</a:t>
            </a:r>
            <a:r>
              <a:rPr lang="zh-TW" altLang="en-US" sz="2800"/>
              <a:t>年</a:t>
            </a:r>
            <a:r>
              <a:rPr lang="en-US" altLang="zh-TW" sz="2800"/>
              <a:t>5</a:t>
            </a:r>
            <a:r>
              <a:rPr lang="zh-TW" altLang="en-US" sz="2800"/>
              <a:t>月</a:t>
            </a:r>
            <a:r>
              <a:rPr lang="en-US" altLang="zh-TW" sz="2800"/>
              <a:t>12</a:t>
            </a:r>
            <a:r>
              <a:rPr lang="zh-TW" altLang="en-US" sz="2800"/>
              <a:t>日，震級達</a:t>
            </a:r>
            <a:r>
              <a:rPr lang="en-US" altLang="zh-TW" sz="2800"/>
              <a:t>8</a:t>
            </a:r>
            <a:r>
              <a:rPr lang="zh-TW" altLang="en-US" sz="2800"/>
              <a:t>級，破壞地區超過</a:t>
            </a:r>
            <a:r>
              <a:rPr lang="en-US" altLang="zh-TW" sz="2800"/>
              <a:t>10</a:t>
            </a:r>
            <a:r>
              <a:rPr lang="zh-TW" altLang="en-US" sz="2800"/>
              <a:t>萬平方公里。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大地震共造成近</a:t>
            </a:r>
            <a:r>
              <a:rPr lang="en-US" altLang="zh-TW" sz="2800"/>
              <a:t>7</a:t>
            </a:r>
            <a:r>
              <a:rPr lang="zh-TW" altLang="en-US" sz="2800"/>
              <a:t>萬人死亡，是中華人民共和國成立以來破壞力最大的地震，災區的衛生、住房、通訊、交通和治安等方面受到嚴重破壞。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中國軍方調動了規模龐大的隊伍進行救災，民間的大批志願者和來自各地各國的專業人道救援隊伍也加入救災。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三．利弊分析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r>
              <a:rPr lang="zh-TW" altLang="en-US"/>
              <a:t>假如你是醫生，政府正在招募志願者加入成為醫療隊遠赴四川災區協助救援，為期約兩週。</a:t>
            </a:r>
          </a:p>
          <a:p>
            <a:r>
              <a:rPr lang="zh-TW" altLang="en-US"/>
              <a:t>試分析：</a:t>
            </a:r>
            <a:r>
              <a:rPr lang="zh-TW" altLang="en-US" b="1" u="sng"/>
              <a:t>報名加入醫療隊對你有何得着和代價</a:t>
            </a:r>
            <a:r>
              <a:rPr lang="zh-TW" altLang="en-US" b="1"/>
              <a:t>。</a:t>
            </a:r>
            <a:r>
              <a:rPr lang="zh-TW" altLang="en-US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solidFill>
                  <a:srgbClr val="0000FF"/>
                </a:solidFill>
              </a:rPr>
              <a:t>2008</a:t>
            </a:r>
            <a:r>
              <a:rPr lang="zh-TW" altLang="en-US">
                <a:solidFill>
                  <a:srgbClr val="0000FF"/>
                </a:solidFill>
              </a:rPr>
              <a:t>年澳門醫療隊的成果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/>
              <a:t>親身為災民提供治療和關懷，讓災民深刻感受來自澳門的支持。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感受到團結及凝聚力，以及各界救死扶傷的精神。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有機會與內地醫療隊伍進行交流，彼此建立良好的友誼。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通過兩周觀察不同的醫療工作和機制，對本澳醫療工作有莫大啟發。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得到的經驗可作為完善本澳醫院機制、應變大型突發事件等的參考。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隊員熱誠的工作態度，得到了當地醫生的好評和稱讚。</a:t>
            </a:r>
          </a:p>
          <a:p>
            <a:pPr>
              <a:lnSpc>
                <a:spcPct val="90000"/>
              </a:lnSpc>
            </a:pPr>
            <a:r>
              <a:rPr lang="en-US" altLang="zh-TW" sz="2400"/>
              <a:t>2009</a:t>
            </a:r>
            <a:r>
              <a:rPr lang="zh-TW" altLang="en-US" sz="2400"/>
              <a:t>年</a:t>
            </a:r>
            <a:r>
              <a:rPr lang="en-US" altLang="zh-TW" sz="2400"/>
              <a:t>1</a:t>
            </a:r>
            <a:r>
              <a:rPr lang="zh-TW" altLang="en-US" sz="2400"/>
              <a:t>月</a:t>
            </a:r>
            <a:r>
              <a:rPr lang="en-US" altLang="zh-TW" sz="2400"/>
              <a:t>16</a:t>
            </a:r>
            <a:r>
              <a:rPr lang="zh-TW" altLang="en-US" sz="2400"/>
              <a:t>日，澳門特區政府向醫療隊頒發英勇獎章。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三．利弊分析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12875"/>
            <a:ext cx="7859712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小結：</a:t>
            </a:r>
            <a:endParaRPr lang="zh-TW" altLang="en-US" sz="2800"/>
          </a:p>
          <a:p>
            <a:r>
              <a:rPr lang="zh-TW" altLang="en-US" sz="2800"/>
              <a:t>我們在做好本份工作之餘，還可以按能力多走一步，以自己的專長造福別人。</a:t>
            </a:r>
          </a:p>
          <a:p>
            <a:r>
              <a:rPr lang="zh-TW" altLang="en-US" sz="2800"/>
              <a:t>不計較做超出本份工作的人，總能獲得一些寶貴經驗、鍛練機會，甚至有意想不到的收穫。</a:t>
            </a:r>
          </a:p>
          <a:p>
            <a:r>
              <a:rPr lang="zh-TW" altLang="en-US" sz="2800"/>
              <a:t>應嘗試從提升個人能力、開闊個人眼界，以及從贏取認同和稱讚的角度，看待自己的責任，從而克服工作過程中的困難和挑戰。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695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新細明體</vt:lpstr>
      <vt:lpstr>標楷體</vt:lpstr>
      <vt:lpstr>預設簡報設計</vt:lpstr>
      <vt:lpstr>中學誠信教育教材《學而思》 </vt:lpstr>
      <vt:lpstr>一．短片《阿浩的擔子1 》 </vt:lpstr>
      <vt:lpstr>一．短片《阿浩的擔子1 》 </vt:lpstr>
      <vt:lpstr>一．短片《阿浩的擔子1 》</vt:lpstr>
      <vt:lpstr>二．個案討論（工作紙） </vt:lpstr>
      <vt:lpstr>三．利弊分析 </vt:lpstr>
      <vt:lpstr>三．利弊分析 </vt:lpstr>
      <vt:lpstr>2008年澳門醫療隊的成果 </vt:lpstr>
      <vt:lpstr>三．利弊分析</vt:lpstr>
      <vt:lpstr>四．後續活動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12</cp:revision>
  <dcterms:created xsi:type="dcterms:W3CDTF">2012-12-13T08:44:59Z</dcterms:created>
  <dcterms:modified xsi:type="dcterms:W3CDTF">2018-08-21T06:56:18Z</dcterms:modified>
</cp:coreProperties>
</file>