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69" r:id="rId4"/>
    <p:sldId id="258" r:id="rId5"/>
    <p:sldId id="259" r:id="rId6"/>
    <p:sldId id="270" r:id="rId7"/>
    <p:sldId id="277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00"/>
    <a:srgbClr val="FFFF9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E5A2B-C5AB-4E3C-96A0-BF163302486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416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A1F9B-5361-4774-B229-3032602200D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506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41B93-5EE7-459F-B165-34A84DA2C45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940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B7AD5-1737-45EF-8BC2-39CB01F83FA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445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0DA8C-30CE-4D25-AA12-42173619F37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5991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E4EF2-91A9-48FF-811D-9EBFFD19C2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509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D6B2C-3642-4E43-9952-3BC380BBB3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757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A2294-45FE-4653-9344-A6292B8AE5F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109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79C74-7572-4A6D-B7EC-7DBC12EB21E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355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ACD07-95CE-48A7-A250-75BC448A9D8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034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B2C9C-0960-4058-88EA-106A04AC7E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81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DDA78F-DEB3-476C-A7D3-0F7628BC501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30701;&#29255;/&#28784;&#22993;&#23064;&#30340;&#32654;&#40599;&#33287;&#35594;&#35328;.exe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誠實正直</a:t>
            </a:r>
          </a:p>
          <a:p>
            <a:r>
              <a:rPr lang="zh-TW" altLang="en-US" b="1"/>
              <a:t>（第一節）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chemeClr val="accent2"/>
                </a:solidFill>
              </a:rPr>
              <a:t>一．誠實正直的重要性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>
                <a:latin typeface="新細明體" panose="02020500000000000000" pitchFamily="18" charset="-120"/>
              </a:rPr>
              <a:t>你認識從來没有說過慌話的人嗎？</a:t>
            </a:r>
          </a:p>
          <a:p>
            <a:pPr marL="609600" indent="-609600">
              <a:buFontTx/>
              <a:buAutoNum type="arabicPeriod"/>
            </a:pPr>
            <a:r>
              <a:rPr lang="zh-TW" altLang="en-US">
                <a:latin typeface="新細明體" panose="02020500000000000000" pitchFamily="18" charset="-120"/>
              </a:rPr>
              <a:t>為何人會不誠實？</a:t>
            </a:r>
          </a:p>
          <a:p>
            <a:pPr marL="609600" indent="-609600">
              <a:buFontTx/>
              <a:buAutoNum type="arabicPeriod"/>
            </a:pPr>
            <a:r>
              <a:rPr lang="zh-TW" altLang="en-US">
                <a:latin typeface="新細明體" panose="02020500000000000000" pitchFamily="18" charset="-120"/>
              </a:rPr>
              <a:t>誠實是：</a:t>
            </a:r>
          </a:p>
          <a:p>
            <a:pPr marL="990600" lvl="1" indent="-533400"/>
            <a:r>
              <a:rPr lang="zh-TW" altLang="en-US">
                <a:latin typeface="新細明體" panose="02020500000000000000" pitchFamily="18" charset="-120"/>
              </a:rPr>
              <a:t>誠實是種美德</a:t>
            </a:r>
          </a:p>
          <a:p>
            <a:pPr marL="990600" lvl="1" indent="-533400"/>
            <a:r>
              <a:rPr lang="zh-TW" altLang="en-US">
                <a:latin typeface="新細明體" panose="02020500000000000000" pitchFamily="18" charset="-120"/>
              </a:rPr>
              <a:t>指人凡事忠誠於事實，不偏左右</a:t>
            </a:r>
          </a:p>
          <a:p>
            <a:pPr marL="990600" lvl="1" indent="-533400"/>
            <a:r>
              <a:rPr lang="zh-TW" altLang="en-US">
                <a:latin typeface="新細明體" panose="02020500000000000000" pitchFamily="18" charset="-120"/>
              </a:rPr>
              <a:t>即使自己做錯事也坦白承認</a:t>
            </a:r>
          </a:p>
          <a:p>
            <a:pPr marL="990600" lvl="1" indent="-533400"/>
            <a:r>
              <a:rPr lang="zh-TW" altLang="en-US">
                <a:latin typeface="新細明體" panose="02020500000000000000" pitchFamily="18" charset="-120"/>
              </a:rPr>
              <a:t>勇於承擔後果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solidFill>
                  <a:schemeClr val="accent2"/>
                </a:solidFill>
                <a:latin typeface="新細明體" panose="02020500000000000000" pitchFamily="18" charset="-120"/>
              </a:rPr>
              <a:t>二．動畫</a:t>
            </a:r>
            <a:r>
              <a:rPr lang="en-US" altLang="zh-TW" sz="4000">
                <a:solidFill>
                  <a:schemeClr val="accent2"/>
                </a:solidFill>
                <a:latin typeface="新細明體" panose="02020500000000000000" pitchFamily="18" charset="-120"/>
              </a:rPr>
              <a:t>《</a:t>
            </a:r>
            <a:r>
              <a:rPr lang="zh-TW" altLang="en-US" sz="4000">
                <a:solidFill>
                  <a:schemeClr val="accent2"/>
                </a:solidFill>
                <a:latin typeface="新細明體" panose="02020500000000000000" pitchFamily="18" charset="-120"/>
              </a:rPr>
              <a:t>灰姑娘的美麗與謊言</a:t>
            </a:r>
            <a:r>
              <a:rPr lang="en-US" altLang="zh-TW" sz="4000">
                <a:solidFill>
                  <a:schemeClr val="accent2"/>
                </a:solidFill>
                <a:latin typeface="新細明體" panose="02020500000000000000" pitchFamily="18" charset="-120"/>
              </a:rPr>
              <a:t>》</a:t>
            </a:r>
            <a:r>
              <a:rPr lang="en-US" altLang="zh-TW" sz="4000">
                <a:latin typeface="新細明體" panose="02020500000000000000" pitchFamily="18" charset="-120"/>
              </a:rPr>
              <a:t> </a:t>
            </a:r>
          </a:p>
        </p:txBody>
      </p:sp>
      <p:sp>
        <p:nvSpPr>
          <p:cNvPr id="18437" name="AutoShape 5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557338"/>
            <a:ext cx="583247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20725"/>
          </a:xfrm>
        </p:spPr>
        <p:txBody>
          <a:bodyPr/>
          <a:lstStyle/>
          <a:p>
            <a:r>
              <a:rPr lang="zh-TW" altLang="en-US" sz="4000">
                <a:solidFill>
                  <a:schemeClr val="accent2"/>
                </a:solidFill>
                <a:latin typeface="新細明體" panose="02020500000000000000" pitchFamily="18" charset="-120"/>
              </a:rPr>
              <a:t>二．動畫</a:t>
            </a:r>
            <a:r>
              <a:rPr lang="en-US" altLang="zh-TW" sz="4000">
                <a:solidFill>
                  <a:schemeClr val="accent2"/>
                </a:solidFill>
                <a:latin typeface="新細明體" panose="02020500000000000000" pitchFamily="18" charset="-120"/>
              </a:rPr>
              <a:t>《</a:t>
            </a:r>
            <a:r>
              <a:rPr lang="zh-TW" altLang="en-US" sz="4000">
                <a:solidFill>
                  <a:schemeClr val="accent2"/>
                </a:solidFill>
                <a:latin typeface="新細明體" panose="02020500000000000000" pitchFamily="18" charset="-120"/>
              </a:rPr>
              <a:t>灰姑娘的美麗與謊言</a:t>
            </a:r>
            <a:r>
              <a:rPr lang="en-US" altLang="zh-TW" sz="4000">
                <a:solidFill>
                  <a:schemeClr val="accent2"/>
                </a:solidFill>
                <a:latin typeface="新細明體" panose="02020500000000000000" pitchFamily="18" charset="-120"/>
              </a:rPr>
              <a:t>》</a:t>
            </a:r>
            <a:r>
              <a:rPr lang="en-US" altLang="zh-TW" sz="4000">
                <a:latin typeface="新細明體" panose="02020500000000000000" pitchFamily="18" charset="-120"/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28775"/>
            <a:ext cx="7726363" cy="47529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>
                <a:latin typeface="新細明體" panose="02020500000000000000" pitchFamily="18" charset="-120"/>
              </a:rPr>
              <a:t>討論：</a:t>
            </a:r>
            <a:endParaRPr lang="zh-TW" altLang="en-US" sz="4000" b="1">
              <a:latin typeface="新細明體" panose="02020500000000000000" pitchFamily="18" charset="-120"/>
            </a:endParaRPr>
          </a:p>
          <a:p>
            <a:pPr marL="609600" indent="-609600"/>
            <a:r>
              <a:rPr lang="zh-TW" altLang="en-US" sz="4000">
                <a:latin typeface="新細明體" panose="02020500000000000000" pitchFamily="18" charset="-120"/>
              </a:rPr>
              <a:t>灰姑娘說謊的動機是甚麼</a:t>
            </a:r>
            <a:r>
              <a:rPr lang="en-US" altLang="zh-TW" sz="4000">
                <a:latin typeface="新細明體" panose="02020500000000000000" pitchFamily="18" charset="-120"/>
              </a:rPr>
              <a:t>?</a:t>
            </a:r>
          </a:p>
          <a:p>
            <a:pPr marL="609600" indent="-609600"/>
            <a:r>
              <a:rPr lang="zh-TW" altLang="en-US" sz="4000">
                <a:latin typeface="新細明體" panose="02020500000000000000" pitchFamily="18" charset="-120"/>
              </a:rPr>
              <a:t>如果你是王子，知道灰姑娘的謊言，你有甚麼感覺？你會怎樣做？</a:t>
            </a:r>
          </a:p>
          <a:p>
            <a:pPr marL="609600" indent="-609600"/>
            <a:r>
              <a:rPr lang="zh-TW" altLang="en-US" sz="4000">
                <a:latin typeface="新細明體" panose="02020500000000000000" pitchFamily="18" charset="-120"/>
              </a:rPr>
              <a:t>透過灰姑娘的故事，你有甚麼體會？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zh-TW" altLang="en-US" sz="4000">
                <a:solidFill>
                  <a:schemeClr val="accent2"/>
                </a:solidFill>
              </a:rPr>
              <a:t>三． </a:t>
            </a:r>
            <a:r>
              <a:rPr lang="zh-TW" altLang="en-US">
                <a:solidFill>
                  <a:schemeClr val="accent2"/>
                </a:solidFill>
              </a:rPr>
              <a:t>個案討論：作弊的不良影響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zh-TW" altLang="en-US" b="1">
                <a:latin typeface="新細明體" panose="02020500000000000000" pitchFamily="18" charset="-120"/>
              </a:rPr>
              <a:t>（完成工作紙）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zh-TW" altLang="en-US" b="1">
                <a:latin typeface="新細明體" panose="02020500000000000000" pitchFamily="18" charset="-120"/>
              </a:rPr>
              <a:t>思考題：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>
                <a:latin typeface="新細明體" panose="02020500000000000000" pitchFamily="18" charset="-120"/>
              </a:rPr>
              <a:t>該名品學兼優的學生何以要鋌而走險，請人代考會考？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>
                <a:latin typeface="新細明體" panose="02020500000000000000" pitchFamily="18" charset="-120"/>
              </a:rPr>
              <a:t>她是否值得這樣做？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>
                <a:latin typeface="新細明體" panose="02020500000000000000" pitchFamily="18" charset="-120"/>
              </a:rPr>
              <a:t>如果你知道有同學因為考試作弊才取得好成績，你有何感想？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zh-TW" altLang="en-US">
                <a:latin typeface="新細明體" panose="02020500000000000000" pitchFamily="18" charset="-120"/>
              </a:rPr>
              <a:t>如果有位要好的同學要求你在考試中提供協助</a:t>
            </a:r>
            <a:r>
              <a:rPr lang="en-US" altLang="zh-TW">
                <a:latin typeface="新細明體" panose="02020500000000000000" pitchFamily="18" charset="-120"/>
              </a:rPr>
              <a:t>(</a:t>
            </a:r>
            <a:r>
              <a:rPr lang="zh-TW" altLang="en-US">
                <a:latin typeface="新細明體" panose="02020500000000000000" pitchFamily="18" charset="-120"/>
              </a:rPr>
              <a:t>一起作弊</a:t>
            </a:r>
            <a:r>
              <a:rPr lang="en-US" altLang="zh-TW">
                <a:latin typeface="新細明體" panose="02020500000000000000" pitchFamily="18" charset="-120"/>
              </a:rPr>
              <a:t>)</a:t>
            </a:r>
            <a:r>
              <a:rPr lang="zh-TW" altLang="en-US">
                <a:latin typeface="新細明體" panose="02020500000000000000" pitchFamily="18" charset="-120"/>
              </a:rPr>
              <a:t>，你會怎樣做？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四．小結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/>
              <a:t>作弊是自欺欺人的行為，對自己和他人都有不良影響。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作弊得來的成績，不能讓自己從中得到真正的滿足感。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作弊惡習影響我們面對人生中的其他考試和考驗。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若作弊成風，會使全體受害。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五．後續活動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搜集一則有關誠信的報章新聞</a:t>
            </a:r>
          </a:p>
          <a:p>
            <a:r>
              <a:rPr lang="zh-TW" altLang="en-US"/>
              <a:t>指出事件中人物的誠信問題（或榜樣）</a:t>
            </a:r>
          </a:p>
          <a:p>
            <a:r>
              <a:rPr lang="zh-TW" altLang="en-US"/>
              <a:t>他們的行為帶來甚麼後果？</a:t>
            </a:r>
          </a:p>
          <a:p>
            <a:r>
              <a:rPr lang="zh-TW" altLang="en-US"/>
              <a:t>你對這則新聞的看法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303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新細明體</vt:lpstr>
      <vt:lpstr>標楷體</vt:lpstr>
      <vt:lpstr>預設簡報設計</vt:lpstr>
      <vt:lpstr>中學誠信教育教材《學而思》 </vt:lpstr>
      <vt:lpstr>一．誠實正直的重要性</vt:lpstr>
      <vt:lpstr>二．動畫《灰姑娘的美麗與謊言》 </vt:lpstr>
      <vt:lpstr>二．動畫《灰姑娘的美麗與謊言》 </vt:lpstr>
      <vt:lpstr>三． 個案討論：作弊的不良影響</vt:lpstr>
      <vt:lpstr>四．小結</vt:lpstr>
      <vt:lpstr>五．後續活動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joyceao</dc:creator>
  <cp:lastModifiedBy>Kyle, Ka Heng Au</cp:lastModifiedBy>
  <cp:revision>28</cp:revision>
  <dcterms:created xsi:type="dcterms:W3CDTF">2008-09-29T08:33:23Z</dcterms:created>
  <dcterms:modified xsi:type="dcterms:W3CDTF">2018-08-20T10:59:25Z</dcterms:modified>
</cp:coreProperties>
</file>