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C34D3-76BA-4A68-9CD6-51A45F5055B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503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1828F-7AFC-4FF0-B7A2-C80A6BFBD09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77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5016C-E7FF-40F7-B082-8E12679734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906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3B24D-3364-4ECF-A0AD-E828B7B70D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007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8F727-0F61-4A43-B8AA-DF6AB508950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641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A97D8-251A-4852-B614-2A0E810F8FE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13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2FA3A-6E9D-4153-BBB5-D18E0B7D74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399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A3ABB-65CB-485E-BD5F-05510C1B98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948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992E2-9CD6-4673-AA43-43A5C2C691F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409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169EC-7514-4364-A775-8A1C4C3A922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7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28A3E-7826-4702-AF0A-B62408900D2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740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2A233A-1B5C-4BC8-B0AC-1BC2E8E6C21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0701;&#29255;/&#20551;&#36554;&#29260;&#26696;.wmv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誠實正直</a:t>
            </a:r>
          </a:p>
          <a:p>
            <a:r>
              <a:rPr lang="zh-TW" altLang="en-US" b="1"/>
              <a:t>（第二節）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208963" cy="1008063"/>
          </a:xfrm>
        </p:spPr>
        <p:txBody>
          <a:bodyPr/>
          <a:lstStyle/>
          <a:p>
            <a:r>
              <a:rPr lang="zh-TW" altLang="en-US" sz="4800">
                <a:solidFill>
                  <a:schemeClr val="accent2"/>
                </a:solidFill>
              </a:rPr>
              <a:t>四．單元總結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 sz="2800"/>
              <a:t>誠實是一種美德，是人格的重要資產，受人欣賞； 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別人對自己的信任是一點一滴累積的，但卻可毁於一旦，且難以彌補；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存心欺騙他人者要承擔惡果，個人誠信亦會受到破壞，失去別人的信任，良心會受責備；</a:t>
            </a:r>
          </a:p>
          <a:p>
            <a:pPr marL="609600" indent="-609600">
              <a:buFontTx/>
              <a:buAutoNum type="arabicPeriod"/>
            </a:pPr>
            <a:r>
              <a:rPr lang="zh-TW" altLang="en-US" sz="2800"/>
              <a:t>做人誠實，事事心安理得，對得住自己，活得更自在。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一．同學報告剪報功課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二．短片：個案討論</a:t>
            </a:r>
          </a:p>
        </p:txBody>
      </p:sp>
      <p:pic>
        <p:nvPicPr>
          <p:cNvPr id="3075" name="Picture 3" descr="photo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628775"/>
            <a:ext cx="5616575" cy="3384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AutoShape 4">
            <a:hlinkClick r:id="rId3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08962" cy="36004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zh-TW" altLang="en-US"/>
              <a:t>為什麼要規定駕駛者須考取駕駛執照？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你認為無牌駕駛對他人造成怎樣的影響？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二．短片：個案討論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8962" cy="38163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>
                <a:latin typeface="標楷體" panose="03000509000000000000" pitchFamily="65" charset="-120"/>
              </a:rPr>
              <a:t>小結：</a:t>
            </a:r>
          </a:p>
          <a:p>
            <a:pPr marL="609600" indent="-609600"/>
            <a:r>
              <a:rPr lang="zh-TW" altLang="en-US"/>
              <a:t>不誠實換領車牌的駕駛者，駕駛技術沒有保證，讓他們在道路上駕駛會禍及自己及他人的生命安全。</a:t>
            </a:r>
          </a:p>
          <a:p>
            <a:pPr marL="609600" indent="-609600"/>
            <a:r>
              <a:rPr lang="zh-TW" altLang="en-US"/>
              <a:t>換領車牌做假行者已經違法，需負刑責，累己累人。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>
                <a:solidFill>
                  <a:schemeClr val="accent2"/>
                </a:solidFill>
              </a:rPr>
              <a:t>二．短片：個案討論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4032250" cy="4525962"/>
          </a:xfrm>
        </p:spPr>
        <p:txBody>
          <a:bodyPr/>
          <a:lstStyle/>
          <a:p>
            <a:pPr algn="just"/>
            <a:r>
              <a:rPr lang="zh-TW" altLang="en-US" sz="2800">
                <a:latin typeface="新細明體" panose="02020500000000000000" pitchFamily="18" charset="-120"/>
              </a:rPr>
              <a:t>曾經被譽為“世界上跑得最快的女人”鍾絲，在</a:t>
            </a:r>
            <a:r>
              <a:rPr lang="en-US" altLang="zh-TW" sz="2800">
                <a:latin typeface="新細明體" panose="02020500000000000000" pitchFamily="18" charset="-120"/>
              </a:rPr>
              <a:t>2000</a:t>
            </a:r>
            <a:r>
              <a:rPr lang="zh-TW" altLang="en-US" sz="2800">
                <a:latin typeface="新細明體" panose="02020500000000000000" pitchFamily="18" charset="-120"/>
              </a:rPr>
              <a:t>年悉尼奧運獲得三金兩銅的佳績。</a:t>
            </a:r>
          </a:p>
          <a:p>
            <a:pPr algn="just"/>
            <a:r>
              <a:rPr lang="en-US" altLang="zh-TW" sz="2800">
                <a:latin typeface="新細明體" panose="02020500000000000000" pitchFamily="18" charset="-120"/>
              </a:rPr>
              <a:t>2004</a:t>
            </a:r>
            <a:r>
              <a:rPr lang="zh-TW" altLang="en-US" sz="2800">
                <a:latin typeface="新細明體" panose="02020500000000000000" pitchFamily="18" charset="-120"/>
              </a:rPr>
              <a:t>年她被查出服用禁藥，雖然她曾經企圖隱瞞事實，最終不得不承認而被褫奪所有獎牌。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435975" cy="1143000"/>
          </a:xfrm>
          <a:noFill/>
          <a:ln/>
        </p:spPr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</a:rPr>
              <a:t>三．個案分析：運動員造假事件</a:t>
            </a:r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”</a:t>
            </a:r>
            <a:endParaRPr lang="zh-TW" altLang="en-US" sz="4000">
              <a:solidFill>
                <a:schemeClr val="accent2"/>
              </a:solidFill>
            </a:endParaRPr>
          </a:p>
        </p:txBody>
      </p:sp>
      <p:pic>
        <p:nvPicPr>
          <p:cNvPr id="6148" name="Picture 4" descr="vic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565400"/>
            <a:ext cx="39878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4464050" cy="45259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zh-TW" altLang="en-US">
                <a:latin typeface="新細明體" panose="02020500000000000000" pitchFamily="18" charset="-120"/>
              </a:rPr>
              <a:t>她從此退出田徑壇，</a:t>
            </a:r>
            <a:r>
              <a:rPr lang="en-US" altLang="zh-TW">
                <a:latin typeface="新細明體" panose="02020500000000000000" pitchFamily="18" charset="-120"/>
              </a:rPr>
              <a:t>2008</a:t>
            </a:r>
            <a:r>
              <a:rPr lang="zh-TW" altLang="en-US">
                <a:latin typeface="新細明體" panose="02020500000000000000" pitchFamily="18" charset="-120"/>
              </a:rPr>
              <a:t>年被判入獄</a:t>
            </a:r>
            <a:r>
              <a:rPr lang="en-US" altLang="zh-TW">
                <a:latin typeface="新細明體" panose="02020500000000000000" pitchFamily="18" charset="-120"/>
              </a:rPr>
              <a:t>6</a:t>
            </a:r>
            <a:r>
              <a:rPr lang="zh-TW" altLang="en-US">
                <a:latin typeface="新細明體" panose="02020500000000000000" pitchFamily="18" charset="-120"/>
              </a:rPr>
              <a:t>個月，及</a:t>
            </a:r>
            <a:r>
              <a:rPr lang="en-US" altLang="zh-TW">
                <a:latin typeface="新細明體" panose="02020500000000000000" pitchFamily="18" charset="-120"/>
              </a:rPr>
              <a:t>400</a:t>
            </a:r>
            <a:r>
              <a:rPr lang="zh-TW" altLang="en-US">
                <a:latin typeface="新細明體" panose="02020500000000000000" pitchFamily="18" charset="-120"/>
              </a:rPr>
              <a:t>小時社會服務令。</a:t>
            </a:r>
          </a:p>
          <a:p>
            <a:pPr algn="just">
              <a:lnSpc>
                <a:spcPct val="90000"/>
              </a:lnSpc>
            </a:pPr>
            <a:r>
              <a:rPr lang="zh-TW" altLang="en-US">
                <a:latin typeface="新細明體" panose="02020500000000000000" pitchFamily="18" charset="-120"/>
              </a:rPr>
              <a:t>鍾絲：“瞞騙執法人員是愚不可及的，我要為此負全責。我背叛大家的信任，感到非常羞愧。”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435975" cy="1143000"/>
          </a:xfrm>
          <a:noFill/>
          <a:ln/>
        </p:spPr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</a:rPr>
              <a:t>三．個案分析：運動員造假事件</a:t>
            </a:r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”</a:t>
            </a:r>
            <a:endParaRPr lang="zh-TW" altLang="en-US" sz="4000">
              <a:solidFill>
                <a:schemeClr val="accent2"/>
              </a:solidFill>
            </a:endParaRPr>
          </a:p>
        </p:txBody>
      </p:sp>
      <p:pic>
        <p:nvPicPr>
          <p:cNvPr id="7172" name="Picture 4" descr="jonestx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133600"/>
            <a:ext cx="2616200" cy="357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08962" cy="446405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zh-TW" altLang="en-US" b="1">
                <a:latin typeface="新細明體" panose="02020500000000000000" pitchFamily="18" charset="-120"/>
              </a:rPr>
              <a:t>討論：</a:t>
            </a:r>
          </a:p>
          <a:p>
            <a:pPr marL="609600" indent="-609600" algn="just"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鍾絲為了獲取優異的成績服用禁藥，你有何看法</a:t>
            </a:r>
            <a:r>
              <a:rPr lang="en-US" altLang="zh-TW">
                <a:latin typeface="新細明體" panose="02020500000000000000" pitchFamily="18" charset="-120"/>
              </a:rPr>
              <a:t>?</a:t>
            </a:r>
          </a:p>
          <a:p>
            <a:pPr marL="609600" indent="-609600" algn="just"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你認為以欺騙手段取得成就，會快樂嗎？</a:t>
            </a:r>
          </a:p>
          <a:p>
            <a:pPr marL="609600" indent="-609600" algn="just">
              <a:buFontTx/>
              <a:buAutoNum type="arabicPeriod"/>
            </a:pPr>
            <a:r>
              <a:rPr lang="zh-TW" altLang="en-US">
                <a:latin typeface="新細明體" panose="02020500000000000000" pitchFamily="18" charset="-120"/>
              </a:rPr>
              <a:t>要達成目標，應以何方法？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</a:rPr>
              <a:t>三．個案分析：運動員造假事件</a:t>
            </a:r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”</a:t>
            </a:r>
            <a:endParaRPr lang="zh-TW" altLang="en-US" sz="4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08962" cy="446405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zh-TW" altLang="en-US" b="1">
                <a:latin typeface="新細明體" panose="02020500000000000000" pitchFamily="18" charset="-120"/>
              </a:rPr>
              <a:t>小結：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zh-TW"/>
              <a:t>鍾絲的行為讓她身敗名裂、失信於人、</a:t>
            </a:r>
            <a:r>
              <a:rPr lang="zh-TW" altLang="en-US"/>
              <a:t>更</a:t>
            </a:r>
            <a:r>
              <a:rPr lang="zh-TW" altLang="zh-TW"/>
              <a:t>要受牢獄之苦</a:t>
            </a:r>
            <a:r>
              <a:rPr lang="zh-TW" altLang="en-US"/>
              <a:t>；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/>
              <a:t>藉造假</a:t>
            </a:r>
            <a:r>
              <a:rPr lang="zh-TW" altLang="zh-TW"/>
              <a:t>贏得</a:t>
            </a:r>
            <a:r>
              <a:rPr lang="zh-TW" altLang="en-US"/>
              <a:t>的</a:t>
            </a:r>
            <a:r>
              <a:rPr lang="zh-TW" altLang="zh-TW"/>
              <a:t>獎牌</a:t>
            </a:r>
            <a:r>
              <a:rPr lang="zh-TW" altLang="en-US"/>
              <a:t>被</a:t>
            </a:r>
            <a:r>
              <a:rPr lang="zh-TW" altLang="zh-TW"/>
              <a:t>褫奪，連累了接力隊成員，同時損害了國</a:t>
            </a:r>
            <a:r>
              <a:rPr lang="zh-TW" altLang="en-US"/>
              <a:t>家</a:t>
            </a:r>
            <a:r>
              <a:rPr lang="zh-TW" altLang="zh-TW"/>
              <a:t>聲譽</a:t>
            </a:r>
            <a:r>
              <a:rPr lang="zh-TW" altLang="en-US"/>
              <a:t>；</a:t>
            </a:r>
          </a:p>
          <a:p>
            <a:pPr marL="609600" indent="-609600">
              <a:lnSpc>
                <a:spcPct val="90000"/>
              </a:lnSpc>
            </a:pPr>
            <a:r>
              <a:rPr lang="zh-TW" altLang="en-US"/>
              <a:t>人人守法才能保障社會，包括自己的利益；</a:t>
            </a:r>
            <a:endParaRPr lang="zh-TW" altLang="zh-TW"/>
          </a:p>
          <a:p>
            <a:pPr marL="609600" indent="-609600">
              <a:lnSpc>
                <a:spcPct val="90000"/>
              </a:lnSpc>
            </a:pPr>
            <a:r>
              <a:rPr lang="zh-TW" altLang="zh-TW"/>
              <a:t>暫時的、不以真正實力取得的成果可以化為烏有，縱使取得好成績也絕不光彩</a:t>
            </a:r>
            <a:r>
              <a:rPr lang="zh-TW" altLang="en-US"/>
              <a:t>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zh-TW" altLang="en-US" sz="4000">
                <a:solidFill>
                  <a:schemeClr val="accent2"/>
                </a:solidFill>
              </a:rPr>
              <a:t>三．個案分析：運動員造假事件</a:t>
            </a:r>
            <a:r>
              <a:rPr lang="zh-TW" altLang="en-US" sz="4000">
                <a:solidFill>
                  <a:schemeClr val="accent2"/>
                </a:solidFill>
                <a:latin typeface="新細明體" panose="02020500000000000000" pitchFamily="18" charset="-120"/>
              </a:rPr>
              <a:t>”</a:t>
            </a:r>
            <a:endParaRPr lang="zh-TW" altLang="en-US" sz="4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453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新細明體</vt:lpstr>
      <vt:lpstr>標楷體</vt:lpstr>
      <vt:lpstr>預設簡報設計</vt:lpstr>
      <vt:lpstr>中學誠信教育教材《學而思》 </vt:lpstr>
      <vt:lpstr>一．同學報告剪報功課</vt:lpstr>
      <vt:lpstr>二．短片：個案討論</vt:lpstr>
      <vt:lpstr>二．短片：個案討論</vt:lpstr>
      <vt:lpstr>二．短片：個案討論</vt:lpstr>
      <vt:lpstr>三．個案分析：運動員造假事件”</vt:lpstr>
      <vt:lpstr>三．個案分析：運動員造假事件”</vt:lpstr>
      <vt:lpstr>三．個案分析：運動員造假事件”</vt:lpstr>
      <vt:lpstr>三．個案分析：運動員造假事件”</vt:lpstr>
      <vt:lpstr>四．單元總結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9</cp:revision>
  <dcterms:created xsi:type="dcterms:W3CDTF">2013-01-25T04:24:50Z</dcterms:created>
  <dcterms:modified xsi:type="dcterms:W3CDTF">2018-08-20T10:59:39Z</dcterms:modified>
</cp:coreProperties>
</file>