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74" r:id="rId5"/>
    <p:sldId id="273" r:id="rId6"/>
    <p:sldId id="277" r:id="rId7"/>
    <p:sldId id="258" r:id="rId8"/>
    <p:sldId id="259" r:id="rId9"/>
    <p:sldId id="275" r:id="rId10"/>
    <p:sldId id="276" r:id="rId11"/>
    <p:sldId id="260" r:id="rId12"/>
    <p:sldId id="261" r:id="rId13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FF0000"/>
    <a:srgbClr val="FF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367A9-D9C3-4E7B-97E4-FC0D64EF8A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AA70-479E-47FB-B127-8704D16394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0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21FB9-7BE6-4CC6-9E0C-F89B17010F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0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2F6EA-E414-425E-8C34-61199CC0C7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39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10FC-DB01-4BE5-AC6B-D110DA393E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82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A305-343C-4381-8206-8E80BBC01D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167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2D9F1-5FD0-44D3-A67C-30B817A630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58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5163-FF29-4829-830E-6D80FAE98E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463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18D2-E95F-42ED-916F-CD17FC3AA5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42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B290E-E7E3-4ABB-931A-31D19B85AE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3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38F0-78EC-4949-83D1-0F89F7017D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5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4380E3-71E2-4EDC-9550-A475B10081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0701;&#29255;/&#21462;&#20043;&#26377;&#36947;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zh-TW" altLang="en-US" sz="44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學而思</a:t>
            </a:r>
            <a:r>
              <a:rPr lang="en-US" altLang="zh-TW" sz="44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zh-TW" altLang="en-US" sz="3600" b="1"/>
              <a:t>金錢價值觀</a:t>
            </a:r>
            <a:endParaRPr lang="zh-TW" altLang="en-US" sz="3200" b="1"/>
          </a:p>
          <a:p>
            <a:endParaRPr lang="zh-TW" altLang="en-US" sz="3200" b="1"/>
          </a:p>
          <a:p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澳門廉政公署</a:t>
            </a:r>
            <a:endParaRPr lang="zh-TW" altLang="en-US" sz="40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CC"/>
                </a:solidFill>
              </a:rPr>
              <a:t>五．後續活動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/>
              <a:t>1. </a:t>
            </a:r>
            <a:r>
              <a:rPr lang="zh-TW" altLang="en-US" b="1"/>
              <a:t>閱讀與思考（工作紙）：</a:t>
            </a:r>
          </a:p>
          <a:p>
            <a:pPr>
              <a:buFontTx/>
              <a:buNone/>
            </a:pPr>
            <a:r>
              <a:rPr lang="zh-TW" altLang="en-US"/>
              <a:t>巴菲特（</a:t>
            </a:r>
            <a:r>
              <a:rPr lang="en-US" altLang="zh-TW"/>
              <a:t>Warren Edward Buffett </a:t>
            </a:r>
            <a:r>
              <a:rPr lang="zh-TW" altLang="en-US"/>
              <a:t>）</a:t>
            </a:r>
          </a:p>
        </p:txBody>
      </p:sp>
      <p:pic>
        <p:nvPicPr>
          <p:cNvPr id="27653" name="Picture 5" descr="0x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071813"/>
            <a:ext cx="4748213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137525" cy="48958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TW" b="1"/>
              <a:t>2. </a:t>
            </a:r>
            <a:r>
              <a:rPr lang="zh-TW" altLang="en-US" b="1"/>
              <a:t>辯論（工作紙）</a:t>
            </a:r>
          </a:p>
          <a:p>
            <a:pPr marL="609600" indent="-609600"/>
            <a:r>
              <a:rPr lang="zh-TW" altLang="en-US"/>
              <a:t>正方觀點：中學生兼職的好處比壞處多</a:t>
            </a:r>
          </a:p>
          <a:p>
            <a:pPr marL="990600" lvl="1" indent="-533400"/>
            <a:r>
              <a:rPr lang="zh-TW" altLang="en-US"/>
              <a:t>目的：說服反方，使其認同中學生兼職的好處比壞處多。</a:t>
            </a:r>
          </a:p>
          <a:p>
            <a:pPr marL="609600" indent="-609600"/>
            <a:r>
              <a:rPr lang="zh-TW" altLang="en-US"/>
              <a:t>反方觀點：中學生兼職壞處比好處多</a:t>
            </a:r>
          </a:p>
          <a:p>
            <a:pPr marL="990600" lvl="1" indent="-533400"/>
            <a:r>
              <a:rPr lang="zh-TW" altLang="en-US"/>
              <a:t>目的：說服正方，使其認同中學生兼職壞處比好處多。</a:t>
            </a:r>
          </a:p>
          <a:p>
            <a:pPr marL="990600" lvl="1" indent="-533400"/>
            <a:endParaRPr lang="zh-TW" altLang="en-US"/>
          </a:p>
          <a:p>
            <a:pPr marL="609600" indent="-609600"/>
            <a:endParaRPr lang="zh-TW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sz="4000">
                <a:solidFill>
                  <a:srgbClr val="0000CC"/>
                </a:solidFill>
              </a:rPr>
              <a:t>五．後續活動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sz="4000">
                <a:solidFill>
                  <a:srgbClr val="0000CC"/>
                </a:solidFill>
              </a:rPr>
              <a:t>六．參考資料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1196975"/>
            <a:ext cx="69119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</a:pP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00113" y="1341438"/>
            <a:ext cx="7197725" cy="5010150"/>
            <a:chOff x="476" y="436"/>
            <a:chExt cx="4534" cy="3156"/>
          </a:xfrm>
        </p:grpSpPr>
        <p:pic>
          <p:nvPicPr>
            <p:cNvPr id="8202" name="Picture 10" descr="img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436"/>
              <a:ext cx="4502" cy="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76" y="498"/>
              <a:ext cx="1985" cy="123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3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</a:rPr>
                <a:t>                                     </a:t>
              </a:r>
            </a:p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3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</a:rPr>
                <a:t>                     </a:t>
              </a:r>
            </a:p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3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</a:rPr>
                <a:t>                  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645" y="1543"/>
              <a:ext cx="980" cy="19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Times New Roman" panose="02020603050405020304" pitchFamily="18" charset="0"/>
                  <a:ea typeface="標楷體" panose="03000509000000000000" pitchFamily="65" charset="-120"/>
                </a:rPr>
                <a:t>自我實現需要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CC"/>
                </a:solidFill>
              </a:rPr>
              <a:t>一．思考金錢的用途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zh-TW" altLang="en-US"/>
              <a:t>（完成工作紙）</a:t>
            </a:r>
          </a:p>
          <a:p>
            <a:pPr marL="609600" indent="-609600">
              <a:buFontTx/>
              <a:buAutoNum type="arabicPeriod"/>
            </a:pPr>
            <a:r>
              <a:rPr lang="zh-TW" altLang="en-US"/>
              <a:t>你列出的兩組東西是否相同？</a:t>
            </a:r>
          </a:p>
          <a:p>
            <a:pPr marL="609600" indent="-609600">
              <a:buFontTx/>
              <a:buAutoNum type="arabicPeriod"/>
            </a:pPr>
            <a:r>
              <a:rPr lang="zh-TW" altLang="en-US"/>
              <a:t>你最想擁有的東西能用金錢買得到嗎？</a:t>
            </a:r>
          </a:p>
          <a:p>
            <a:pPr marL="609600" indent="-609600">
              <a:buFontTx/>
              <a:buAutoNum type="arabicPeriod"/>
            </a:pPr>
            <a:r>
              <a:rPr lang="zh-TW" altLang="en-US"/>
              <a:t>你最珍惜的東西是否也能用金錢買得到？</a:t>
            </a:r>
          </a:p>
          <a:p>
            <a:pPr marL="609600" indent="-609600">
              <a:buFontTx/>
              <a:buAutoNum type="arabicPeriod"/>
            </a:pPr>
            <a:r>
              <a:rPr lang="zh-TW" altLang="en-US"/>
              <a:t>你如何對待你已經得到的“心頭好”？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solidFill>
                  <a:srgbClr val="0000CC"/>
                </a:solidFill>
              </a:rPr>
              <a:t>二．短片</a:t>
            </a:r>
            <a:r>
              <a:rPr lang="en-US" altLang="zh-TW" sz="4000">
                <a:solidFill>
                  <a:srgbClr val="0000CC"/>
                </a:solidFill>
              </a:rPr>
              <a:t>《</a:t>
            </a:r>
            <a:r>
              <a:rPr lang="zh-TW" altLang="en-US" sz="4000">
                <a:solidFill>
                  <a:srgbClr val="0000CC"/>
                </a:solidFill>
              </a:rPr>
              <a:t>取之有道</a:t>
            </a:r>
            <a:r>
              <a:rPr lang="en-US" altLang="zh-TW" sz="4000">
                <a:solidFill>
                  <a:srgbClr val="0000CC"/>
                </a:solidFill>
              </a:rPr>
              <a:t>》</a:t>
            </a:r>
          </a:p>
        </p:txBody>
      </p:sp>
      <p:sp>
        <p:nvSpPr>
          <p:cNvPr id="3081" name="AutoShape 9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851275" y="5373688"/>
            <a:ext cx="1439863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000" b="1">
                <a:solidFill>
                  <a:srgbClr val="0000FF"/>
                </a:solidFill>
              </a:rPr>
              <a:t>按此播放</a:t>
            </a:r>
          </a:p>
        </p:txBody>
      </p:sp>
      <p:pic>
        <p:nvPicPr>
          <p:cNvPr id="3083" name="Picture 11" descr="取之有道 003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5097463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CC"/>
                </a:solidFill>
              </a:rPr>
              <a:t>二．短片</a:t>
            </a:r>
            <a:r>
              <a:rPr lang="en-US" altLang="zh-TW">
                <a:solidFill>
                  <a:srgbClr val="0000CC"/>
                </a:solidFill>
              </a:rPr>
              <a:t>《</a:t>
            </a:r>
            <a:r>
              <a:rPr lang="zh-TW" altLang="en-US">
                <a:solidFill>
                  <a:srgbClr val="0000CC"/>
                </a:solidFill>
              </a:rPr>
              <a:t>取之有道</a:t>
            </a:r>
            <a:r>
              <a:rPr lang="en-US" altLang="zh-TW">
                <a:solidFill>
                  <a:srgbClr val="0000CC"/>
                </a:solidFill>
              </a:rPr>
              <a:t>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zh-TW" altLang="en-US" sz="2800" b="1">
                <a:latin typeface="新細明體" panose="02020500000000000000" pitchFamily="18" charset="-120"/>
              </a:rPr>
              <a:t>討論：</a:t>
            </a:r>
          </a:p>
          <a:p>
            <a:pPr marL="609600" indent="-609600"/>
            <a:r>
              <a:rPr lang="zh-TW" altLang="en-US" sz="2800">
                <a:latin typeface="新細明體" panose="02020500000000000000" pitchFamily="18" charset="-120"/>
              </a:rPr>
              <a:t>金錢真是萬能的嗎？</a:t>
            </a:r>
          </a:p>
          <a:p>
            <a:pPr marL="609600" indent="-609600"/>
            <a:r>
              <a:rPr lang="zh-TW" altLang="en-US" sz="2800">
                <a:latin typeface="新細明體" panose="02020500000000000000" pitchFamily="18" charset="-120"/>
              </a:rPr>
              <a:t>名牌可以增加自信嗎？</a:t>
            </a:r>
          </a:p>
          <a:p>
            <a:pPr marL="609600" indent="-609600"/>
            <a:r>
              <a:rPr lang="zh-TW" altLang="en-US" sz="2800">
                <a:latin typeface="新細明體" panose="02020500000000000000" pitchFamily="18" charset="-120"/>
              </a:rPr>
              <a:t>有需要盡快賺得很多錢嗎？</a:t>
            </a:r>
            <a:br>
              <a:rPr lang="zh-TW" altLang="en-US" sz="2800">
                <a:latin typeface="新細明體" panose="02020500000000000000" pitchFamily="18" charset="-120"/>
              </a:rPr>
            </a:br>
            <a:r>
              <a:rPr lang="zh-TW" altLang="en-US" sz="2800">
                <a:latin typeface="新細明體" panose="02020500000000000000" pitchFamily="18" charset="-120"/>
              </a:rPr>
              <a:t>“總之賺夠就算，希望無須辛苦工作”</a:t>
            </a:r>
            <a:br>
              <a:rPr lang="zh-TW" altLang="en-US" sz="2800">
                <a:latin typeface="新細明體" panose="02020500000000000000" pitchFamily="18" charset="-120"/>
              </a:rPr>
            </a:br>
            <a:r>
              <a:rPr lang="zh-TW" altLang="en-US" sz="2800">
                <a:latin typeface="新細明體" panose="02020500000000000000" pitchFamily="18" charset="-120"/>
              </a:rPr>
              <a:t>你的看法如何？</a:t>
            </a:r>
          </a:p>
          <a:p>
            <a:pPr marL="609600" indent="-609600"/>
            <a:r>
              <a:rPr lang="zh-TW" altLang="en-US" sz="2800">
                <a:latin typeface="新細明體" panose="02020500000000000000" pitchFamily="18" charset="-120"/>
              </a:rPr>
              <a:t>有錢是不是要“花”才對得起自己？</a:t>
            </a:r>
          </a:p>
          <a:p>
            <a:pPr marL="609600" indent="-609600"/>
            <a:r>
              <a:rPr lang="zh-TW" altLang="en-US" sz="2800">
                <a:latin typeface="新細明體" panose="02020500000000000000" pitchFamily="18" charset="-120"/>
              </a:rPr>
              <a:t>別人有某些東西而自己沒有，就會感到自</a:t>
            </a:r>
            <a:br>
              <a:rPr lang="zh-TW" altLang="en-US" sz="2800">
                <a:latin typeface="新細明體" panose="02020500000000000000" pitchFamily="18" charset="-120"/>
              </a:rPr>
            </a:br>
            <a:r>
              <a:rPr lang="zh-TW" altLang="en-US" sz="2800">
                <a:latin typeface="新細明體" panose="02020500000000000000" pitchFamily="18" charset="-120"/>
              </a:rPr>
              <a:t>  卑嗎？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00CC"/>
                </a:solidFill>
              </a:rPr>
              <a:t>二．短片</a:t>
            </a:r>
            <a:r>
              <a:rPr lang="en-US" altLang="zh-TW">
                <a:solidFill>
                  <a:srgbClr val="0000CC"/>
                </a:solidFill>
              </a:rPr>
              <a:t>《</a:t>
            </a:r>
            <a:r>
              <a:rPr lang="zh-TW" altLang="en-US">
                <a:solidFill>
                  <a:srgbClr val="0000CC"/>
                </a:solidFill>
              </a:rPr>
              <a:t>取之有道</a:t>
            </a:r>
            <a:r>
              <a:rPr lang="en-US" altLang="zh-TW">
                <a:solidFill>
                  <a:srgbClr val="0000CC"/>
                </a:solidFill>
              </a:rPr>
              <a:t>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zh-TW" altLang="en-US">
                <a:latin typeface="新細明體" panose="02020500000000000000" pitchFamily="18" charset="-120"/>
              </a:rPr>
              <a:t>小結：</a:t>
            </a:r>
          </a:p>
          <a:p>
            <a:pPr marL="609600" indent="-609600"/>
            <a:r>
              <a:rPr lang="zh-TW" altLang="en-US">
                <a:latin typeface="新細明體" panose="02020500000000000000" pitchFamily="18" charset="-120"/>
              </a:rPr>
              <a:t>金錢是貨幣的一個別稱</a:t>
            </a:r>
          </a:p>
          <a:p>
            <a:pPr marL="609600" indent="-609600"/>
            <a:r>
              <a:rPr lang="zh-TW" altLang="en-US">
                <a:latin typeface="新細明體" panose="02020500000000000000" pitchFamily="18" charset="-120"/>
              </a:rPr>
              <a:t>社會以金錢來衝量財富或勞動價值等</a:t>
            </a:r>
          </a:p>
          <a:p>
            <a:pPr marL="609600" indent="-609600"/>
            <a:r>
              <a:rPr lang="zh-TW" altLang="en-US">
                <a:latin typeface="新細明體" panose="02020500000000000000" pitchFamily="18" charset="-120"/>
              </a:rPr>
              <a:t>社會以金錢作媒介作商品交易</a:t>
            </a:r>
          </a:p>
          <a:p>
            <a:pPr marL="609600" indent="-609600"/>
            <a:r>
              <a:rPr lang="zh-TW" altLang="en-US">
                <a:latin typeface="新細明體" panose="02020500000000000000" pitchFamily="18" charset="-120"/>
              </a:rPr>
              <a:t>所以金錢在我們生活中有重要的作用</a:t>
            </a:r>
          </a:p>
          <a:p>
            <a:pPr marL="990600" lvl="1" indent="-533400"/>
            <a:r>
              <a:rPr lang="zh-TW" altLang="en-US">
                <a:latin typeface="新細明體" panose="02020500000000000000" pitchFamily="18" charset="-120"/>
              </a:rPr>
              <a:t>藉此滿足我們衣、食、住、行等方面的需要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CC"/>
                </a:solidFill>
              </a:rPr>
              <a:t>三．個案討論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2781300"/>
            <a:ext cx="5184775" cy="370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/>
              <a:t>兩名分別廿一歲及十四歲學生，涉嫌聯手到本澳多家文具公司偷竊，偷走大批文具用品。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兩人早前在高士德馬路一家文具公司作案時被職員揭發，搜出一批文具用品。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警方事後分別在兩人家中再搜出大批贓物。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兩人承認曾多次在文具公司高買。</a:t>
            </a: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684213" y="1341438"/>
            <a:ext cx="6553200" cy="4679950"/>
            <a:chOff x="431" y="845"/>
            <a:chExt cx="4128" cy="2948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7" b="65395"/>
            <a:stretch>
              <a:fillRect/>
            </a:stretch>
          </p:blipFill>
          <p:spPr bwMode="auto">
            <a:xfrm>
              <a:off x="431" y="845"/>
              <a:ext cx="4128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2" r="54977"/>
            <a:stretch>
              <a:fillRect/>
            </a:stretch>
          </p:blipFill>
          <p:spPr bwMode="auto">
            <a:xfrm>
              <a:off x="431" y="845"/>
              <a:ext cx="1859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CC"/>
                </a:solidFill>
              </a:rPr>
              <a:t>三．個案討論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24063"/>
            <a:ext cx="38877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28638" y="1816100"/>
            <a:ext cx="4114800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/>
              <a:t>一名任職莊荷的廿五歲男子疑利用職務之便在賭檯偷取籌碼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司警接獲賭場報案，翻查錄影系統資料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發現有人在工作其間最少十次偷取籌碼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被偷籌碼總值六萬八千元</a:t>
            </a:r>
          </a:p>
          <a:p>
            <a:pPr>
              <a:lnSpc>
                <a:spcPct val="90000"/>
              </a:lnSpc>
            </a:pPr>
            <a:r>
              <a:rPr lang="zh-TW" altLang="en-US" sz="2400"/>
              <a:t>涉嫌男子在黑沙環寓所被捕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>
              <a:solidFill>
                <a:srgbClr val="CC00CC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CC"/>
                </a:solidFill>
              </a:rPr>
              <a:t>三．個案討論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TW" altLang="en-US"/>
              <a:t>即使有不錯收入的人也會犯偷竊罪，你有何看法？</a:t>
            </a:r>
          </a:p>
          <a:p>
            <a:pPr marL="609600" indent="-609600">
              <a:buFontTx/>
              <a:buAutoNum type="arabicPeriod"/>
            </a:pPr>
            <a:r>
              <a:rPr lang="zh-TW" altLang="en-US"/>
              <a:t>偷竊也會成癮嗎？有何方法可以避免自己受貪念操縱而做出不當的事？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>
              <a:solidFill>
                <a:srgbClr val="CC00CC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CC"/>
                </a:solidFill>
              </a:rPr>
              <a:t>四．單元總結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0400" cy="4065587"/>
          </a:xfrm>
        </p:spPr>
        <p:txBody>
          <a:bodyPr/>
          <a:lstStyle/>
          <a:p>
            <a:r>
              <a:rPr lang="zh-TW" altLang="en-US"/>
              <a:t>金錢未能滿足人生一切所需，金錢以外我們還有很多值得追求的事物。</a:t>
            </a:r>
          </a:p>
          <a:p>
            <a:r>
              <a:rPr lang="zh-TW" altLang="en-US"/>
              <a:t>按正途和憑努力賺錢是我們應有的原則。</a:t>
            </a:r>
          </a:p>
          <a:p>
            <a:r>
              <a:rPr lang="zh-TW" altLang="en-US"/>
              <a:t>我們絶不能以非法的途徑賺取金錢或物質。</a:t>
            </a:r>
          </a:p>
          <a:p>
            <a:r>
              <a:rPr lang="zh-TW" altLang="en-US"/>
              <a:t>違法者終會被揭發，必須面對法律制裁，前途盡毁。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518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新細明體</vt:lpstr>
      <vt:lpstr>標楷體</vt:lpstr>
      <vt:lpstr>Times New Roman</vt:lpstr>
      <vt:lpstr>預設簡報設計</vt:lpstr>
      <vt:lpstr>中學誠信教育教材《學而思》 </vt:lpstr>
      <vt:lpstr>一．思考金錢的用途</vt:lpstr>
      <vt:lpstr>二．短片《取之有道》</vt:lpstr>
      <vt:lpstr>二．短片《取之有道》</vt:lpstr>
      <vt:lpstr>二．短片《取之有道》</vt:lpstr>
      <vt:lpstr>三．個案討論</vt:lpstr>
      <vt:lpstr>三．個案討論</vt:lpstr>
      <vt:lpstr>三．個案討論</vt:lpstr>
      <vt:lpstr>四．單元總結</vt:lpstr>
      <vt:lpstr>五．後續活動</vt:lpstr>
      <vt:lpstr>五．後續活動</vt:lpstr>
      <vt:lpstr>六．參考資料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joyceao</dc:creator>
  <cp:lastModifiedBy>Kyle, Ka Heng Au</cp:lastModifiedBy>
  <cp:revision>53</cp:revision>
  <dcterms:created xsi:type="dcterms:W3CDTF">2008-09-29T08:33:23Z</dcterms:created>
  <dcterms:modified xsi:type="dcterms:W3CDTF">2018-08-20T10:57:52Z</dcterms:modified>
</cp:coreProperties>
</file>