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4" r:id="rId4"/>
    <p:sldId id="270" r:id="rId5"/>
    <p:sldId id="271" r:id="rId6"/>
    <p:sldId id="272" r:id="rId7"/>
    <p:sldId id="273" r:id="rId8"/>
    <p:sldId id="274" r:id="rId9"/>
    <p:sldId id="259" r:id="rId10"/>
    <p:sldId id="260" r:id="rId11"/>
    <p:sldId id="275" r:id="rId12"/>
    <p:sldId id="266" r:id="rId13"/>
    <p:sldId id="26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D68C0B5-5301-40EF-A6EE-B9D593B0C70E}">
          <p14:sldIdLst>
            <p14:sldId id="257"/>
          </p14:sldIdLst>
        </p14:section>
        <p14:section name="未命名的章節" id="{FE0F2E96-66C2-4B4C-9C5D-31F53F622AB6}">
          <p14:sldIdLst>
            <p14:sldId id="276"/>
            <p14:sldId id="264"/>
            <p14:sldId id="270"/>
            <p14:sldId id="271"/>
            <p14:sldId id="272"/>
            <p14:sldId id="273"/>
            <p14:sldId id="274"/>
            <p14:sldId id="259"/>
            <p14:sldId id="260"/>
            <p14:sldId id="27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45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62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18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6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87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144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15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85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57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09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5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EF2D-2A02-462E-88F1-D56A6EAB989E}" type="datetimeFigureOut">
              <a:rPr lang="zh-TW" altLang="en-US" smtClean="0"/>
              <a:t>2016/11/29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DC56-641B-431B-AB32-BE7059833F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9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8961;&#20663;&#22823;&#38597;.mp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11520"/>
            <a:ext cx="7772400" cy="1470025"/>
          </a:xfrm>
        </p:spPr>
        <p:txBody>
          <a:bodyPr anchor="ctr"/>
          <a:lstStyle/>
          <a:p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中學誠信教育教材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思而行</a:t>
            </a:r>
            <a:r>
              <a:rPr lang="en-US" altLang="zh-TW" sz="4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4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3725" y="2143688"/>
            <a:ext cx="6931891" cy="3377643"/>
          </a:xfrm>
        </p:spPr>
        <p:txBody>
          <a:bodyPr>
            <a:normAutofit/>
          </a:bodyPr>
          <a:lstStyle/>
          <a:p>
            <a:r>
              <a:rPr lang="zh-TW" altLang="zh-TW" sz="5200" b="1" dirty="0" smtClean="0"/>
              <a:t>《</a:t>
            </a:r>
            <a:r>
              <a:rPr lang="zh-TW" altLang="en-US" sz="5400" b="1" dirty="0" smtClean="0"/>
              <a:t>守法精神</a:t>
            </a:r>
            <a:r>
              <a:rPr lang="zh-TW" altLang="zh-TW" sz="5400" b="1" dirty="0" smtClean="0"/>
              <a:t>》</a:t>
            </a:r>
            <a:endParaRPr lang="en-US" altLang="zh-TW" sz="4000" b="1" dirty="0"/>
          </a:p>
          <a:p>
            <a:endParaRPr lang="en-US" altLang="zh-TW" sz="2800" b="1" dirty="0" smtClean="0"/>
          </a:p>
          <a:p>
            <a:r>
              <a:rPr lang="zh-TW" altLang="en-US" sz="2800" b="1" dirty="0" smtClean="0"/>
              <a:t>第一節</a:t>
            </a:r>
            <a:endParaRPr lang="en-US" altLang="zh-TW" sz="2800" b="1" dirty="0" smtClean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zh-TW" altLang="en-US" sz="35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43" y="4821335"/>
            <a:ext cx="532657" cy="7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/>
              <a:t>討論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51737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zh-TW" sz="3600" dirty="0"/>
              <a:t>你認同森</a:t>
            </a:r>
            <a:r>
              <a:rPr lang="zh-TW" altLang="zh-TW" sz="3600" dirty="0" smtClean="0"/>
              <a:t>明</a:t>
            </a:r>
            <a:r>
              <a:rPr lang="zh-TW" altLang="en-US" sz="3600" dirty="0" smtClean="0"/>
              <a:t>「</a:t>
            </a:r>
            <a:r>
              <a:rPr lang="zh-TW" altLang="zh-TW" sz="3600" dirty="0" smtClean="0"/>
              <a:t>在</a:t>
            </a:r>
            <a:r>
              <a:rPr lang="zh-TW" altLang="zh-TW" sz="3600" dirty="0"/>
              <a:t>必要時做違規事是</a:t>
            </a:r>
            <a:r>
              <a:rPr lang="zh-TW" altLang="zh-TW" sz="3600" dirty="0" smtClean="0"/>
              <a:t>無傷大雅</a:t>
            </a:r>
            <a:r>
              <a:rPr lang="zh-TW" altLang="en-US" sz="3600" dirty="0" smtClean="0"/>
              <a:t>」</a:t>
            </a:r>
            <a:r>
              <a:rPr lang="zh-TW" altLang="zh-TW" sz="3600" dirty="0" smtClean="0"/>
              <a:t>的</a:t>
            </a:r>
            <a:r>
              <a:rPr lang="zh-TW" altLang="zh-TW" sz="3600" dirty="0"/>
              <a:t>想法嗎</a:t>
            </a:r>
            <a:r>
              <a:rPr lang="zh-TW" altLang="zh-TW" sz="3600" dirty="0" smtClean="0"/>
              <a:t>？</a:t>
            </a:r>
            <a:endParaRPr lang="en-US" altLang="zh-TW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zh-TW" sz="3600" dirty="0"/>
              <a:t>故事中，森明做了甚麼違規行為？這些行為對</a:t>
            </a:r>
            <a:r>
              <a:rPr lang="zh-TW" altLang="zh-TW" sz="3600" dirty="0" smtClean="0"/>
              <a:t>個人</a:t>
            </a:r>
            <a:r>
              <a:rPr lang="zh-TW" altLang="en-US" sz="3600" dirty="0"/>
              <a:t>／</a:t>
            </a:r>
            <a:r>
              <a:rPr lang="zh-TW" altLang="zh-TW" sz="3600" dirty="0" smtClean="0"/>
              <a:t>他人</a:t>
            </a:r>
            <a:r>
              <a:rPr lang="zh-TW" altLang="zh-TW" sz="3600" dirty="0"/>
              <a:t>有甚麼影響？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zh-TW" sz="3600" dirty="0"/>
              <a:t>你認為森明是個負責任的人嗎？為甚麼？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zh-TW" sz="3600" dirty="0"/>
              <a:t>如果你是天朗，你會如實</a:t>
            </a:r>
            <a:r>
              <a:rPr lang="zh-TW" altLang="zh-TW" sz="3600"/>
              <a:t>向</a:t>
            </a:r>
            <a:r>
              <a:rPr lang="zh-TW" altLang="zh-TW" sz="3600" smtClean="0"/>
              <a:t>老師</a:t>
            </a:r>
            <a:r>
              <a:rPr lang="zh-TW" altLang="en-US" sz="3600" smtClean="0"/>
              <a:t>說</a:t>
            </a:r>
            <a:r>
              <a:rPr lang="zh-TW" altLang="zh-TW" sz="3600" smtClean="0"/>
              <a:t>出</a:t>
            </a:r>
            <a:r>
              <a:rPr lang="zh-TW" altLang="zh-TW" sz="3600" dirty="0"/>
              <a:t>事情經過嗎？ </a:t>
            </a:r>
          </a:p>
          <a:p>
            <a:pPr marL="742950" indent="-742950">
              <a:buFont typeface="+mj-lt"/>
              <a:buAutoNum type="arabicPeriod"/>
            </a:pP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8662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三</a:t>
            </a:r>
            <a:r>
              <a:rPr lang="zh-TW" altLang="en-US" b="1" dirty="0"/>
              <a:t>、</a:t>
            </a:r>
            <a:r>
              <a:rPr lang="zh-TW" altLang="zh-TW" b="1" dirty="0" smtClean="0"/>
              <a:t>小組活動</a:t>
            </a:r>
            <a:r>
              <a:rPr lang="zh-TW" altLang="en-US" b="1" dirty="0" smtClean="0"/>
              <a:t>「</a:t>
            </a:r>
            <a:r>
              <a:rPr lang="zh-TW" altLang="zh-TW" b="1" dirty="0" smtClean="0"/>
              <a:t>有</a:t>
            </a:r>
            <a:r>
              <a:rPr lang="zh-TW" altLang="zh-TW" b="1" dirty="0"/>
              <a:t>因有</a:t>
            </a:r>
            <a:r>
              <a:rPr lang="zh-TW" altLang="zh-TW" b="1" dirty="0" smtClean="0"/>
              <a:t>果</a:t>
            </a:r>
            <a:r>
              <a:rPr lang="zh-TW" altLang="en-US" b="1" dirty="0" smtClean="0"/>
              <a:t>」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完成工作紙</a:t>
            </a:r>
            <a:endParaRPr lang="en-US" altLang="zh-TW" sz="3600" dirty="0" smtClean="0"/>
          </a:p>
          <a:p>
            <a:pPr marL="0" lvl="0" indent="0">
              <a:buNone/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552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參考</a:t>
            </a:r>
            <a:r>
              <a:rPr lang="zh-TW" altLang="zh-TW" dirty="0" smtClean="0"/>
              <a:t>資料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784099"/>
              </p:ext>
            </p:extLst>
          </p:nvPr>
        </p:nvGraphicFramePr>
        <p:xfrm>
          <a:off x="838200" y="1348509"/>
          <a:ext cx="10797308" cy="5279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938"/>
                <a:gridCol w="3696479"/>
                <a:gridCol w="3850891"/>
              </a:tblGrid>
              <a:tr h="259186"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個案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</a:rPr>
                        <a:t>犯罪原因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</a:rPr>
                        <a:t>懲罰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1295933"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  <a:tabLst>
                          <a:tab pos="808990" algn="ctr"/>
                        </a:tabLst>
                      </a:pPr>
                      <a:r>
                        <a:rPr lang="en-US" sz="1800" kern="100">
                          <a:effectLst/>
                        </a:rPr>
                        <a:t>(</a:t>
                      </a:r>
                      <a:r>
                        <a:rPr lang="zh-TW" sz="1800" kern="100">
                          <a:effectLst/>
                        </a:rPr>
                        <a:t>Ａ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1800" kern="100">
                        <a:effectLst/>
                      </a:endParaRPr>
                    </a:p>
                    <a:p>
                      <a:pPr>
                        <a:spcAft>
                          <a:spcPts val="900"/>
                        </a:spcAft>
                        <a:tabLst>
                          <a:tab pos="808990" algn="ctr"/>
                        </a:tabLst>
                      </a:pPr>
                      <a:r>
                        <a:rPr lang="zh-TW" sz="1800" kern="100">
                          <a:effectLst/>
                        </a:rPr>
                        <a:t>假冒保單簽名　</a:t>
                      </a:r>
                    </a:p>
                    <a:p>
                      <a:pPr>
                        <a:spcAft>
                          <a:spcPts val="900"/>
                        </a:spcAft>
                        <a:tabLst>
                          <a:tab pos="808990" algn="ctr"/>
                        </a:tabLst>
                      </a:pPr>
                      <a:r>
                        <a:rPr lang="zh-TW" sz="1800" kern="100">
                          <a:effectLst/>
                        </a:rPr>
                        <a:t>保險經紀偽造文件罪成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>
                          <a:effectLst/>
                        </a:rPr>
                        <a:t>為達到公司訂下的保單數額要求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>
                          <a:effectLst/>
                        </a:rPr>
                        <a:t>以為不會被揭發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>
                          <a:effectLst/>
                        </a:rPr>
                        <a:t>不敢違反上司的命令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>
                          <a:effectLst/>
                        </a:rPr>
                        <a:t>其他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根據澳門《刑法典</a:t>
                      </a:r>
                      <a:r>
                        <a:rPr lang="zh-TW" sz="1800" kern="100" dirty="0" smtClean="0">
                          <a:effectLst/>
                        </a:rPr>
                        <a:t>》</a:t>
                      </a:r>
                      <a:r>
                        <a:rPr lang="zh-TW" altLang="en-US" sz="1800" kern="100" dirty="0" smtClean="0">
                          <a:effectLst/>
                        </a:rPr>
                        <a:t>第</a:t>
                      </a:r>
                      <a:r>
                        <a:rPr lang="en-US" altLang="zh-TW" sz="1800" kern="100" dirty="0" smtClean="0">
                          <a:effectLst/>
                        </a:rPr>
                        <a:t>244</a:t>
                      </a:r>
                      <a:r>
                        <a:rPr lang="zh-TW" altLang="en-US" sz="1800" kern="100" dirty="0" smtClean="0">
                          <a:effectLst/>
                        </a:rPr>
                        <a:t>條</a:t>
                      </a:r>
                      <a:r>
                        <a:rPr lang="zh-TW" sz="1800" kern="100" dirty="0" smtClean="0">
                          <a:effectLst/>
                        </a:rPr>
                        <a:t>的</a:t>
                      </a:r>
                      <a:r>
                        <a:rPr lang="zh-TW" sz="1800" kern="100" dirty="0">
                          <a:effectLst/>
                        </a:rPr>
                        <a:t>規定，偽造文件罪處最高三年徒刑或科罰金。</a:t>
                      </a: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1506522"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800" kern="100">
                          <a:effectLst/>
                        </a:rPr>
                        <a:t>(</a:t>
                      </a:r>
                      <a:r>
                        <a:rPr lang="zh-TW" sz="1800" kern="100">
                          <a:effectLst/>
                        </a:rPr>
                        <a:t>Ｂ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1800" kern="100">
                        <a:effectLst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</a:rPr>
                        <a:t>參與協助非法入境活動 </a:t>
                      </a: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</a:rPr>
                        <a:t>治安警員以加重協助罪論處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600" kern="100">
                          <a:effectLst/>
                        </a:rPr>
                        <a:t>幫助朋友</a:t>
                      </a:r>
                      <a:endParaRPr lang="zh-TW" sz="1800" kern="1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600" kern="100">
                          <a:effectLst/>
                        </a:rPr>
                        <a:t>受不住金錢的引誘</a:t>
                      </a:r>
                      <a:endParaRPr lang="zh-TW" sz="1800" kern="1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600" kern="100">
                          <a:effectLst/>
                        </a:rPr>
                        <a:t>交了損友</a:t>
                      </a:r>
                      <a:endParaRPr lang="zh-TW" sz="1800" kern="1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600" kern="100">
                          <a:effectLst/>
                        </a:rPr>
                        <a:t>其他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根據澳門《非法入境、非法逗留及驅逐出境的法律</a:t>
                      </a:r>
                      <a:r>
                        <a:rPr lang="zh-TW" sz="1600" kern="100" dirty="0" smtClean="0">
                          <a:effectLst/>
                        </a:rPr>
                        <a:t>》</a:t>
                      </a:r>
                      <a:r>
                        <a:rPr lang="zh-TW" altLang="en-US" sz="1600" kern="100" dirty="0" smtClean="0">
                          <a:effectLst/>
                        </a:rPr>
                        <a:t>第</a:t>
                      </a:r>
                      <a:r>
                        <a:rPr lang="en-US" altLang="zh-TW" sz="1600" kern="100" dirty="0" smtClean="0">
                          <a:effectLst/>
                        </a:rPr>
                        <a:t>14</a:t>
                      </a:r>
                      <a:r>
                        <a:rPr lang="zh-TW" altLang="en-US" sz="1600" kern="100" dirty="0" smtClean="0">
                          <a:effectLst/>
                        </a:rPr>
                        <a:t>條第</a:t>
                      </a:r>
                      <a:r>
                        <a:rPr lang="en-US" altLang="zh-TW" sz="1600" kern="100" dirty="0" smtClean="0">
                          <a:effectLst/>
                        </a:rPr>
                        <a:t>2</a:t>
                      </a:r>
                      <a:r>
                        <a:rPr lang="zh-TW" altLang="en-US" sz="1600" kern="100" dirty="0" smtClean="0">
                          <a:effectLst/>
                        </a:rPr>
                        <a:t>款</a:t>
                      </a:r>
                      <a:r>
                        <a:rPr lang="zh-TW" sz="1600" kern="100" dirty="0" smtClean="0">
                          <a:effectLst/>
                        </a:rPr>
                        <a:t>的</a:t>
                      </a:r>
                      <a:r>
                        <a:rPr lang="zh-TW" sz="1600" kern="100" dirty="0">
                          <a:effectLst/>
                        </a:rPr>
                        <a:t>規定，加重協助罪可處</a:t>
                      </a:r>
                      <a:r>
                        <a:rPr lang="en-US" sz="1600" kern="100" dirty="0">
                          <a:effectLst/>
                        </a:rPr>
                        <a:t>5</a:t>
                      </a:r>
                      <a:r>
                        <a:rPr lang="zh-TW" sz="1600" kern="100" dirty="0">
                          <a:effectLst/>
                        </a:rPr>
                        <a:t>年至</a:t>
                      </a:r>
                      <a:r>
                        <a:rPr lang="en-US" sz="1600" kern="100" dirty="0">
                          <a:effectLst/>
                        </a:rPr>
                        <a:t>8</a:t>
                      </a:r>
                      <a:r>
                        <a:rPr lang="zh-TW" sz="1600" kern="100" dirty="0">
                          <a:effectLst/>
                        </a:rPr>
                        <a:t>年徒刑。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1101543"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800" kern="100">
                          <a:effectLst/>
                        </a:rPr>
                        <a:t>(</a:t>
                      </a:r>
                      <a:r>
                        <a:rPr lang="zh-TW" sz="1800" kern="100">
                          <a:effectLst/>
                        </a:rPr>
                        <a:t>Ｃ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1800" kern="100">
                        <a:effectLst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</a:rPr>
                        <a:t>餐廳總廚採購食材涉受賄</a:t>
                      </a: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</a:rPr>
                        <a:t>廉署私貪案拘六男女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 dirty="0">
                          <a:effectLst/>
                        </a:rPr>
                        <a:t>以為是行規，不會犯法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 dirty="0">
                          <a:effectLst/>
                        </a:rPr>
                        <a:t>貪圖奢華生活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 dirty="0">
                          <a:effectLst/>
                        </a:rPr>
                        <a:t>誤信朋友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 dirty="0">
                          <a:effectLst/>
                        </a:rPr>
                        <a:t>其他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根據澳門《預防及遏止私營部門賄賂法律</a:t>
                      </a:r>
                      <a:r>
                        <a:rPr lang="zh-TW" sz="1600" kern="100" dirty="0" smtClean="0">
                          <a:effectLst/>
                        </a:rPr>
                        <a:t>》</a:t>
                      </a:r>
                      <a:r>
                        <a:rPr lang="zh-TW" altLang="en-US" sz="1600" kern="100" dirty="0" smtClean="0">
                          <a:effectLst/>
                        </a:rPr>
                        <a:t>第</a:t>
                      </a:r>
                      <a:r>
                        <a:rPr lang="en-US" altLang="zh-TW" sz="1600" kern="100" dirty="0" smtClean="0">
                          <a:effectLst/>
                        </a:rPr>
                        <a:t>3</a:t>
                      </a:r>
                      <a:r>
                        <a:rPr lang="zh-TW" altLang="en-US" sz="1600" kern="100" dirty="0" smtClean="0">
                          <a:effectLst/>
                        </a:rPr>
                        <a:t>條及第</a:t>
                      </a:r>
                      <a:r>
                        <a:rPr lang="en-US" altLang="zh-TW" sz="1600" kern="100" dirty="0" smtClean="0">
                          <a:effectLst/>
                        </a:rPr>
                        <a:t>4</a:t>
                      </a:r>
                      <a:r>
                        <a:rPr lang="zh-TW" altLang="en-US" sz="1600" kern="100" dirty="0" smtClean="0">
                          <a:effectLst/>
                        </a:rPr>
                        <a:t>條的</a:t>
                      </a:r>
                      <a:r>
                        <a:rPr lang="zh-TW" sz="1600" kern="100" dirty="0" smtClean="0">
                          <a:effectLst/>
                        </a:rPr>
                        <a:t>規定</a:t>
                      </a:r>
                      <a:r>
                        <a:rPr lang="zh-TW" sz="1600" kern="100" dirty="0">
                          <a:effectLst/>
                        </a:rPr>
                        <a:t>，私營部門的行賄罪最高可處兩年徒刑，受賄罪最高可處三年徒刑。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  <a:tr h="1101543"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en-US" sz="1800" kern="100">
                          <a:effectLst/>
                        </a:rPr>
                        <a:t>( D )</a:t>
                      </a:r>
                      <a:endParaRPr lang="zh-TW" sz="1800" kern="100">
                        <a:effectLst/>
                      </a:endParaRP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</a:rPr>
                        <a:t>盜用客戶金錢賭博</a:t>
                      </a:r>
                    </a:p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800" kern="100">
                          <a:effectLst/>
                        </a:rPr>
                        <a:t>賭場經理被判重刑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>
                          <a:effectLst/>
                        </a:rPr>
                        <a:t>受不住金錢的引誘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>
                          <a:effectLst/>
                        </a:rPr>
                        <a:t>為了清還賭債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>
                          <a:effectLst/>
                        </a:rPr>
                        <a:t>賭博成癮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zh-TW" sz="1800" kern="100">
                          <a:effectLst/>
                        </a:rPr>
                        <a:t>其他</a:t>
                      </a:r>
                      <a:endParaRPr lang="zh-TW" sz="1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根據澳門《刑法典</a:t>
                      </a:r>
                      <a:r>
                        <a:rPr lang="zh-TW" sz="1600" kern="100" dirty="0" smtClean="0">
                          <a:effectLst/>
                        </a:rPr>
                        <a:t>》</a:t>
                      </a:r>
                      <a:r>
                        <a:rPr lang="zh-TW" altLang="en-US" sz="1600" kern="100" dirty="0" smtClean="0">
                          <a:effectLst/>
                        </a:rPr>
                        <a:t>第</a:t>
                      </a:r>
                      <a:r>
                        <a:rPr lang="en-US" altLang="zh-TW" sz="1600" kern="100" dirty="0" smtClean="0">
                          <a:effectLst/>
                        </a:rPr>
                        <a:t>211</a:t>
                      </a:r>
                      <a:r>
                        <a:rPr lang="zh-TW" altLang="en-US" sz="1600" kern="100" dirty="0" smtClean="0">
                          <a:effectLst/>
                        </a:rPr>
                        <a:t>條第</a:t>
                      </a:r>
                      <a:r>
                        <a:rPr lang="en-US" altLang="zh-TW" sz="1600" kern="100" dirty="0" smtClean="0">
                          <a:effectLst/>
                        </a:rPr>
                        <a:t>4</a:t>
                      </a:r>
                      <a:r>
                        <a:rPr lang="zh-TW" altLang="en-US" sz="1600" kern="100" dirty="0" smtClean="0">
                          <a:effectLst/>
                        </a:rPr>
                        <a:t>款的</a:t>
                      </a:r>
                      <a:r>
                        <a:rPr lang="zh-TW" sz="1600" kern="100" dirty="0" smtClean="0">
                          <a:effectLst/>
                        </a:rPr>
                        <a:t>規定</a:t>
                      </a:r>
                      <a:r>
                        <a:rPr lang="zh-TW" sz="1600" kern="100" dirty="0">
                          <a:effectLst/>
                        </a:rPr>
                        <a:t>，相當巨額詐騙罪，處</a:t>
                      </a:r>
                      <a:r>
                        <a:rPr lang="en-US" sz="1600" kern="100" dirty="0">
                          <a:effectLst/>
                        </a:rPr>
                        <a:t>2</a:t>
                      </a:r>
                      <a:r>
                        <a:rPr lang="zh-TW" sz="1600" kern="100" dirty="0">
                          <a:effectLst/>
                        </a:rPr>
                        <a:t>年至</a:t>
                      </a:r>
                      <a:r>
                        <a:rPr lang="en-US" sz="1600" kern="100" dirty="0">
                          <a:effectLst/>
                        </a:rPr>
                        <a:t>10</a:t>
                      </a:r>
                      <a:r>
                        <a:rPr lang="zh-TW" sz="1600" kern="100" dirty="0">
                          <a:effectLst/>
                        </a:rPr>
                        <a:t>年徒刑。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442686" y="1643355"/>
            <a:ext cx="7148945" cy="1274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442684" y="2926372"/>
            <a:ext cx="7148945" cy="1487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42684" y="4422259"/>
            <a:ext cx="7148945" cy="1066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42684" y="5521321"/>
            <a:ext cx="7148945" cy="1091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1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四</a:t>
            </a:r>
            <a:r>
              <a:rPr lang="zh-TW" altLang="en-US" b="1" dirty="0"/>
              <a:t>、</a:t>
            </a:r>
            <a:r>
              <a:rPr lang="zh-TW" altLang="en-US" b="1" dirty="0" smtClean="0"/>
              <a:t>小結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3600" dirty="0"/>
              <a:t>個人違規或違法行為往往會影響他人，當事人固然要為自己行為</a:t>
            </a:r>
            <a:r>
              <a:rPr lang="zh-TW" altLang="zh-TW" sz="3600" dirty="0" smtClean="0"/>
              <a:t>承擔責</a:t>
            </a:r>
            <a:r>
              <a:rPr lang="zh-TW" altLang="en-US" sz="3600" dirty="0"/>
              <a:t>任</a:t>
            </a:r>
            <a:r>
              <a:rPr lang="zh-TW" altLang="zh-TW" sz="3600" dirty="0" smtClean="0"/>
              <a:t>，</a:t>
            </a:r>
            <a:r>
              <a:rPr lang="zh-TW" altLang="zh-TW" sz="3600" dirty="0"/>
              <a:t>但無辜者亦會受牽連。</a:t>
            </a:r>
          </a:p>
          <a:p>
            <a:pPr lvl="0"/>
            <a:r>
              <a:rPr lang="zh-TW" altLang="zh-TW" sz="3600" dirty="0"/>
              <a:t>守法是每個人的義務，即使在無人監督的情況下，</a:t>
            </a:r>
            <a:r>
              <a:rPr lang="zh-TW" altLang="zh-TW" sz="3600" dirty="0" smtClean="0"/>
              <a:t>我們</a:t>
            </a:r>
            <a:r>
              <a:rPr lang="zh-TW" altLang="en-US" sz="3600" dirty="0" smtClean="0"/>
              <a:t>亦</a:t>
            </a:r>
            <a:r>
              <a:rPr lang="zh-TW" altLang="zh-TW" sz="3600" dirty="0" smtClean="0"/>
              <a:t>應</a:t>
            </a:r>
            <a:r>
              <a:rPr lang="zh-TW" altLang="zh-TW" sz="3600" dirty="0"/>
              <a:t>堅持守法原則。</a:t>
            </a:r>
          </a:p>
          <a:p>
            <a:pPr lvl="0"/>
            <a:r>
              <a:rPr lang="zh-TW" altLang="zh-TW" sz="3600" dirty="0"/>
              <a:t>不論基於甚麼理由，犯法者必定會</a:t>
            </a:r>
            <a:r>
              <a:rPr lang="zh-TW" altLang="zh-TW" sz="3600" dirty="0" smtClean="0"/>
              <a:t>受懲罰</a:t>
            </a:r>
            <a:r>
              <a:rPr lang="zh-TW" altLang="zh-TW" sz="3600" dirty="0"/>
              <a:t>，而且個人誠信已大打折扣</a:t>
            </a:r>
            <a:r>
              <a:rPr lang="zh-TW" altLang="zh-TW" sz="3600" dirty="0" smtClean="0"/>
              <a:t>。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7495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491" y="13995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 smtClean="0"/>
              <a:t>一、引起動機：日常生活中容易出現的違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en-US" altLang="zh-TW" sz="4900" b="1" dirty="0"/>
              <a:t> </a:t>
            </a:r>
            <a:r>
              <a:rPr lang="en-US" altLang="zh-TW" sz="4900" b="1" dirty="0" smtClean="0"/>
              <a:t>                               </a:t>
            </a:r>
            <a:r>
              <a:rPr lang="zh-TW" altLang="en-US" sz="4900" b="1" dirty="0" smtClean="0"/>
              <a:t>規行為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02855" y="272516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老師安排一些同學以默劇的方式扮演圖咭中的處境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讓同學競猜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5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0367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/>
              <a:t>圖一：</a:t>
            </a:r>
            <a:endParaRPr lang="zh-TW" altLang="en-US" sz="4000" b="1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09" y="1317624"/>
            <a:ext cx="6160070" cy="4621357"/>
          </a:xfrm>
        </p:spPr>
      </p:pic>
    </p:spTree>
    <p:extLst>
      <p:ext uri="{BB962C8B-B14F-4D97-AF65-F5344CB8AC3E}">
        <p14:creationId xmlns:p14="http://schemas.microsoft.com/office/powerpoint/2010/main" val="35860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圖二：</a:t>
            </a:r>
            <a:endParaRPr lang="zh-TW" altLang="en-US" sz="4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99" y="1400753"/>
            <a:ext cx="5800146" cy="4351338"/>
          </a:xfrm>
        </p:spPr>
      </p:pic>
    </p:spTree>
    <p:extLst>
      <p:ext uri="{BB962C8B-B14F-4D97-AF65-F5344CB8AC3E}">
        <p14:creationId xmlns:p14="http://schemas.microsoft.com/office/powerpoint/2010/main" val="38314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圖三：</a:t>
            </a:r>
            <a:endParaRPr lang="zh-TW" altLang="en-US" sz="4000" b="1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27" y="1456170"/>
            <a:ext cx="5800146" cy="4351338"/>
          </a:xfrm>
        </p:spPr>
      </p:pic>
    </p:spTree>
    <p:extLst>
      <p:ext uri="{BB962C8B-B14F-4D97-AF65-F5344CB8AC3E}">
        <p14:creationId xmlns:p14="http://schemas.microsoft.com/office/powerpoint/2010/main" val="24447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圖四：</a:t>
            </a:r>
            <a:endParaRPr lang="zh-TW" altLang="en-US" sz="4000" b="1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27" y="1690688"/>
            <a:ext cx="5800146" cy="4351338"/>
          </a:xfrm>
        </p:spPr>
      </p:pic>
    </p:spTree>
    <p:extLst>
      <p:ext uri="{BB962C8B-B14F-4D97-AF65-F5344CB8AC3E}">
        <p14:creationId xmlns:p14="http://schemas.microsoft.com/office/powerpoint/2010/main" val="39938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圖五</a:t>
            </a:r>
            <a:r>
              <a:rPr lang="zh-TW" altLang="en-US" sz="4000" b="1" dirty="0"/>
              <a:t>：</a:t>
            </a: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27" y="1530061"/>
            <a:ext cx="5800146" cy="4351338"/>
          </a:xfrm>
        </p:spPr>
      </p:pic>
    </p:spTree>
    <p:extLst>
      <p:ext uri="{BB962C8B-B14F-4D97-AF65-F5344CB8AC3E}">
        <p14:creationId xmlns:p14="http://schemas.microsoft.com/office/powerpoint/2010/main" val="12990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/>
              <a:t>這樣的違反規則會帶來甚麼影響？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033648"/>
              </p:ext>
            </p:extLst>
          </p:nvPr>
        </p:nvGraphicFramePr>
        <p:xfrm>
          <a:off x="838200" y="1539300"/>
          <a:ext cx="10515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600"/>
                <a:gridCol w="69850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處境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影響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</a:t>
                      </a:r>
                      <a:r>
                        <a:rPr lang="en-US" altLang="zh-TW" sz="2400" baseline="0" dirty="0" smtClean="0"/>
                        <a:t> </a:t>
                      </a:r>
                      <a:r>
                        <a:rPr lang="zh-TW" altLang="en-US" sz="2400" baseline="0" dirty="0" smtClean="0"/>
                        <a:t>不按交通燈號橫過路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個人：被科處罰款，個人安全受威脅。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他人：擾亂交通秩序、對道路使用者構成威脅。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 </a:t>
                      </a:r>
                      <a:r>
                        <a:rPr lang="zh-TW" altLang="en-US" sz="2400" dirty="0" smtClean="0"/>
                        <a:t>上堂偷玩手機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個人：未能專注課堂教學，學習低效。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他人：影響老師授課及同學聽課，拖慢教學進度。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3.</a:t>
                      </a:r>
                      <a:r>
                        <a:rPr lang="zh-TW" altLang="zh-TW" sz="2400" dirty="0" smtClean="0"/>
                        <a:t>寵物在公眾地方隨處便溺不作清理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個人：被科處罰款。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他人：影響街道衛生及市容，助長細菌和疾病傳播。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4.</a:t>
                      </a:r>
                      <a:r>
                        <a:rPr lang="zh-TW" altLang="zh-TW" sz="2400" dirty="0" smtClean="0"/>
                        <a:t>塗污公園內的健身設施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個人：被追究刑事責任及須作出賠償。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他人：影響市容，增加市政機構修復設施的行政成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             本。</a:t>
                      </a:r>
                      <a:endParaRPr lang="zh-TW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5.</a:t>
                      </a:r>
                      <a:r>
                        <a:rPr lang="zh-TW" altLang="zh-TW" sz="2400" dirty="0" smtClean="0"/>
                        <a:t>乘座前排座椅時不配戴安全帶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個人：被科處罰款，個人安全受威脅。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他人：若司機受傷，或會威脅乘客及道路使用者安</a:t>
                      </a:r>
                      <a:endParaRPr lang="en-US" altLang="zh-TW" sz="2400" dirty="0" smtClean="0"/>
                    </a:p>
                    <a:p>
                      <a:r>
                        <a:rPr lang="zh-TW" altLang="en-US" sz="2400" dirty="0" smtClean="0"/>
                        <a:t>              全。</a:t>
                      </a:r>
                      <a:endParaRPr lang="zh-TW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414982" y="2022764"/>
            <a:ext cx="6938818" cy="76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14982" y="2854037"/>
            <a:ext cx="6938818" cy="76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414982" y="3685310"/>
            <a:ext cx="6938818" cy="766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414982" y="5749637"/>
            <a:ext cx="6938818" cy="1020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414982" y="4516582"/>
            <a:ext cx="6938818" cy="1071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2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二</a:t>
            </a:r>
            <a:r>
              <a:rPr lang="zh-TW" altLang="en-US" b="1" dirty="0"/>
              <a:t>、</a:t>
            </a:r>
            <a:r>
              <a:rPr lang="zh-TW" altLang="zh-TW" b="1" dirty="0" smtClean="0"/>
              <a:t>短片</a:t>
            </a:r>
            <a:r>
              <a:rPr lang="zh-TW" altLang="en-US" b="1" dirty="0" smtClean="0"/>
              <a:t>討論</a:t>
            </a:r>
            <a:r>
              <a:rPr lang="en-US" altLang="zh-TW" b="1" dirty="0" smtClean="0"/>
              <a:t>《</a:t>
            </a:r>
            <a:r>
              <a:rPr lang="zh-TW" altLang="zh-TW" b="1" dirty="0"/>
              <a:t>無傷大雅</a:t>
            </a:r>
            <a:r>
              <a:rPr lang="en-US" altLang="zh-TW" b="1" dirty="0" smtClean="0"/>
              <a:t>》</a:t>
            </a:r>
            <a:endParaRPr lang="zh-TW" altLang="en-US" b="1" dirty="0"/>
          </a:p>
        </p:txBody>
      </p:sp>
      <p:pic>
        <p:nvPicPr>
          <p:cNvPr id="4" name="內容版面配置區 3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4" y="1690688"/>
            <a:ext cx="6649411" cy="3740294"/>
          </a:xfrm>
        </p:spPr>
      </p:pic>
      <p:sp>
        <p:nvSpPr>
          <p:cNvPr id="5" name="文字方塊 4"/>
          <p:cNvSpPr txBox="1"/>
          <p:nvPr/>
        </p:nvSpPr>
        <p:spPr>
          <a:xfrm>
            <a:off x="5189376" y="554181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（</a:t>
            </a:r>
            <a:r>
              <a:rPr lang="zh-TW" altLang="en-US" dirty="0" smtClean="0"/>
              <a:t>點擊圖片播放）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58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641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中學誠信教育教材《思而行》 </vt:lpstr>
      <vt:lpstr>一、引起動機：日常生活中容易出現的違                                 規行為  </vt:lpstr>
      <vt:lpstr>圖一：</vt:lpstr>
      <vt:lpstr>圖二：</vt:lpstr>
      <vt:lpstr>圖三：</vt:lpstr>
      <vt:lpstr>圖四：</vt:lpstr>
      <vt:lpstr>圖五：</vt:lpstr>
      <vt:lpstr>這樣的違反規則會帶來甚麼影響？</vt:lpstr>
      <vt:lpstr>二、短片討論《無傷大雅》</vt:lpstr>
      <vt:lpstr>討論</vt:lpstr>
      <vt:lpstr>三、小組活動「有因有果」</vt:lpstr>
      <vt:lpstr>參考資料</vt:lpstr>
      <vt:lpstr>四、小結</vt:lpstr>
    </vt:vector>
  </TitlesOfParts>
  <Company>CCAC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中學誠信教育教材《思而行》 </dc:title>
  <dc:creator>Jeffrey, Chi Hang Loi</dc:creator>
  <cp:lastModifiedBy>Kyle, Ka Heng Au</cp:lastModifiedBy>
  <cp:revision>45</cp:revision>
  <dcterms:created xsi:type="dcterms:W3CDTF">2016-08-04T03:49:49Z</dcterms:created>
  <dcterms:modified xsi:type="dcterms:W3CDTF">2016-11-29T07:44:37Z</dcterms:modified>
</cp:coreProperties>
</file>