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3" r:id="rId5"/>
    <p:sldId id="265" r:id="rId6"/>
    <p:sldId id="259" r:id="rId7"/>
    <p:sldId id="260" r:id="rId8"/>
    <p:sldId id="266" r:id="rId9"/>
    <p:sldId id="261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68C0B5-5301-40EF-A6EE-B9D593B0C70E}">
          <p14:sldIdLst>
            <p14:sldId id="257"/>
          </p14:sldIdLst>
        </p14:section>
        <p14:section name="未命名的章節" id="{FE0F2E96-66C2-4B4C-9C5D-31F53F622AB6}">
          <p14:sldIdLst>
            <p14:sldId id="264"/>
            <p14:sldId id="258"/>
            <p14:sldId id="263"/>
            <p14:sldId id="265"/>
            <p14:sldId id="259"/>
            <p14:sldId id="260"/>
            <p14:sldId id="266"/>
            <p14:sldId id="261"/>
            <p14:sldId id="267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3229;&#23229;&#26126;&#30333;&#20102;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7794;&#34987;&#25235;&#21040;&#31639;&#20316;&#24330;&#21966;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11520"/>
            <a:ext cx="7772400" cy="1470025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725" y="2143688"/>
            <a:ext cx="693189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400" b="1" dirty="0"/>
              <a:t>誠實</a:t>
            </a:r>
            <a:r>
              <a:rPr lang="zh-TW" altLang="en-US" sz="5400" b="1" dirty="0" smtClean="0"/>
              <a:t>正直</a:t>
            </a:r>
            <a:r>
              <a:rPr lang="zh-TW" altLang="zh-TW" sz="5400" b="1" dirty="0"/>
              <a:t>》</a:t>
            </a:r>
            <a:endParaRPr lang="en-US" altLang="zh-TW" sz="4000" b="1" dirty="0"/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第一節</a:t>
            </a:r>
            <a:endParaRPr lang="en-US" altLang="zh-TW" sz="2800" b="1" dirty="0" smtClean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82133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四</a:t>
            </a:r>
            <a:r>
              <a:rPr lang="zh-TW" altLang="en-US" b="1" dirty="0"/>
              <a:t>、</a:t>
            </a:r>
            <a:r>
              <a:rPr lang="zh-TW" altLang="en-US" b="1" dirty="0" smtClean="0"/>
              <a:t>小結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600" dirty="0"/>
              <a:t>品格要內化才算具備，道德要深植才算擁有，故在沒有人監督的情況下，才是真正考驗誠信的關鍵。</a:t>
            </a:r>
          </a:p>
          <a:p>
            <a:pPr lvl="0"/>
            <a:r>
              <a:rPr lang="zh-TW" altLang="zh-TW" sz="3600" dirty="0" smtClean="0"/>
              <a:t>網</a:t>
            </a:r>
            <a:r>
              <a:rPr lang="zh-TW" altLang="en-US" sz="3600" dirty="0" smtClean="0"/>
              <a:t>絡</a:t>
            </a:r>
            <a:r>
              <a:rPr lang="zh-TW" altLang="zh-TW" sz="3600" dirty="0" smtClean="0"/>
              <a:t>雖</a:t>
            </a:r>
            <a:r>
              <a:rPr lang="zh-TW" altLang="zh-TW" sz="3600" dirty="0"/>
              <a:t>為一個虛構的世界，</a:t>
            </a:r>
            <a:r>
              <a:rPr lang="zh-TW" altLang="zh-TW" sz="3600" dirty="0" smtClean="0"/>
              <a:t>但</a:t>
            </a:r>
            <a:r>
              <a:rPr lang="zh-TW" altLang="en-US" sz="3600" dirty="0" smtClean="0"/>
              <a:t>也須保持誠信</a:t>
            </a:r>
            <a:r>
              <a:rPr lang="zh-TW" altLang="zh-TW" sz="3600" dirty="0" smtClean="0"/>
              <a:t>。</a:t>
            </a:r>
            <a:r>
              <a:rPr lang="zh-TW" altLang="zh-TW" sz="3600"/>
              <a:t>現時</a:t>
            </a:r>
            <a:r>
              <a:rPr lang="zh-TW" altLang="zh-TW" sz="3600" smtClean="0"/>
              <a:t>有人</a:t>
            </a:r>
            <a:r>
              <a:rPr lang="zh-TW" altLang="zh-TW" sz="3600" dirty="0"/>
              <a:t>利用網路的匿名身份，作出一些不誠實的行為</a:t>
            </a:r>
            <a:r>
              <a:rPr lang="zh-TW" altLang="zh-TW" sz="3600" dirty="0" smtClean="0"/>
              <a:t>，</a:t>
            </a:r>
            <a:r>
              <a:rPr lang="zh-TW" altLang="en-US" sz="3600" dirty="0" smtClean="0"/>
              <a:t>這</a:t>
            </a:r>
            <a:r>
              <a:rPr lang="zh-TW" altLang="zh-TW" sz="3600" dirty="0" smtClean="0"/>
              <a:t>不但</a:t>
            </a:r>
            <a:r>
              <a:rPr lang="zh-TW" altLang="zh-TW" sz="3600" dirty="0"/>
              <a:t>影響個人誠信，還有可能觸犯法律。</a:t>
            </a:r>
          </a:p>
          <a:p>
            <a:pPr lvl="0"/>
            <a:r>
              <a:rPr lang="zh-TW" altLang="zh-TW" sz="3600" dirty="0"/>
              <a:t>在生活的各個層面上，包括在人際關係、日常處事、甚至在互聯網上的各種行為等都</a:t>
            </a:r>
            <a:r>
              <a:rPr lang="zh-TW" altLang="zh-TW" sz="3600" dirty="0" smtClean="0"/>
              <a:t>應</a:t>
            </a:r>
            <a:r>
              <a:rPr lang="zh-TW" altLang="en-US" sz="3600" dirty="0" smtClean="0"/>
              <a:t>具</a:t>
            </a:r>
            <a:r>
              <a:rPr lang="zh-TW" altLang="zh-TW" sz="3600" dirty="0" smtClean="0"/>
              <a:t>誠信品格。</a:t>
            </a:r>
            <a:endParaRPr lang="zh-TW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95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j-ea"/>
              </a:rPr>
              <a:t>五</a:t>
            </a:r>
            <a:r>
              <a:rPr lang="zh-TW" altLang="en-US" sz="3600" b="1" dirty="0">
                <a:latin typeface="+mj-ea"/>
              </a:rPr>
              <a:t>、</a:t>
            </a:r>
            <a:r>
              <a:rPr lang="zh-TW" altLang="en-US" sz="3600" b="1" dirty="0" smtClean="0">
                <a:latin typeface="+mj-ea"/>
              </a:rPr>
              <a:t>後續</a:t>
            </a:r>
            <a:r>
              <a:rPr lang="zh-TW" altLang="en-US" sz="3600" b="1" dirty="0">
                <a:latin typeface="+mj-ea"/>
              </a:rPr>
              <a:t>活動</a:t>
            </a:r>
            <a:r>
              <a:rPr lang="zh-TW" altLang="en-US" sz="3600" b="1" dirty="0" smtClean="0">
                <a:latin typeface="+mj-ea"/>
              </a:rPr>
              <a:t>：</a:t>
            </a:r>
            <a:r>
              <a:rPr lang="en-US" altLang="zh-TW" sz="3600" b="1" dirty="0" smtClean="0">
                <a:latin typeface="+mj-ea"/>
              </a:rPr>
              <a:t>《</a:t>
            </a:r>
            <a:r>
              <a:rPr lang="zh-TW" altLang="zh-TW" sz="3600" b="1" dirty="0">
                <a:latin typeface="+mj-ea"/>
              </a:rPr>
              <a:t>媽媽明白了</a:t>
            </a:r>
            <a:r>
              <a:rPr lang="en-US" altLang="zh-TW" sz="3600" b="1" dirty="0" smtClean="0">
                <a:latin typeface="+mj-ea"/>
              </a:rPr>
              <a:t>》</a:t>
            </a:r>
            <a:r>
              <a:rPr lang="zh-TW" altLang="en-US" sz="3600" b="1" dirty="0">
                <a:latin typeface="+mj-ea"/>
              </a:rPr>
              <a:t>短</a:t>
            </a:r>
            <a:r>
              <a:rPr lang="zh-TW" altLang="en-US" sz="3600" b="1" dirty="0" smtClean="0">
                <a:latin typeface="+mj-ea"/>
              </a:rPr>
              <a:t>片欣賞</a:t>
            </a:r>
            <a:endParaRPr lang="zh-TW" altLang="en-US" sz="3600" b="1" dirty="0">
              <a:latin typeface="+mj-ea"/>
            </a:endParaRPr>
          </a:p>
        </p:txBody>
      </p:sp>
      <p:pic>
        <p:nvPicPr>
          <p:cNvPr id="4" name="內容版面配置區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167" t="4647" r="1872" b="17158"/>
          <a:stretch/>
        </p:blipFill>
        <p:spPr>
          <a:xfrm>
            <a:off x="3279992" y="1690688"/>
            <a:ext cx="6456073" cy="389719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492365" y="573578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（</a:t>
            </a:r>
            <a:r>
              <a:rPr lang="zh-TW" altLang="en-US" dirty="0" smtClean="0"/>
              <a:t>點擊圖片播放）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j-ea"/>
              </a:rPr>
              <a:t>五</a:t>
            </a:r>
            <a:r>
              <a:rPr lang="zh-TW" altLang="en-US" sz="3600" b="1" dirty="0">
                <a:latin typeface="+mj-ea"/>
              </a:rPr>
              <a:t>、</a:t>
            </a:r>
            <a:r>
              <a:rPr lang="zh-TW" altLang="en-US" sz="3600" b="1" dirty="0" smtClean="0">
                <a:latin typeface="+mj-ea"/>
              </a:rPr>
              <a:t>後續</a:t>
            </a:r>
            <a:r>
              <a:rPr lang="zh-TW" altLang="en-US" sz="3600" b="1" dirty="0">
                <a:latin typeface="+mj-ea"/>
              </a:rPr>
              <a:t>活動</a:t>
            </a:r>
            <a:r>
              <a:rPr lang="zh-TW" altLang="en-US" sz="3600" b="1" dirty="0" smtClean="0">
                <a:latin typeface="+mj-ea"/>
              </a:rPr>
              <a:t>：</a:t>
            </a:r>
            <a:r>
              <a:rPr lang="en-US" altLang="zh-TW" sz="3600" b="1" dirty="0" smtClean="0">
                <a:latin typeface="+mj-ea"/>
              </a:rPr>
              <a:t>《</a:t>
            </a:r>
            <a:r>
              <a:rPr lang="zh-TW" altLang="zh-TW" sz="3600" b="1" dirty="0">
                <a:latin typeface="+mj-ea"/>
              </a:rPr>
              <a:t>媽媽明白了</a:t>
            </a:r>
            <a:r>
              <a:rPr lang="en-US" altLang="zh-TW" sz="3600" b="1" dirty="0" smtClean="0">
                <a:latin typeface="+mj-ea"/>
              </a:rPr>
              <a:t>》</a:t>
            </a:r>
            <a:r>
              <a:rPr lang="zh-TW" altLang="en-US" sz="3600" b="1" dirty="0">
                <a:latin typeface="+mj-ea"/>
              </a:rPr>
              <a:t>短</a:t>
            </a:r>
            <a:r>
              <a:rPr lang="zh-TW" altLang="en-US" sz="3600" b="1" dirty="0" smtClean="0">
                <a:latin typeface="+mj-ea"/>
              </a:rPr>
              <a:t>片欣賞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/>
              <a:t>請同學欣賞短片後分享個人</a:t>
            </a:r>
            <a:r>
              <a:rPr lang="zh-TW" altLang="zh-TW" sz="3600" dirty="0" smtClean="0"/>
              <a:t>看法</a:t>
            </a:r>
            <a:endParaRPr lang="en-US" altLang="zh-TW" sz="3600" dirty="0" smtClean="0"/>
          </a:p>
          <a:p>
            <a:r>
              <a:rPr lang="zh-TW" altLang="zh-TW" sz="3600" dirty="0" smtClean="0"/>
              <a:t>撰寫</a:t>
            </a:r>
            <a:r>
              <a:rPr lang="zh-TW" altLang="zh-TW" sz="3600" dirty="0"/>
              <a:t>觀後</a:t>
            </a:r>
            <a:r>
              <a:rPr lang="zh-TW" altLang="zh-TW" sz="3600" dirty="0" smtClean="0"/>
              <a:t>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17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一</a:t>
            </a:r>
            <a:r>
              <a:rPr lang="zh-TW" altLang="en-US" b="1" dirty="0"/>
              <a:t>、</a:t>
            </a:r>
            <a:r>
              <a:rPr lang="zh-TW" altLang="zh-TW" b="1" dirty="0" smtClean="0"/>
              <a:t>引起</a:t>
            </a:r>
            <a:r>
              <a:rPr lang="zh-TW" altLang="zh-TW" b="1" dirty="0"/>
              <a:t>動機</a:t>
            </a:r>
            <a:r>
              <a:rPr lang="zh-TW" altLang="zh-TW" b="1" dirty="0" smtClean="0"/>
              <a:t>：</a:t>
            </a:r>
            <a:r>
              <a:rPr lang="zh-TW" altLang="en-US" dirty="0" smtClean="0"/>
              <a:t>「</a:t>
            </a:r>
            <a:r>
              <a:rPr lang="zh-TW" altLang="en-US" b="1" dirty="0" smtClean="0"/>
              <a:t>隱形人</a:t>
            </a:r>
            <a:r>
              <a:rPr lang="zh-TW" altLang="en-US" dirty="0"/>
              <a:t>」</a:t>
            </a:r>
            <a:r>
              <a:rPr lang="zh-TW" altLang="en-US" b="1" dirty="0" smtClean="0"/>
              <a:t>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dirty="0"/>
              <a:t>玩</a:t>
            </a:r>
            <a:r>
              <a:rPr lang="en-US" altLang="zh-TW" sz="3600" dirty="0"/>
              <a:t>  </a:t>
            </a:r>
            <a:r>
              <a:rPr lang="zh-TW" altLang="zh-TW" sz="3600" dirty="0"/>
              <a:t>法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假</a:t>
            </a:r>
            <a:r>
              <a:rPr lang="zh-TW" altLang="en-US" sz="3600" dirty="0" smtClean="0"/>
              <a:t>如你</a:t>
            </a:r>
            <a:r>
              <a:rPr lang="zh-TW" altLang="zh-TW" sz="3600" dirty="0" smtClean="0"/>
              <a:t>是</a:t>
            </a:r>
            <a:r>
              <a:rPr lang="zh-TW" altLang="en-US" sz="3600" dirty="0" smtClean="0"/>
              <a:t>「</a:t>
            </a:r>
            <a:r>
              <a:rPr lang="zh-TW" altLang="zh-TW" sz="3600" dirty="0" smtClean="0"/>
              <a:t>隱形人</a:t>
            </a:r>
            <a:r>
              <a:rPr lang="zh-TW" altLang="en-US" sz="3600" dirty="0" smtClean="0"/>
              <a:t>」，在以下</a:t>
            </a:r>
            <a:r>
              <a:rPr lang="zh-TW" altLang="zh-TW" sz="3600" dirty="0" smtClean="0"/>
              <a:t>場景中</a:t>
            </a:r>
            <a:r>
              <a:rPr lang="zh-TW" altLang="en-US" sz="3600" dirty="0" smtClean="0"/>
              <a:t>你會選擇做的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件事是甚麼？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在</a:t>
            </a:r>
            <a:r>
              <a:rPr lang="zh-TW" altLang="zh-TW" sz="3600" dirty="0"/>
              <a:t>紙條上不記名地寫</a:t>
            </a:r>
            <a:r>
              <a:rPr lang="zh-TW" altLang="zh-TW" sz="3600" dirty="0" smtClean="0"/>
              <a:t>下</a:t>
            </a:r>
            <a:r>
              <a:rPr lang="zh-TW" altLang="en-US" sz="3600" dirty="0" smtClean="0"/>
              <a:t>這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件事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並將紙條放</a:t>
            </a:r>
            <a:r>
              <a:rPr lang="zh-TW" altLang="zh-TW" sz="3600" dirty="0" smtClean="0"/>
              <a:t>到</a:t>
            </a:r>
            <a:r>
              <a:rPr lang="zh-TW" altLang="en-US" sz="3600" dirty="0" smtClean="0"/>
              <a:t>指定的</a:t>
            </a:r>
            <a:r>
              <a:rPr lang="zh-TW" altLang="zh-TW" sz="3600" dirty="0" smtClean="0"/>
              <a:t>袋</a:t>
            </a:r>
            <a:r>
              <a:rPr lang="zh-TW" altLang="en-US" sz="3600" dirty="0" smtClean="0"/>
              <a:t>子內</a:t>
            </a:r>
            <a:r>
              <a:rPr lang="zh-TW" altLang="zh-TW" sz="3600" dirty="0" smtClean="0"/>
              <a:t>。</a:t>
            </a:r>
            <a:endParaRPr lang="zh-TW" altLang="zh-TW" sz="3600" dirty="0"/>
          </a:p>
          <a:p>
            <a:endParaRPr lang="zh-TW" altLang="en-US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86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28467"/>
            <a:ext cx="6480000" cy="4861371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超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市零食區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</a:t>
            </a:r>
            <a:r>
              <a:rPr lang="zh-TW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英文考試</a:t>
            </a:r>
            <a:r>
              <a:rPr lang="zh-TW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試場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690688"/>
            <a:ext cx="6480000" cy="48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看看</a:t>
            </a:r>
            <a:r>
              <a:rPr lang="zh-TW" altLang="zh-TW" sz="3600" dirty="0"/>
              <a:t>哪</a:t>
            </a:r>
            <a:r>
              <a:rPr lang="zh-TW" altLang="zh-TW" sz="3600" dirty="0" smtClean="0"/>
              <a:t>些</a:t>
            </a:r>
            <a:r>
              <a:rPr lang="zh-TW" altLang="en-US" sz="3600" dirty="0" smtClean="0"/>
              <a:t>「</a:t>
            </a:r>
            <a:r>
              <a:rPr lang="zh-TW" altLang="zh-TW" sz="3600" dirty="0" smtClean="0"/>
              <a:t>隱形人</a:t>
            </a:r>
            <a:r>
              <a:rPr lang="zh-TW" altLang="en-US" sz="3600" dirty="0" smtClean="0"/>
              <a:t>」</a:t>
            </a:r>
            <a:r>
              <a:rPr lang="zh-TW" altLang="zh-TW" sz="3600" dirty="0" smtClean="0"/>
              <a:t>行為會</a:t>
            </a:r>
            <a:r>
              <a:rPr lang="zh-TW" altLang="en-US" sz="3600" dirty="0" smtClean="0"/>
              <a:t>有同學</a:t>
            </a:r>
            <a:r>
              <a:rPr lang="zh-TW" altLang="zh-TW" sz="3600" dirty="0" smtClean="0"/>
              <a:t>主動承認</a:t>
            </a:r>
            <a:r>
              <a:rPr lang="en-US" altLang="zh-TW" sz="3600" dirty="0" smtClean="0"/>
              <a:t>……</a:t>
            </a:r>
          </a:p>
          <a:p>
            <a:r>
              <a:rPr lang="zh-TW" altLang="zh-TW" sz="3600" dirty="0" smtClean="0"/>
              <a:t>為何有些行為會被</a:t>
            </a:r>
            <a:r>
              <a:rPr lang="zh-TW" altLang="en-US" sz="3600" dirty="0" smtClean="0"/>
              <a:t>同學公開</a:t>
            </a:r>
            <a:r>
              <a:rPr lang="zh-TW" altLang="zh-TW" sz="3600" dirty="0" smtClean="0"/>
              <a:t>承認</a:t>
            </a:r>
            <a:r>
              <a:rPr lang="zh-TW" altLang="zh-TW" sz="3600" dirty="0"/>
              <a:t>，而有些行為則沒有</a:t>
            </a:r>
            <a:r>
              <a:rPr lang="zh-TW" altLang="zh-TW" sz="3600" dirty="0" smtClean="0"/>
              <a:t>人</a:t>
            </a:r>
            <a:r>
              <a:rPr lang="zh-TW" altLang="en-US" sz="3600" dirty="0" smtClean="0"/>
              <a:t>公開</a:t>
            </a:r>
            <a:r>
              <a:rPr lang="zh-TW" altLang="zh-TW" sz="3600" dirty="0" smtClean="0"/>
              <a:t>承認</a:t>
            </a:r>
            <a:r>
              <a:rPr lang="zh-TW" altLang="en-US" sz="3600" dirty="0" smtClean="0"/>
              <a:t>？</a:t>
            </a:r>
            <a:r>
              <a:rPr lang="en-US" altLang="zh-TW" sz="3600" dirty="0" smtClean="0"/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45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二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短片</a:t>
            </a:r>
            <a:r>
              <a:rPr lang="en-US" altLang="zh-TW" b="1" dirty="0" smtClean="0"/>
              <a:t>《</a:t>
            </a:r>
            <a:r>
              <a:rPr lang="zh-TW" altLang="en-US" b="1" dirty="0"/>
              <a:t>沒被抓到算作弊</a:t>
            </a:r>
            <a:r>
              <a:rPr lang="zh-TW" altLang="en-US" b="1" dirty="0" smtClean="0"/>
              <a:t>嗎？</a:t>
            </a:r>
            <a:r>
              <a:rPr lang="en-US" altLang="zh-TW" b="1" dirty="0" smtClean="0"/>
              <a:t> </a:t>
            </a:r>
            <a:r>
              <a:rPr lang="en-US" altLang="zh-TW" b="1" dirty="0"/>
              <a:t>》</a:t>
            </a:r>
            <a:endParaRPr lang="zh-TW" altLang="en-US" dirty="0"/>
          </a:p>
        </p:txBody>
      </p:sp>
      <p:pic>
        <p:nvPicPr>
          <p:cNvPr id="5" name="內容版面配置區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24" y="1690688"/>
            <a:ext cx="6452368" cy="3629457"/>
          </a:xfrm>
        </p:spPr>
      </p:pic>
      <p:sp>
        <p:nvSpPr>
          <p:cNvPr id="4" name="文字方塊 3"/>
          <p:cNvSpPr txBox="1"/>
          <p:nvPr/>
        </p:nvSpPr>
        <p:spPr>
          <a:xfrm>
            <a:off x="5426445" y="54125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（</a:t>
            </a:r>
            <a:r>
              <a:rPr lang="zh-TW" altLang="en-US" dirty="0" smtClean="0"/>
              <a:t>點擊圖片播放）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在網</a:t>
            </a:r>
            <a:r>
              <a:rPr lang="zh-TW" altLang="en-US" sz="3600" dirty="0"/>
              <a:t>絡</a:t>
            </a:r>
            <a:r>
              <a:rPr lang="zh-TW" altLang="zh-TW" sz="3600" dirty="0" smtClean="0"/>
              <a:t>世界</a:t>
            </a:r>
            <a:r>
              <a:rPr lang="zh-TW" altLang="zh-TW" sz="3600" dirty="0"/>
              <a:t>中做一些不誠實的行為，例如免費下載</a:t>
            </a:r>
            <a:r>
              <a:rPr lang="zh-TW" altLang="en-US" sz="3600" dirty="0" smtClean="0"/>
              <a:t>侵權</a:t>
            </a:r>
            <a:r>
              <a:rPr lang="zh-TW" altLang="zh-TW" sz="3600" dirty="0" smtClean="0"/>
              <a:t>音樂、</a:t>
            </a:r>
            <a:r>
              <a:rPr lang="zh-TW" altLang="en-US" sz="3600" dirty="0" smtClean="0"/>
              <a:t>「</a:t>
            </a:r>
            <a:r>
              <a:rPr lang="zh-TW" altLang="zh-TW" sz="3600" dirty="0" smtClean="0"/>
              <a:t>劇透</a:t>
            </a:r>
            <a:r>
              <a:rPr lang="zh-TW" altLang="en-US" sz="3600" dirty="0" smtClean="0"/>
              <a:t>」</a:t>
            </a:r>
            <a:r>
              <a:rPr lang="zh-TW" altLang="zh-TW" sz="3600" dirty="0" smtClean="0"/>
              <a:t>或</a:t>
            </a:r>
            <a:r>
              <a:rPr lang="zh-TW" altLang="zh-TW" sz="3600" dirty="0"/>
              <a:t>發表不實的言論等，你認為可以接受</a:t>
            </a:r>
            <a:r>
              <a:rPr lang="zh-TW" altLang="zh-TW" sz="3600" dirty="0" smtClean="0"/>
              <a:t>嗎</a:t>
            </a:r>
            <a:r>
              <a:rPr lang="zh-TW" altLang="en-US" sz="3600" dirty="0" smtClean="0"/>
              <a:t>？</a:t>
            </a:r>
            <a:r>
              <a:rPr lang="zh-TW" altLang="zh-TW" sz="3600" dirty="0" smtClean="0"/>
              <a:t>為甚麼</a:t>
            </a:r>
            <a:r>
              <a:rPr lang="zh-TW" altLang="en-US" sz="3600" dirty="0"/>
              <a:t>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/>
              <a:t>若果你</a:t>
            </a:r>
            <a:r>
              <a:rPr lang="zh-TW" altLang="zh-TW" sz="3600" dirty="0" smtClean="0"/>
              <a:t>是</a:t>
            </a:r>
            <a:r>
              <a:rPr lang="zh-TW" altLang="en-US" sz="3600" dirty="0" smtClean="0"/>
              <a:t>小靜（女神）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你會如何處理阿威偷看題目及在網上兜售試題圖利的</a:t>
            </a:r>
            <a:r>
              <a:rPr lang="zh-TW" altLang="zh-TW" sz="3600" dirty="0" smtClean="0"/>
              <a:t>行為</a:t>
            </a:r>
            <a:r>
              <a:rPr lang="zh-TW" altLang="en-US" sz="3600" dirty="0"/>
              <a:t>？</a:t>
            </a:r>
            <a:endParaRPr lang="en-US" altLang="zh-TW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/>
              <a:t>為何阿威看</a:t>
            </a:r>
            <a:r>
              <a:rPr lang="zh-TW" altLang="zh-TW" sz="3600" dirty="0" smtClean="0"/>
              <a:t>了</a:t>
            </a:r>
            <a:r>
              <a:rPr lang="zh-TW" altLang="en-US" sz="3600" dirty="0"/>
              <a:t>小靜（女神）</a:t>
            </a:r>
            <a:r>
              <a:rPr lang="zh-TW" altLang="zh-TW" sz="3600" dirty="0" smtClean="0"/>
              <a:t>為</a:t>
            </a:r>
            <a:r>
              <a:rPr lang="zh-TW" altLang="zh-TW" sz="3600" dirty="0"/>
              <a:t>他拍的短片</a:t>
            </a:r>
            <a:r>
              <a:rPr lang="zh-TW" altLang="zh-TW" sz="3600" dirty="0" smtClean="0"/>
              <a:t>後</a:t>
            </a:r>
            <a:r>
              <a:rPr lang="zh-TW" altLang="en-US" sz="3600" dirty="0" smtClean="0"/>
              <a:t>覺得慚愧？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662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三</a:t>
            </a:r>
            <a:r>
              <a:rPr lang="zh-TW" altLang="en-US" b="1" dirty="0"/>
              <a:t>、</a:t>
            </a:r>
            <a:r>
              <a:rPr lang="zh-TW" altLang="en-US" b="1" dirty="0" smtClean="0"/>
              <a:t>個案探討</a:t>
            </a:r>
            <a:r>
              <a:rPr lang="zh-TW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/>
              <a:t>完成工作紙</a:t>
            </a:r>
            <a:endParaRPr lang="en-US" altLang="zh-TW" sz="3600" dirty="0" smtClean="0"/>
          </a:p>
          <a:p>
            <a:r>
              <a:rPr lang="en-US" altLang="zh-TW" sz="3600" dirty="0"/>
              <a:t>50</a:t>
            </a:r>
            <a:r>
              <a:rPr lang="zh-TW" altLang="zh-TW" sz="3600" dirty="0"/>
              <a:t>餘人網上買論文被</a:t>
            </a:r>
            <a:r>
              <a:rPr lang="zh-TW" altLang="zh-TW" sz="3600" dirty="0" smtClean="0"/>
              <a:t>騙</a:t>
            </a:r>
            <a:r>
              <a:rPr lang="zh-TW" altLang="en-US" sz="3600" dirty="0" smtClean="0"/>
              <a:t>財</a:t>
            </a:r>
            <a:endParaRPr lang="zh-TW" altLang="zh-TW" sz="3600" dirty="0"/>
          </a:p>
          <a:p>
            <a:pPr lvl="0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621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zh-TW" sz="3600" dirty="0"/>
              <a:t>你</a:t>
            </a:r>
            <a:r>
              <a:rPr lang="zh-TW" altLang="zh-TW" sz="3600" dirty="0" smtClean="0"/>
              <a:t>認為</a:t>
            </a:r>
            <a:r>
              <a:rPr lang="zh-TW" altLang="en-US" sz="3600" dirty="0" smtClean="0"/>
              <a:t>案中的受害</a:t>
            </a:r>
            <a:r>
              <a:rPr lang="zh-TW" altLang="zh-TW" sz="3600" dirty="0" smtClean="0"/>
              <a:t>人何以</a:t>
            </a:r>
            <a:r>
              <a:rPr lang="zh-TW" altLang="zh-TW" sz="3600" dirty="0"/>
              <a:t>要鋌而走險，在網上找論文代寫及刊發</a:t>
            </a:r>
            <a:r>
              <a:rPr lang="zh-TW" altLang="zh-TW" sz="3600" dirty="0" smtClean="0"/>
              <a:t>服務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 dirty="0"/>
              <a:t>一般而言，為何較難</a:t>
            </a:r>
            <a:r>
              <a:rPr lang="zh-TW" altLang="zh-TW" sz="3600" dirty="0" smtClean="0"/>
              <a:t>揭發</a:t>
            </a:r>
            <a:r>
              <a:rPr lang="zh-TW" altLang="en-US" sz="3600" dirty="0"/>
              <a:t>「</a:t>
            </a:r>
            <a:r>
              <a:rPr lang="zh-TW" altLang="zh-TW" sz="3600" dirty="0" smtClean="0"/>
              <a:t>網上</a:t>
            </a:r>
            <a:r>
              <a:rPr lang="zh-TW" altLang="zh-TW" sz="3600" dirty="0"/>
              <a:t>買賣</a:t>
            </a:r>
            <a:r>
              <a:rPr lang="zh-TW" altLang="zh-TW" sz="3600" dirty="0" smtClean="0"/>
              <a:t>論文</a:t>
            </a:r>
            <a:r>
              <a:rPr lang="zh-TW" altLang="en-US" sz="3600" dirty="0" smtClean="0"/>
              <a:t>」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騙</a:t>
            </a:r>
            <a:r>
              <a:rPr lang="zh-TW" altLang="zh-TW" sz="3600" dirty="0" smtClean="0"/>
              <a:t>案</a:t>
            </a:r>
            <a:r>
              <a:rPr lang="zh-TW" altLang="en-US" sz="3600" dirty="0"/>
              <a:t>？</a:t>
            </a:r>
            <a:endParaRPr lang="en-US" altLang="zh-TW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/>
              <a:t>你認為上述的不誠實行為會對自己及他人造成甚麼</a:t>
            </a:r>
            <a:r>
              <a:rPr lang="zh-TW" altLang="zh-TW" sz="3600" dirty="0" smtClean="0"/>
              <a:t>影響</a:t>
            </a:r>
            <a:r>
              <a:rPr lang="zh-TW" altLang="en-US" sz="3600" dirty="0"/>
              <a:t>？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6958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442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中學誠信教育教材《思而行》 </vt:lpstr>
      <vt:lpstr>一、引起動機：「隱形人」遊戲</vt:lpstr>
      <vt:lpstr>1. 超市零食區 </vt:lpstr>
      <vt:lpstr>2.英文考試試場</vt:lpstr>
      <vt:lpstr>分享</vt:lpstr>
      <vt:lpstr>二、短片《沒被抓到算作弊嗎？ 》</vt:lpstr>
      <vt:lpstr>討論</vt:lpstr>
      <vt:lpstr>三、個案探討 </vt:lpstr>
      <vt:lpstr>討論</vt:lpstr>
      <vt:lpstr>四、小結</vt:lpstr>
      <vt:lpstr>五、後續活動：《媽媽明白了》短片欣賞</vt:lpstr>
      <vt:lpstr>五、後續活動：《媽媽明白了》短片欣賞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Kyle, Ka Heng Au</cp:lastModifiedBy>
  <cp:revision>35</cp:revision>
  <dcterms:created xsi:type="dcterms:W3CDTF">2016-08-04T03:49:49Z</dcterms:created>
  <dcterms:modified xsi:type="dcterms:W3CDTF">2016-11-29T07:46:36Z</dcterms:modified>
</cp:coreProperties>
</file>