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6" r:id="rId6"/>
    <p:sldId id="265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39CC1A8-D544-48A6-A790-F012C2AE0010}">
          <p14:sldIdLst>
            <p14:sldId id="257"/>
          </p14:sldIdLst>
        </p14:section>
        <p14:section name="未命名的章節" id="{7103D291-BE56-4240-95BE-4BB66E13899C}">
          <p14:sldIdLst>
            <p14:sldId id="258"/>
            <p14:sldId id="264"/>
            <p14:sldId id="259"/>
            <p14:sldId id="266"/>
            <p14:sldId id="265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61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8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61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67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2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08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99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5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37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E687-F27A-4C6D-8365-64F958E80BD0}" type="datetimeFigureOut">
              <a:rPr lang="zh-TW" altLang="en-US" smtClean="0"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63C1-CBFB-43F1-AD54-26C72BF57E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5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11520"/>
            <a:ext cx="7772400" cy="1470025"/>
          </a:xfrm>
        </p:spPr>
        <p:txBody>
          <a:bodyPr anchor="ctr"/>
          <a:lstStyle/>
          <a:p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中學誠信教育教材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思而行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3929" y="2045689"/>
            <a:ext cx="6992471" cy="3377643"/>
          </a:xfrm>
        </p:spPr>
        <p:txBody>
          <a:bodyPr>
            <a:normAutofit/>
          </a:bodyPr>
          <a:lstStyle/>
          <a:p>
            <a:r>
              <a:rPr lang="zh-TW" altLang="zh-TW" sz="5200" b="1" dirty="0" smtClean="0"/>
              <a:t>《</a:t>
            </a:r>
            <a:r>
              <a:rPr lang="zh-TW" altLang="en-US" sz="5400" b="1" dirty="0"/>
              <a:t>誠實</a:t>
            </a:r>
            <a:r>
              <a:rPr lang="zh-TW" altLang="en-US" sz="5400" b="1" dirty="0" smtClean="0"/>
              <a:t>正直</a:t>
            </a:r>
            <a:r>
              <a:rPr lang="zh-TW" altLang="zh-TW" sz="5200" b="1" dirty="0" smtClean="0"/>
              <a:t>》</a:t>
            </a:r>
            <a:endParaRPr lang="en-US" altLang="zh-TW" sz="3600" b="1" dirty="0" smtClean="0"/>
          </a:p>
          <a:p>
            <a:endParaRPr lang="en-US" altLang="zh-TW" sz="3600" b="1" dirty="0" smtClean="0"/>
          </a:p>
          <a:p>
            <a:r>
              <a:rPr lang="zh-TW" altLang="en-US" sz="2800" b="1" dirty="0" smtClean="0"/>
              <a:t>第二節</a:t>
            </a:r>
            <a:endParaRPr lang="en-US" altLang="zh-TW" sz="2800" b="1" dirty="0" smtClean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zh-TW" altLang="en-US" sz="35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43" y="4575965"/>
            <a:ext cx="532657" cy="7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2422525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4400" b="1" dirty="0" smtClean="0">
                <a:latin typeface="+mj-ea"/>
                <a:ea typeface="+mj-ea"/>
              </a:rPr>
              <a:t>一</a:t>
            </a:r>
            <a:r>
              <a:rPr lang="zh-TW" altLang="en-US" sz="4400" b="1" dirty="0">
                <a:latin typeface="+mj-ea"/>
                <a:ea typeface="+mj-ea"/>
              </a:rPr>
              <a:t>、</a:t>
            </a:r>
            <a:r>
              <a:rPr lang="en-US" altLang="zh-TW" sz="4400" b="1" dirty="0" smtClean="0">
                <a:latin typeface="+mj-ea"/>
                <a:ea typeface="+mj-ea"/>
              </a:rPr>
              <a:t>《</a:t>
            </a:r>
            <a:r>
              <a:rPr lang="zh-TW" altLang="en-US" sz="4400" b="1" dirty="0" smtClean="0">
                <a:latin typeface="+mj-ea"/>
                <a:ea typeface="+mj-ea"/>
              </a:rPr>
              <a:t>媽媽明白了</a:t>
            </a:r>
            <a:r>
              <a:rPr lang="en-US" altLang="zh-TW" sz="4400" b="1" dirty="0" smtClean="0">
                <a:latin typeface="+mj-ea"/>
                <a:ea typeface="+mj-ea"/>
              </a:rPr>
              <a:t>》</a:t>
            </a:r>
            <a:r>
              <a:rPr lang="zh-TW" altLang="en-US" sz="4400" b="1" dirty="0" smtClean="0">
                <a:latin typeface="+mj-ea"/>
                <a:ea typeface="+mj-ea"/>
              </a:rPr>
              <a:t>影片觀看後感想</a:t>
            </a:r>
            <a:endParaRPr lang="zh-TW" altLang="en-US" sz="4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9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二</a:t>
            </a:r>
            <a:r>
              <a:rPr lang="zh-TW" altLang="en-US" b="1" dirty="0"/>
              <a:t>、</a:t>
            </a:r>
            <a:r>
              <a:rPr lang="zh-TW" altLang="en-US" b="1" dirty="0" smtClean="0"/>
              <a:t>分析</a:t>
            </a:r>
            <a:r>
              <a:rPr lang="zh-TW" altLang="en-US" b="1" dirty="0"/>
              <a:t>社會現象： 地溝油事件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完成工作紙</a:t>
            </a:r>
            <a:endParaRPr lang="en-US" altLang="zh-HK" dirty="0" smtClean="0"/>
          </a:p>
          <a:p>
            <a:r>
              <a:rPr lang="zh-HK" altLang="zh-TW" dirty="0" smtClean="0"/>
              <a:t>台灣</a:t>
            </a:r>
            <a:r>
              <a:rPr lang="zh-HK" altLang="zh-TW" dirty="0"/>
              <a:t>地溝油事件波及廠商增至</a:t>
            </a:r>
            <a:r>
              <a:rPr lang="en-US" altLang="zh-TW" dirty="0"/>
              <a:t>971</a:t>
            </a:r>
            <a:r>
              <a:rPr lang="zh-HK" altLang="zh-TW" dirty="0" smtClean="0"/>
              <a:t>家</a:t>
            </a:r>
            <a:r>
              <a:rPr lang="zh-TW" altLang="en-US" dirty="0" smtClean="0"/>
              <a:t>　</a:t>
            </a:r>
            <a:r>
              <a:rPr lang="zh-HK" altLang="zh-TW" dirty="0" smtClean="0"/>
              <a:t>港澳</a:t>
            </a:r>
            <a:r>
              <a:rPr lang="zh-HK" altLang="zh-TW" dirty="0"/>
              <a:t>受影響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0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二</a:t>
            </a:r>
            <a:r>
              <a:rPr lang="zh-TW" altLang="en-US" b="1" dirty="0"/>
              <a:t>、</a:t>
            </a:r>
            <a:r>
              <a:rPr lang="zh-TW" altLang="en-US" b="1" dirty="0" smtClean="0"/>
              <a:t>分析</a:t>
            </a:r>
            <a:r>
              <a:rPr lang="zh-TW" altLang="en-US" b="1" dirty="0"/>
              <a:t>社會現象： 地溝油事件 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0" y="1690688"/>
            <a:ext cx="6343680" cy="4757201"/>
          </a:xfrm>
        </p:spPr>
      </p:pic>
    </p:spTree>
    <p:extLst>
      <p:ext uri="{BB962C8B-B14F-4D97-AF65-F5344CB8AC3E}">
        <p14:creationId xmlns:p14="http://schemas.microsoft.com/office/powerpoint/2010/main" val="25372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19047" cy="603063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「心智圖」解說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67" y="1126376"/>
            <a:ext cx="6594691" cy="4945437"/>
          </a:xfrm>
        </p:spPr>
      </p:pic>
    </p:spTree>
    <p:extLst>
      <p:ext uri="{BB962C8B-B14F-4D97-AF65-F5344CB8AC3E}">
        <p14:creationId xmlns:p14="http://schemas.microsoft.com/office/powerpoint/2010/main" val="27489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4303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三、個案討論：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        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完成工作紙</a:t>
            </a:r>
            <a:endParaRPr lang="en-US" altLang="zh-TW" sz="3600" dirty="0" smtClean="0"/>
          </a:p>
          <a:p>
            <a:r>
              <a:rPr lang="zh-TW" altLang="zh-TW" sz="3600" dirty="0" smtClean="0"/>
              <a:t>交通</a:t>
            </a:r>
            <a:r>
              <a:rPr lang="zh-TW" altLang="zh-TW" sz="3600" dirty="0"/>
              <a:t>事務局人員涉嫌受賄</a:t>
            </a:r>
            <a:r>
              <a:rPr lang="zh-TW" altLang="zh-TW" sz="3600" dirty="0" smtClean="0"/>
              <a:t>案件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512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4303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討論</a:t>
            </a:r>
            <a:r>
              <a:rPr lang="en-US" altLang="zh-TW" dirty="0" smtClean="0"/>
              <a:t>       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zh-TW" sz="3600" dirty="0" smtClean="0"/>
              <a:t>你</a:t>
            </a:r>
            <a:r>
              <a:rPr lang="zh-TW" altLang="zh-TW" sz="3600" dirty="0"/>
              <a:t>如何評價受賄</a:t>
            </a:r>
            <a:r>
              <a:rPr lang="zh-TW" altLang="zh-TW" sz="3600" dirty="0" smtClean="0"/>
              <a:t>公職</a:t>
            </a:r>
            <a:r>
              <a:rPr lang="zh-TW" altLang="en-US" sz="3600" dirty="0" smtClean="0"/>
              <a:t>人</a:t>
            </a:r>
            <a:r>
              <a:rPr lang="zh-TW" altLang="zh-TW" sz="3600" dirty="0" smtClean="0"/>
              <a:t>員</a:t>
            </a:r>
            <a:r>
              <a:rPr lang="zh-TW" altLang="zh-TW" sz="3600" dirty="0"/>
              <a:t>的個人誠信</a:t>
            </a:r>
            <a:r>
              <a:rPr lang="zh-TW" altLang="zh-TW" sz="3600" dirty="0" smtClean="0"/>
              <a:t>操守</a:t>
            </a:r>
            <a:r>
              <a:rPr lang="zh-TW" altLang="en-US" sz="3600" dirty="0"/>
              <a:t>？</a:t>
            </a:r>
            <a:endParaRPr lang="en-US" altLang="zh-TW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zh-TW" sz="3600" dirty="0" smtClean="0"/>
              <a:t>你</a:t>
            </a:r>
            <a:r>
              <a:rPr lang="zh-TW" altLang="zh-TW" sz="3600" dirty="0"/>
              <a:t>認為公職人員收受不法利益，操控公共停車場管理服務合同的判給，對社會有何</a:t>
            </a:r>
            <a:r>
              <a:rPr lang="zh-TW" altLang="zh-TW" sz="3600" dirty="0" smtClean="0"/>
              <a:t>影響</a:t>
            </a:r>
            <a:r>
              <a:rPr lang="zh-TW" altLang="en-US" sz="3600" dirty="0" smtClean="0"/>
              <a:t>？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89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四、</a:t>
            </a:r>
            <a:r>
              <a:rPr lang="zh-TW" altLang="zh-TW" b="1" dirty="0" smtClean="0"/>
              <a:t>單元</a:t>
            </a:r>
            <a:r>
              <a:rPr lang="zh-TW" altLang="zh-TW" b="1" dirty="0"/>
              <a:t>總結</a:t>
            </a:r>
            <a:r>
              <a:rPr lang="zh-TW" altLang="en-US" b="1" dirty="0" smtClean="0"/>
              <a:t>：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違反誠信的行為對個人及社會都會造成影響或傷害。不誠實行為的出現，會瓦解人與人之間的信任；社會的互信程度下降，不但</a:t>
            </a:r>
            <a:r>
              <a:rPr lang="zh-TW" altLang="zh-TW" dirty="0" smtClean="0"/>
              <a:t>會</a:t>
            </a:r>
            <a:r>
              <a:rPr lang="zh-TW" altLang="en-US" dirty="0" smtClean="0"/>
              <a:t>衝擊</a:t>
            </a:r>
            <a:r>
              <a:rPr lang="zh-TW" altLang="zh-TW" dirty="0" smtClean="0"/>
              <a:t>經濟</a:t>
            </a:r>
            <a:r>
              <a:rPr lang="zh-TW" altLang="zh-TW" dirty="0"/>
              <a:t>，對政府</a:t>
            </a:r>
            <a:r>
              <a:rPr lang="zh-TW" altLang="zh-TW"/>
              <a:t>管</a:t>
            </a:r>
            <a:r>
              <a:rPr lang="zh-TW" altLang="zh-TW" smtClean="0"/>
              <a:t>治</a:t>
            </a:r>
            <a:r>
              <a:rPr lang="zh-TW" altLang="en-US" smtClean="0"/>
              <a:t>也會</a:t>
            </a:r>
            <a:r>
              <a:rPr lang="zh-TW" altLang="zh-TW" smtClean="0"/>
              <a:t>失去</a:t>
            </a:r>
            <a:r>
              <a:rPr lang="zh-TW" altLang="zh-TW" dirty="0"/>
              <a:t>信心，也會令社會走向分化的局面。</a:t>
            </a:r>
          </a:p>
          <a:p>
            <a:pPr lvl="0"/>
            <a:r>
              <a:rPr lang="zh-TW" altLang="zh-TW" dirty="0"/>
              <a:t>為求個人利益而做出違反誠信行為，甚至濫用職權及徇私枉法，必會受到法律的制裁。</a:t>
            </a:r>
          </a:p>
        </p:txBody>
      </p:sp>
    </p:spTree>
    <p:extLst>
      <p:ext uri="{BB962C8B-B14F-4D97-AF65-F5344CB8AC3E}">
        <p14:creationId xmlns:p14="http://schemas.microsoft.com/office/powerpoint/2010/main" val="21125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五</a:t>
            </a:r>
            <a:r>
              <a:rPr lang="zh-TW" altLang="en-US" b="1" dirty="0"/>
              <a:t>、</a:t>
            </a:r>
            <a:r>
              <a:rPr lang="zh-TW" altLang="zh-TW" b="1" dirty="0" smtClean="0"/>
              <a:t>後續</a:t>
            </a:r>
            <a:r>
              <a:rPr lang="zh-TW" altLang="zh-TW" b="1" dirty="0"/>
              <a:t>活動</a:t>
            </a:r>
            <a:r>
              <a:rPr lang="zh-TW" altLang="en-US" b="1" dirty="0" smtClean="0"/>
              <a:t>：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3600" dirty="0" smtClean="0"/>
              <a:t>參考分析社會現象中案例</a:t>
            </a:r>
            <a:endParaRPr lang="en-US" altLang="zh-TW" sz="3600" dirty="0" smtClean="0"/>
          </a:p>
          <a:p>
            <a:pPr lvl="0"/>
            <a:r>
              <a:rPr lang="zh-TW" altLang="zh-TW" sz="3600" dirty="0" smtClean="0"/>
              <a:t>分組</a:t>
            </a:r>
            <a:r>
              <a:rPr lang="zh-TW" altLang="zh-TW" sz="3600" dirty="0"/>
              <a:t>搜集</a:t>
            </a:r>
            <a:r>
              <a:rPr lang="zh-TW" altLang="zh-TW" sz="3600" dirty="0" smtClean="0"/>
              <a:t>資料，分析</a:t>
            </a:r>
            <a:r>
              <a:rPr lang="zh-TW" altLang="zh-TW" sz="3600" dirty="0"/>
              <a:t>現時</a:t>
            </a:r>
            <a:r>
              <a:rPr lang="zh-TW" altLang="zh-TW" sz="3600" dirty="0" smtClean="0"/>
              <a:t>一</a:t>
            </a:r>
            <a:r>
              <a:rPr lang="zh-TW" altLang="en-US" sz="3600" dirty="0" smtClean="0"/>
              <a:t>件與誠實正直有關</a:t>
            </a:r>
            <a:r>
              <a:rPr lang="zh-TW" altLang="zh-TW" sz="3600" dirty="0" smtClean="0"/>
              <a:t>的</a:t>
            </a:r>
            <a:r>
              <a:rPr lang="zh-TW" altLang="zh-TW" sz="3600" dirty="0"/>
              <a:t>社會</a:t>
            </a:r>
            <a:r>
              <a:rPr lang="zh-TW" altLang="zh-TW" sz="3600" dirty="0" smtClean="0"/>
              <a:t>事件</a:t>
            </a:r>
            <a:endParaRPr lang="en-US" altLang="zh-TW" sz="3600" dirty="0" smtClean="0"/>
          </a:p>
          <a:p>
            <a:pPr lvl="0"/>
            <a:r>
              <a:rPr lang="zh-TW" altLang="zh-TW" sz="3600" dirty="0" smtClean="0"/>
              <a:t>並</a:t>
            </a:r>
            <a:r>
              <a:rPr lang="zh-TW" altLang="zh-TW" sz="3600" dirty="0"/>
              <a:t>須繪製心智圖</a:t>
            </a:r>
            <a:r>
              <a:rPr lang="en-US" altLang="zh-TW" sz="3600" dirty="0"/>
              <a:t>(MIND MAP)</a:t>
            </a:r>
            <a:r>
              <a:rPr lang="zh-TW" altLang="zh-TW" sz="3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75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233</Words>
  <Application>Microsoft Office PowerPoint</Application>
  <PresentationFormat>寬螢幕</PresentationFormat>
  <Paragraphs>24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Office 佈景主題</vt:lpstr>
      <vt:lpstr>中學誠信教育教材《思而行》 </vt:lpstr>
      <vt:lpstr>一、《媽媽明白了》影片觀看後感想</vt:lpstr>
      <vt:lpstr>二、分析社會現象： 地溝油事件 </vt:lpstr>
      <vt:lpstr>二、分析社會現象： 地溝油事件 </vt:lpstr>
      <vt:lpstr>「心智圖」解說</vt:lpstr>
      <vt:lpstr>三、個案討論：          </vt:lpstr>
      <vt:lpstr>討論         </vt:lpstr>
      <vt:lpstr>四、單元總結：</vt:lpstr>
      <vt:lpstr>五、後續活動：</vt:lpstr>
    </vt:vector>
  </TitlesOfParts>
  <Company>CCAC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中學誠信教育教材《思而行》 </dc:title>
  <dc:creator>Jeffrey, Chi Hang Loi</dc:creator>
  <cp:lastModifiedBy>Weng Kei Lei</cp:lastModifiedBy>
  <cp:revision>19</cp:revision>
  <dcterms:created xsi:type="dcterms:W3CDTF">2016-08-04T04:11:29Z</dcterms:created>
  <dcterms:modified xsi:type="dcterms:W3CDTF">2016-09-22T06:24:44Z</dcterms:modified>
</cp:coreProperties>
</file>