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5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62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187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004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33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8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9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185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29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19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1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67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20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03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3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87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44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15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85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57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9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5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EF2D-2A02-462E-88F1-D56A6EAB989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5DC56-641B-431B-AB32-BE7059833F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94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BEF2D-2A02-462E-88F1-D56A6EAB989E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2016/11/29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5DC56-641B-431B-AB32-BE7059833FE5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2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24107;&#20804;&#30340;&#31192;&#23494;.mp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611520"/>
            <a:ext cx="7772400" cy="1470025"/>
          </a:xfrm>
        </p:spPr>
        <p:txBody>
          <a:bodyPr anchor="ctr"/>
          <a:lstStyle/>
          <a:p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2045689"/>
            <a:ext cx="6400800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zh-TW" sz="5400" b="1"/>
              <a:t>金錢</a:t>
            </a:r>
            <a:r>
              <a:rPr lang="zh-TW" altLang="zh-TW" sz="5400" b="1" smtClean="0"/>
              <a:t>價值觀</a:t>
            </a:r>
            <a:r>
              <a:rPr lang="zh-TW" altLang="zh-TW" sz="5200" b="1" smtClean="0"/>
              <a:t>》</a:t>
            </a:r>
            <a:endParaRPr lang="en-US" altLang="zh-TW" sz="3600" b="1" dirty="0" smtClean="0"/>
          </a:p>
          <a:p>
            <a:endParaRPr lang="en-US" altLang="zh-TW" sz="3600" b="1" dirty="0" smtClean="0"/>
          </a:p>
          <a:p>
            <a:r>
              <a:rPr lang="zh-TW" altLang="en-US" sz="2800" b="1" dirty="0" smtClean="0"/>
              <a:t>第一節</a:t>
            </a:r>
            <a:endParaRPr lang="en-US" altLang="zh-TW" sz="2800" b="1" dirty="0" smtClean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671" y="5158672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一</a:t>
            </a:r>
            <a:r>
              <a:rPr lang="zh-TW" altLang="en-US" b="1" dirty="0"/>
              <a:t>、</a:t>
            </a:r>
            <a:r>
              <a:rPr lang="zh-TW" altLang="zh-TW" b="1" dirty="0" smtClean="0"/>
              <a:t>引起</a:t>
            </a:r>
            <a:r>
              <a:rPr lang="zh-TW" altLang="zh-TW" b="1" dirty="0"/>
              <a:t>動機：“你如何運用金錢？</a:t>
            </a:r>
            <a:r>
              <a:rPr lang="zh-TW" altLang="zh-TW" b="1" dirty="0" smtClean="0"/>
              <a:t>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完成</a:t>
            </a:r>
            <a:r>
              <a:rPr lang="zh-TW" altLang="en-US" dirty="0" smtClean="0"/>
              <a:t>工作紙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8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二</a:t>
            </a:r>
            <a:r>
              <a:rPr lang="zh-TW" altLang="en-US" b="1" dirty="0" smtClean="0"/>
              <a:t>、</a:t>
            </a:r>
            <a:r>
              <a:rPr lang="zh-TW" altLang="zh-TW" b="1" dirty="0" smtClean="0"/>
              <a:t>短片</a:t>
            </a:r>
            <a:r>
              <a:rPr lang="en-US" altLang="zh-TW" b="1" dirty="0"/>
              <a:t>《</a:t>
            </a:r>
            <a:r>
              <a:rPr lang="zh-TW" altLang="zh-TW" b="1" dirty="0" smtClean="0"/>
              <a:t>師兄</a:t>
            </a:r>
            <a:r>
              <a:rPr lang="zh-TW" altLang="zh-TW" b="1" dirty="0"/>
              <a:t>的</a:t>
            </a:r>
            <a:r>
              <a:rPr lang="zh-TW" altLang="zh-TW" b="1" dirty="0" smtClean="0"/>
              <a:t>秘密</a:t>
            </a:r>
            <a:r>
              <a:rPr lang="en-US" altLang="zh-TW" b="1" dirty="0" smtClean="0"/>
              <a:t>》</a:t>
            </a:r>
            <a:endParaRPr lang="zh-TW" altLang="en-US" dirty="0"/>
          </a:p>
        </p:txBody>
      </p:sp>
      <p:pic>
        <p:nvPicPr>
          <p:cNvPr id="4" name="內容版面配置區 3">
            <a:hlinkClick r:id="rId3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54" y="1690688"/>
            <a:ext cx="6703420" cy="3770674"/>
          </a:xfrm>
        </p:spPr>
      </p:pic>
      <p:sp>
        <p:nvSpPr>
          <p:cNvPr id="3" name="文字方塊 2"/>
          <p:cNvSpPr txBox="1"/>
          <p:nvPr/>
        </p:nvSpPr>
        <p:spPr>
          <a:xfrm>
            <a:off x="5347101" y="555105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（</a:t>
            </a:r>
            <a:r>
              <a:rPr lang="zh-TW" altLang="en-US" dirty="0" smtClean="0"/>
              <a:t>點擊圖片播放）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58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二</a:t>
            </a:r>
            <a:r>
              <a:rPr lang="zh-TW" altLang="en-US" b="1" dirty="0" smtClean="0"/>
              <a:t>、</a:t>
            </a:r>
            <a:r>
              <a:rPr lang="zh-TW" altLang="zh-TW" b="1" dirty="0" smtClean="0"/>
              <a:t>短片</a:t>
            </a:r>
            <a:r>
              <a:rPr lang="en-US" altLang="zh-TW" b="1" dirty="0" smtClean="0"/>
              <a:t>《</a:t>
            </a:r>
            <a:r>
              <a:rPr lang="zh-TW" altLang="zh-TW" b="1" dirty="0" smtClean="0"/>
              <a:t>師兄</a:t>
            </a:r>
            <a:r>
              <a:rPr lang="zh-TW" altLang="zh-TW" b="1" dirty="0"/>
              <a:t>的</a:t>
            </a:r>
            <a:r>
              <a:rPr lang="zh-TW" altLang="zh-TW" b="1" dirty="0" smtClean="0"/>
              <a:t>秘密</a:t>
            </a:r>
            <a:r>
              <a:rPr lang="en-US" altLang="zh-TW" b="1" dirty="0" smtClean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200" dirty="0" smtClean="0"/>
              <a:t>討論：</a:t>
            </a:r>
            <a:endParaRPr lang="zh-TW" altLang="zh-TW" sz="3200" dirty="0"/>
          </a:p>
          <a:p>
            <a:pPr marL="514350" indent="-514350">
              <a:buFont typeface="+mj-lt"/>
              <a:buAutoNum type="arabicPeriod"/>
            </a:pPr>
            <a:r>
              <a:rPr lang="zh-TW" altLang="zh-TW" sz="3200" dirty="0" smtClean="0"/>
              <a:t>成</a:t>
            </a:r>
            <a:r>
              <a:rPr lang="zh-TW" altLang="zh-TW" sz="3200" dirty="0"/>
              <a:t>師兄看來生財有法，且受人注目，你羡慕他嗎？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zh-TW" sz="3200" dirty="0" smtClean="0"/>
              <a:t>阿</a:t>
            </a:r>
            <a:r>
              <a:rPr lang="zh-TW" altLang="zh-TW" sz="3200" dirty="0"/>
              <a:t>倫可以按成師兄的提議</a:t>
            </a:r>
            <a:r>
              <a:rPr lang="zh-TW" altLang="zh-TW" sz="3200" dirty="0" smtClean="0"/>
              <a:t>賺取</a:t>
            </a:r>
            <a:r>
              <a:rPr lang="zh-TW" altLang="en-US" sz="3200" dirty="0" smtClean="0"/>
              <a:t>「</a:t>
            </a:r>
            <a:r>
              <a:rPr lang="zh-TW" altLang="zh-TW" sz="3200" dirty="0" smtClean="0"/>
              <a:t>著數</a:t>
            </a:r>
            <a:r>
              <a:rPr lang="zh-TW" altLang="en-US" sz="3200" dirty="0" smtClean="0"/>
              <a:t>」</a:t>
            </a:r>
            <a:r>
              <a:rPr lang="zh-TW" altLang="zh-TW" sz="3200" dirty="0" smtClean="0"/>
              <a:t>嗎</a:t>
            </a:r>
            <a:r>
              <a:rPr lang="zh-TW" altLang="zh-TW" sz="3200" dirty="0"/>
              <a:t>？為甚麼？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片中助選團派單張時說：</a:t>
            </a:r>
            <a:r>
              <a:rPr lang="zh-TW" altLang="zh-TW" sz="3200" dirty="0" smtClean="0"/>
              <a:t>「</a:t>
            </a:r>
            <a:r>
              <a:rPr lang="zh-TW" altLang="zh-TW" sz="3200" dirty="0"/>
              <a:t>投票選</a:t>
            </a:r>
            <a:r>
              <a:rPr lang="zh-TW" altLang="zh-TW" sz="3200" dirty="0" smtClean="0"/>
              <a:t>賢能</a:t>
            </a:r>
            <a:r>
              <a:rPr lang="zh-TW" altLang="en-US" sz="3200" dirty="0" smtClean="0"/>
              <a:t>，請支持</a:t>
            </a:r>
            <a:r>
              <a:rPr lang="en-US" altLang="zh-TW" sz="3200" dirty="0" smtClean="0"/>
              <a:t>88</a:t>
            </a:r>
            <a:r>
              <a:rPr lang="zh-TW" altLang="en-US" sz="3200" dirty="0" smtClean="0"/>
              <a:t>組候選人</a:t>
            </a:r>
            <a:r>
              <a:rPr lang="zh-TW" altLang="zh-TW" sz="3200" dirty="0" smtClean="0"/>
              <a:t>」，</a:t>
            </a:r>
            <a:r>
              <a:rPr lang="zh-TW" altLang="en-US" sz="3200" dirty="0" smtClean="0"/>
              <a:t>你認為該候選人算是賢能嗎</a:t>
            </a:r>
            <a:r>
              <a:rPr lang="zh-TW" altLang="zh-TW" sz="3200" dirty="0" smtClean="0"/>
              <a:t>？</a:t>
            </a:r>
            <a:r>
              <a:rPr lang="zh-TW" altLang="en-US" sz="3200" dirty="0" smtClean="0"/>
              <a:t>為甚麼？</a:t>
            </a:r>
            <a:endParaRPr lang="zh-TW" altLang="zh-TW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zh-TW" sz="3200" dirty="0" smtClean="0"/>
              <a:t>能賺錢的人就會受到尊重嗎？你有何看法？</a:t>
            </a:r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6620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三</a:t>
            </a:r>
            <a:r>
              <a:rPr lang="zh-TW" altLang="en-US" b="1" dirty="0" smtClean="0"/>
              <a:t>、</a:t>
            </a:r>
            <a:r>
              <a:rPr lang="zh-TW" altLang="zh-TW" b="1" dirty="0" smtClean="0"/>
              <a:t>小結</a:t>
            </a:r>
            <a:r>
              <a:rPr lang="zh-TW" altLang="zh-TW" b="1" dirty="0"/>
              <a:t>：</a:t>
            </a:r>
            <a:r>
              <a:rPr lang="zh-TW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金錢作為一種工具，的確可以為我們解決不少問題，但</a:t>
            </a:r>
            <a:r>
              <a:rPr lang="zh-TW" altLang="zh-TW" dirty="0" smtClean="0"/>
              <a:t>必須取</a:t>
            </a:r>
            <a:r>
              <a:rPr lang="zh-TW" altLang="zh-TW" dirty="0"/>
              <a:t>之有道和用得其所。</a:t>
            </a:r>
          </a:p>
          <a:p>
            <a:pPr lvl="0"/>
            <a:r>
              <a:rPr lang="zh-TW" altLang="zh-TW" dirty="0"/>
              <a:t>以非法的途徑賺取金錢或物質，</a:t>
            </a:r>
            <a:r>
              <a:rPr lang="zh-TW" altLang="zh-TW" dirty="0" smtClean="0"/>
              <a:t>最終會</a:t>
            </a:r>
            <a:r>
              <a:rPr lang="zh-TW" altLang="zh-TW" dirty="0"/>
              <a:t>得不償失，違法者</a:t>
            </a:r>
            <a:r>
              <a:rPr lang="zh-TW" altLang="zh-TW" dirty="0" smtClean="0"/>
              <a:t>更</a:t>
            </a:r>
            <a:r>
              <a:rPr lang="zh-TW" altLang="en-US" dirty="0" smtClean="0"/>
              <a:t>須</a:t>
            </a:r>
            <a:r>
              <a:rPr lang="zh-TW" altLang="zh-TW" dirty="0" smtClean="0"/>
              <a:t>受</a:t>
            </a:r>
            <a:r>
              <a:rPr lang="zh-TW" altLang="zh-TW" dirty="0"/>
              <a:t>法律制裁，前途盡毁。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580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四、後續</a:t>
            </a:r>
            <a:r>
              <a:rPr lang="zh-TW" altLang="en-US" b="1" dirty="0"/>
              <a:t>活動：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蒐集</a:t>
            </a:r>
            <a:r>
              <a:rPr lang="zh-TW" altLang="en-US" sz="3600" dirty="0"/>
              <a:t>有關 </a:t>
            </a:r>
            <a:r>
              <a:rPr lang="zh-TW" altLang="en-US" sz="3600" dirty="0" smtClean="0"/>
              <a:t>「取</a:t>
            </a:r>
            <a:r>
              <a:rPr lang="zh-TW" altLang="en-US" sz="3600" dirty="0"/>
              <a:t>之有</a:t>
            </a:r>
            <a:r>
              <a:rPr lang="zh-TW" altLang="en-US" sz="3600" dirty="0" smtClean="0"/>
              <a:t>道」的</a:t>
            </a:r>
            <a:r>
              <a:rPr lang="zh-TW" altLang="en-US" sz="3600" dirty="0"/>
              <a:t>新聞</a:t>
            </a:r>
            <a:r>
              <a:rPr lang="zh-TW" altLang="en-US" sz="3600" dirty="0" smtClean="0"/>
              <a:t>剪報</a:t>
            </a:r>
            <a:endParaRPr lang="en-US" altLang="zh-TW" sz="3600" dirty="0" smtClean="0"/>
          </a:p>
          <a:p>
            <a:r>
              <a:rPr lang="zh-TW" altLang="en-US" sz="3600" dirty="0" smtClean="0"/>
              <a:t>正面</a:t>
            </a:r>
            <a:r>
              <a:rPr lang="zh-TW" altLang="en-US" sz="3600" dirty="0"/>
              <a:t>或負面的事件</a:t>
            </a:r>
            <a:r>
              <a:rPr lang="zh-TW" altLang="en-US" sz="3600" dirty="0" smtClean="0"/>
              <a:t>均可</a:t>
            </a:r>
            <a:endParaRPr lang="en-US" altLang="zh-TW" sz="3600" dirty="0"/>
          </a:p>
          <a:p>
            <a:r>
              <a:rPr lang="zh-TW" altLang="en-US" sz="3600" dirty="0" smtClean="0"/>
              <a:t>簡述</a:t>
            </a:r>
            <a:r>
              <a:rPr lang="zh-TW" altLang="en-US" sz="3600" dirty="0"/>
              <a:t>你對事件的</a:t>
            </a:r>
            <a:r>
              <a:rPr lang="zh-TW" altLang="en-US" sz="3600" dirty="0" smtClean="0"/>
              <a:t>感受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5423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221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Office 佈景主題</vt:lpstr>
      <vt:lpstr>1_Office 佈景主題</vt:lpstr>
      <vt:lpstr>中學誠信教育教材《思而行》 </vt:lpstr>
      <vt:lpstr>一、引起動機：“你如何運用金錢？”</vt:lpstr>
      <vt:lpstr>二、短片《師兄的秘密》</vt:lpstr>
      <vt:lpstr>二、短片《師兄的秘密》</vt:lpstr>
      <vt:lpstr>三、小結： </vt:lpstr>
      <vt:lpstr>四、後續活動：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中學誠信教育教材《思而行》 </dc:title>
  <dc:creator>Jeffrey, Chi Hang Loi</dc:creator>
  <cp:lastModifiedBy>Kyle, Ka Heng Au</cp:lastModifiedBy>
  <cp:revision>19</cp:revision>
  <dcterms:created xsi:type="dcterms:W3CDTF">2016-08-04T03:49:49Z</dcterms:created>
  <dcterms:modified xsi:type="dcterms:W3CDTF">2016-11-29T08:14:05Z</dcterms:modified>
</cp:coreProperties>
</file>