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7" r:id="rId2"/>
    <p:sldId id="265" r:id="rId3"/>
    <p:sldId id="266" r:id="rId4"/>
    <p:sldId id="267" r:id="rId5"/>
    <p:sldId id="26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498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65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32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67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26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24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52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2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42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17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41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7E687-F27A-4C6D-8365-64F958E80B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63C1-CBFB-43F1-AD54-26C72BF57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6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11520"/>
            <a:ext cx="7772400" cy="1470025"/>
          </a:xfrm>
        </p:spPr>
        <p:txBody>
          <a:bodyPr anchor="ctr"/>
          <a:lstStyle/>
          <a:p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2045689"/>
            <a:ext cx="6400800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zh-TW" sz="5400" b="1" dirty="0"/>
              <a:t>金錢</a:t>
            </a:r>
            <a:r>
              <a:rPr lang="zh-TW" altLang="zh-TW" sz="5400" b="1" dirty="0" smtClean="0"/>
              <a:t>價值觀</a:t>
            </a:r>
            <a:r>
              <a:rPr lang="zh-TW" altLang="zh-TW" sz="5200" b="1" dirty="0" smtClean="0"/>
              <a:t>》</a:t>
            </a:r>
            <a:endParaRPr lang="en-US" altLang="zh-TW" sz="3600" b="1" dirty="0" smtClean="0"/>
          </a:p>
          <a:p>
            <a:endParaRPr lang="en-US" altLang="zh-TW" sz="3600" b="1" dirty="0" smtClean="0"/>
          </a:p>
          <a:p>
            <a:r>
              <a:rPr lang="zh-TW" altLang="en-US" sz="2800" b="1" dirty="0" smtClean="0"/>
              <a:t>第二節</a:t>
            </a:r>
            <a:endParaRPr lang="en-US" altLang="zh-TW" sz="2800" b="1" dirty="0" smtClean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671" y="5158672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8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「</a:t>
            </a:r>
            <a:r>
              <a:rPr lang="zh-TW" altLang="zh-TW" b="1" smtClean="0"/>
              <a:t>好</a:t>
            </a:r>
            <a:r>
              <a:rPr lang="zh-TW" altLang="zh-TW" b="1" dirty="0" smtClean="0"/>
              <a:t>成績可獲現金</a:t>
            </a:r>
            <a:r>
              <a:rPr lang="zh-TW" altLang="zh-TW" b="1" smtClean="0"/>
              <a:t>獎賞？</a:t>
            </a:r>
            <a:r>
              <a:rPr lang="zh-TW" altLang="en-US" b="1" smtClean="0"/>
              <a:t>」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600" dirty="0" smtClean="0"/>
              <a:t>思考題：</a:t>
            </a:r>
            <a:endParaRPr lang="en-US" altLang="zh-TW" sz="3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 smtClean="0"/>
              <a:t>若</a:t>
            </a:r>
            <a:r>
              <a:rPr lang="zh-TW" altLang="zh-TW" sz="3600" dirty="0"/>
              <a:t>你的學校用金錢</a:t>
            </a:r>
            <a:r>
              <a:rPr lang="zh-TW" altLang="zh-TW" sz="3600"/>
              <a:t>作為</a:t>
            </a:r>
            <a:r>
              <a:rPr lang="zh-TW" altLang="zh-TW" sz="3600" smtClean="0"/>
              <a:t>交</a:t>
            </a:r>
            <a:r>
              <a:rPr lang="zh-TW" altLang="en-US" sz="3600"/>
              <a:t>齊</a:t>
            </a:r>
            <a:r>
              <a:rPr lang="zh-TW" altLang="zh-TW" sz="3600" smtClean="0"/>
              <a:t>作業</a:t>
            </a:r>
            <a:r>
              <a:rPr lang="zh-TW" altLang="zh-TW" sz="3600" dirty="0"/>
              <a:t>或得高分的獎賞，對你的學業會有影響嗎？為甚麼</a:t>
            </a:r>
            <a:r>
              <a:rPr lang="zh-TW" altLang="zh-TW" sz="3600" dirty="0" smtClean="0"/>
              <a:t>？</a:t>
            </a:r>
            <a:endParaRPr lang="en-US" altLang="zh-TW" sz="3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 smtClean="0"/>
              <a:t>用</a:t>
            </a:r>
            <a:r>
              <a:rPr lang="zh-TW" altLang="zh-TW" sz="3600" dirty="0"/>
              <a:t>金錢作為好成績的獎賞與我們常見的獎學金有分別嗎？為甚麼？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 smtClean="0"/>
              <a:t>即使</a:t>
            </a:r>
            <a:r>
              <a:rPr lang="zh-TW" altLang="zh-TW" sz="3600" dirty="0"/>
              <a:t>有現金獎賞，仍然有學生的成績沒有進步，你認為有何原因？</a:t>
            </a:r>
            <a:r>
              <a:rPr lang="en-US" altLang="zh-TW" sz="3600" dirty="0"/>
              <a:t> </a:t>
            </a:r>
            <a:endParaRPr lang="zh-TW" altLang="zh-TW" sz="3600" dirty="0"/>
          </a:p>
          <a:p>
            <a:pPr marL="514350" indent="-514350">
              <a:buFont typeface="+mj-lt"/>
              <a:buAutoNum type="arabicPeriod"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2587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zh-TW" altLang="en-US" sz="3600" b="1" dirty="0" smtClean="0">
                <a:latin typeface="+mn-ea"/>
                <a:ea typeface="+mn-ea"/>
              </a:rPr>
              <a:t>一</a:t>
            </a:r>
            <a:r>
              <a:rPr lang="zh-TW" altLang="en-US" sz="3600" b="1" dirty="0">
                <a:latin typeface="+mn-ea"/>
                <a:ea typeface="+mn-ea"/>
              </a:rPr>
              <a:t>、</a:t>
            </a:r>
            <a:r>
              <a:rPr lang="zh-TW" altLang="en-US" sz="3600" b="1" dirty="0" smtClean="0">
                <a:latin typeface="+mn-ea"/>
                <a:ea typeface="+mn-ea"/>
              </a:rPr>
              <a:t>引起動機：「一位無國界醫生的分享」</a:t>
            </a:r>
            <a:endParaRPr lang="zh-TW" altLang="en-US" sz="3600" b="1" dirty="0">
              <a:latin typeface="+mn-ea"/>
              <a:ea typeface="+mn-ea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144973" y="1429129"/>
            <a:ext cx="8145439" cy="3384550"/>
          </a:xfrm>
        </p:spPr>
        <p:txBody>
          <a:bodyPr/>
          <a:lstStyle/>
          <a:p>
            <a:r>
              <a:rPr lang="zh-TW" altLang="en-US" dirty="0"/>
              <a:t>無國界醫生於</a:t>
            </a:r>
            <a:r>
              <a:rPr lang="en-US" altLang="zh-TW" dirty="0"/>
              <a:t>1971</a:t>
            </a:r>
            <a:r>
              <a:rPr lang="zh-TW" altLang="en-US" dirty="0"/>
              <a:t>年在法國巴黎成立，現已發展成全球運動。</a:t>
            </a:r>
          </a:p>
          <a:p>
            <a:r>
              <a:rPr lang="zh-TW" altLang="en-US" dirty="0"/>
              <a:t>是一個獨立的非牟利國際醫療人道救援組織。</a:t>
            </a:r>
          </a:p>
          <a:p>
            <a:r>
              <a:rPr lang="zh-TW" altLang="en-US" dirty="0"/>
              <a:t>致力為受武裝衝突、疫病和天災影響等人群提供緊急醫療援助。</a:t>
            </a:r>
          </a:p>
        </p:txBody>
      </p:sp>
      <p:pic>
        <p:nvPicPr>
          <p:cNvPr id="4101" name="Picture 5" descr="msf998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3767520"/>
            <a:ext cx="5772150" cy="264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44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279651" y="1196976"/>
            <a:ext cx="47529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/>
              <a:t>何小芳畢業於</a:t>
            </a:r>
            <a:r>
              <a:rPr lang="zh-TW" altLang="en-US" u="sng"/>
              <a:t>香港中文大學</a:t>
            </a:r>
            <a:r>
              <a:rPr lang="zh-TW" altLang="en-US"/>
              <a:t>醫學院</a:t>
            </a:r>
          </a:p>
          <a:p>
            <a:pPr>
              <a:lnSpc>
                <a:spcPct val="90000"/>
              </a:lnSpc>
            </a:pPr>
            <a:r>
              <a:rPr lang="zh-TW" altLang="en-US"/>
              <a:t>在</a:t>
            </a:r>
            <a:r>
              <a:rPr lang="zh-TW" altLang="en-US" u="sng"/>
              <a:t>瑪嘉烈醫院</a:t>
            </a:r>
            <a:r>
              <a:rPr lang="zh-TW" altLang="en-US"/>
              <a:t>任婦產科醫生</a:t>
            </a:r>
          </a:p>
          <a:p>
            <a:pPr>
              <a:lnSpc>
                <a:spcPct val="90000"/>
              </a:lnSpc>
            </a:pPr>
            <a:r>
              <a:rPr lang="zh-TW" altLang="en-US"/>
              <a:t>行醫約</a:t>
            </a:r>
            <a:r>
              <a:rPr lang="en-US" altLang="zh-TW"/>
              <a:t>3</a:t>
            </a:r>
            <a:r>
              <a:rPr lang="zh-TW" altLang="en-US"/>
              <a:t>年後於</a:t>
            </a:r>
            <a:r>
              <a:rPr lang="en-US" altLang="zh-TW"/>
              <a:t>1998</a:t>
            </a:r>
            <a:r>
              <a:rPr lang="zh-TW" altLang="en-US"/>
              <a:t>年加入</a:t>
            </a:r>
            <a:r>
              <a:rPr lang="zh-TW" altLang="en-US" u="sng"/>
              <a:t>無國界醫生</a:t>
            </a:r>
          </a:p>
          <a:p>
            <a:pPr>
              <a:lnSpc>
                <a:spcPct val="90000"/>
              </a:lnSpc>
            </a:pPr>
            <a:r>
              <a:rPr lang="zh-TW" altLang="en-US"/>
              <a:t>她是香港首位應付緊急疫症的</a:t>
            </a:r>
            <a:r>
              <a:rPr lang="zh-TW" altLang="en-US" u="sng"/>
              <a:t>無國界醫 生</a:t>
            </a:r>
            <a:r>
              <a:rPr lang="zh-TW" altLang="en-US"/>
              <a:t>。 </a:t>
            </a:r>
          </a:p>
        </p:txBody>
      </p:sp>
      <p:pic>
        <p:nvPicPr>
          <p:cNvPr id="3077" name="Picture 5" descr="nursing under a t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1773239"/>
            <a:ext cx="3009900" cy="21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59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arrying pati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284538"/>
            <a:ext cx="2722562" cy="18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232400" y="476250"/>
            <a:ext cx="5111750" cy="5761038"/>
          </a:xfrm>
          <a:prstGeom prst="wedgeRoundRectCallout">
            <a:avLst>
              <a:gd name="adj1" fmla="val -85806"/>
              <a:gd name="adj2" fmla="val -56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TW" altLang="en-US" dirty="0"/>
              <a:t>天氣酷熱，設施簡陋，日復日不停工作，與在港當</a:t>
            </a:r>
            <a:r>
              <a:rPr lang="zh-TW" altLang="en-US"/>
              <a:t>醫生</a:t>
            </a:r>
            <a:r>
              <a:rPr lang="zh-TW" altLang="en-US" smtClean="0"/>
              <a:t>高薪厚職</a:t>
            </a:r>
            <a:r>
              <a:rPr lang="zh-TW" altLang="en-US" dirty="0"/>
              <a:t>的經驗南轅北轍。</a:t>
            </a:r>
          </a:p>
          <a:p>
            <a:endParaRPr lang="zh-TW" altLang="en-US" dirty="0"/>
          </a:p>
          <a:p>
            <a:r>
              <a:rPr lang="zh-TW" altLang="en-US" dirty="0"/>
              <a:t>跑到非洲當醫生，亦意味要延遲進修專科，事業道路比一般醫生迂迴。</a:t>
            </a:r>
          </a:p>
          <a:p>
            <a:endParaRPr lang="zh-TW" altLang="en-US" dirty="0"/>
          </a:p>
          <a:p>
            <a:r>
              <a:rPr lang="zh-TW" altLang="en-US" dirty="0"/>
              <a:t>在非洲，即使不分晝夜、不計疲累地救人，在人手和資源嚴重不足下，仍有病人未及診治已死去。</a:t>
            </a:r>
          </a:p>
          <a:p>
            <a:endParaRPr lang="zh-TW" altLang="en-US" dirty="0"/>
          </a:p>
          <a:p>
            <a:r>
              <a:rPr lang="zh-TW" altLang="en-US" dirty="0"/>
              <a:t>最大收穫是看見病人康復，能再現天真的笑容。我已向自己承諾，要當一個好醫生，救得一個得一個。</a:t>
            </a:r>
          </a:p>
          <a:p>
            <a:endParaRPr lang="zh-TW" altLang="en-US" dirty="0"/>
          </a:p>
          <a:p>
            <a:r>
              <a:rPr lang="zh-TW" altLang="en-US" dirty="0"/>
              <a:t>回港後，希望藉著自己的經歷，幫助人們了解非洲的情況，並且鼓勵同業認識、甚至參與這義工行列。</a:t>
            </a:r>
          </a:p>
        </p:txBody>
      </p:sp>
    </p:spTree>
    <p:extLst>
      <p:ext uri="{BB962C8B-B14F-4D97-AF65-F5344CB8AC3E}">
        <p14:creationId xmlns:p14="http://schemas.microsoft.com/office/powerpoint/2010/main" val="50104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討論題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dirty="0"/>
              <a:t>你欣賞無國界醫生的工作嗎？為甚麼？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 dirty="0"/>
              <a:t>當無國界醫生付出的是甚麼？收獲的又是甚麼？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 dirty="0"/>
              <a:t>金錢以外</a:t>
            </a:r>
            <a:r>
              <a:rPr lang="zh-TW" altLang="en-US"/>
              <a:t>，</a:t>
            </a:r>
            <a:r>
              <a:rPr lang="zh-TW" altLang="en-US" smtClean="0"/>
              <a:t>有哪些</a:t>
            </a:r>
            <a:r>
              <a:rPr lang="zh-TW" altLang="en-US" dirty="0"/>
              <a:t>價值是你更在乎的？</a:t>
            </a:r>
          </a:p>
        </p:txBody>
      </p:sp>
    </p:spTree>
    <p:extLst>
      <p:ext uri="{BB962C8B-B14F-4D97-AF65-F5344CB8AC3E}">
        <p14:creationId xmlns:p14="http://schemas.microsoft.com/office/powerpoint/2010/main" val="221113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二、閱讀思考：「還有錢買不到的東西嗎？」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完成工作紙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72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二、閱讀思考：「還有錢買不到的東西嗎？」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b="1" dirty="0" smtClean="0"/>
              <a:t>思考題</a:t>
            </a:r>
            <a:r>
              <a:rPr lang="zh-TW" altLang="en-US" sz="3600" b="1" dirty="0"/>
              <a:t>：</a:t>
            </a:r>
            <a:endParaRPr lang="zh-TW" altLang="zh-TW" sz="3600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/>
              <a:t>為何作者認為用金錢鼓勵學生學習，會讓人感到不安？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 smtClean="0"/>
              <a:t>某些</a:t>
            </a:r>
            <a:r>
              <a:rPr lang="zh-TW" altLang="zh-TW" sz="3600" dirty="0"/>
              <a:t>公司替員工投保人壽保險，作為員工「流失」對公司的補償。你認同嗎？為甚麼？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dirty="0" smtClean="0"/>
              <a:t>社會上</a:t>
            </a:r>
            <a:r>
              <a:rPr lang="zh-TW" altLang="zh-TW" sz="3600" dirty="0"/>
              <a:t>還有甚麼是無法用金錢買得到的呢？請舉例</a:t>
            </a:r>
            <a:r>
              <a:rPr lang="zh-TW" altLang="zh-TW" sz="3600" dirty="0" smtClean="0"/>
              <a:t>。</a:t>
            </a:r>
            <a:endParaRPr lang="zh-TW" altLang="zh-TW" sz="3600" dirty="0"/>
          </a:p>
        </p:txBody>
      </p:sp>
    </p:spTree>
    <p:extLst>
      <p:ext uri="{BB962C8B-B14F-4D97-AF65-F5344CB8AC3E}">
        <p14:creationId xmlns:p14="http://schemas.microsoft.com/office/powerpoint/2010/main" val="2058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三、單元總結：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600" dirty="0"/>
              <a:t>按正途和憑</a:t>
            </a:r>
            <a:r>
              <a:rPr lang="zh-TW" altLang="zh-TW" sz="3600" dirty="0" smtClean="0"/>
              <a:t>實力</a:t>
            </a:r>
            <a:r>
              <a:rPr lang="zh-TW" altLang="en-US" sz="3600" dirty="0" smtClean="0"/>
              <a:t>賺取金錢</a:t>
            </a:r>
            <a:r>
              <a:rPr lang="zh-TW" altLang="zh-TW" sz="3600" dirty="0" smtClean="0"/>
              <a:t>是</a:t>
            </a:r>
            <a:r>
              <a:rPr lang="zh-TW" altLang="zh-TW" sz="3600" dirty="0"/>
              <a:t>我們應有的原則。</a:t>
            </a:r>
          </a:p>
          <a:p>
            <a:pPr lvl="0"/>
            <a:r>
              <a:rPr lang="zh-TW" altLang="zh-TW" sz="3600" dirty="0" smtClean="0"/>
              <a:t>金錢</a:t>
            </a:r>
            <a:r>
              <a:rPr lang="zh-TW" altLang="en-US" sz="3600" dirty="0" smtClean="0"/>
              <a:t>不</a:t>
            </a:r>
            <a:r>
              <a:rPr lang="zh-TW" altLang="zh-TW" sz="3600" dirty="0" smtClean="0"/>
              <a:t>能</a:t>
            </a:r>
            <a:r>
              <a:rPr lang="zh-TW" altLang="zh-TW" sz="3600" dirty="0"/>
              <a:t>滿足人生一切所需，金錢以外我們還有很多值得追求的事物。</a:t>
            </a: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7893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四、後續活動：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 smtClean="0"/>
              <a:t>閱讀</a:t>
            </a:r>
            <a:r>
              <a:rPr lang="zh-TW" altLang="en-US" dirty="0" smtClean="0"/>
              <a:t>「</a:t>
            </a:r>
            <a:r>
              <a:rPr lang="zh-TW" altLang="zh-TW" dirty="0" smtClean="0"/>
              <a:t>好</a:t>
            </a:r>
            <a:r>
              <a:rPr lang="zh-TW" altLang="zh-TW" dirty="0"/>
              <a:t>成績可獲現金獎賞</a:t>
            </a:r>
            <a:r>
              <a:rPr lang="zh-TW" altLang="zh-TW" dirty="0" smtClean="0"/>
              <a:t>？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zh-TW" dirty="0" smtClean="0"/>
              <a:t>完成</a:t>
            </a:r>
            <a:r>
              <a:rPr lang="zh-TW" altLang="en-US" dirty="0" smtClean="0"/>
              <a:t>工作紙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25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510</Words>
  <Application>Microsoft Office PowerPoint</Application>
  <PresentationFormat>寬螢幕</PresentationFormat>
  <Paragraphs>44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Office Theme</vt:lpstr>
      <vt:lpstr>中學誠信教育教材《思而行》 </vt:lpstr>
      <vt:lpstr>一、引起動機：「一位無國界醫生的分享」</vt:lpstr>
      <vt:lpstr>PowerPoint 簡報</vt:lpstr>
      <vt:lpstr>PowerPoint 簡報</vt:lpstr>
      <vt:lpstr>討論題 </vt:lpstr>
      <vt:lpstr>二、閱讀思考：「還有錢買不到的東西嗎？」</vt:lpstr>
      <vt:lpstr>二、閱讀思考：「還有錢買不到的東西嗎？」</vt:lpstr>
      <vt:lpstr>三、單元總結： </vt:lpstr>
      <vt:lpstr>四、後續活動：</vt:lpstr>
      <vt:lpstr>「好成績可獲現金獎賞？」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中學誠信教育教材《思而行》 </dc:title>
  <dc:creator>Jeffrey, Chi Hang Loi</dc:creator>
  <cp:lastModifiedBy>Weng Kei Lei</cp:lastModifiedBy>
  <cp:revision>16</cp:revision>
  <dcterms:created xsi:type="dcterms:W3CDTF">2016-08-04T04:11:29Z</dcterms:created>
  <dcterms:modified xsi:type="dcterms:W3CDTF">2016-09-22T04:57:49Z</dcterms:modified>
</cp:coreProperties>
</file>