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76" r:id="rId3"/>
    <p:sldId id="277" r:id="rId4"/>
    <p:sldId id="286" r:id="rId5"/>
    <p:sldId id="289" r:id="rId6"/>
    <p:sldId id="287" r:id="rId7"/>
    <p:sldId id="290" r:id="rId8"/>
    <p:sldId id="288" r:id="rId9"/>
    <p:sldId id="267" r:id="rId10"/>
    <p:sldId id="285" r:id="rId11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D68C0B5-5301-40EF-A6EE-B9D593B0C70E}">
          <p14:sldIdLst>
            <p14:sldId id="257"/>
          </p14:sldIdLst>
        </p14:section>
        <p14:section name="未命名的章節" id="{FE0F2E96-66C2-4B4C-9C5D-31F53F622AB6}">
          <p14:sldIdLst>
            <p14:sldId id="276"/>
            <p14:sldId id="277"/>
            <p14:sldId id="286"/>
            <p14:sldId id="289"/>
            <p14:sldId id="287"/>
            <p14:sldId id="290"/>
            <p14:sldId id="288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1E63E-BC9F-49FF-A227-61707C5E006B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D1D9-8B4A-47E1-9B96-540EDF4D05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867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6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1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4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8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EF2D-2A02-462E-88F1-D56A6EAB989E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9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9214" y="611520"/>
            <a:ext cx="9744307" cy="1470025"/>
          </a:xfrm>
        </p:spPr>
        <p:txBody>
          <a:bodyPr anchor="ctr"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中學誠信教育教材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思而行──高中篇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3725" y="2143688"/>
            <a:ext cx="6931891" cy="3377643"/>
          </a:xfrm>
        </p:spPr>
        <p:txBody>
          <a:bodyPr>
            <a:normAutofit/>
          </a:bodyPr>
          <a:lstStyle/>
          <a:p>
            <a:r>
              <a:rPr lang="zh-TW" altLang="zh-TW" sz="5200" b="1" dirty="0" smtClean="0"/>
              <a:t>《</a:t>
            </a:r>
            <a:r>
              <a:rPr lang="zh-TW" altLang="en-US" sz="5200" b="1" dirty="0" smtClean="0"/>
              <a:t>廉潔不貪</a:t>
            </a:r>
            <a:r>
              <a:rPr lang="zh-TW" altLang="zh-TW" sz="5400" b="1" dirty="0" smtClean="0"/>
              <a:t>》</a:t>
            </a:r>
            <a:endParaRPr lang="en-US" altLang="zh-TW" sz="40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0000FF"/>
                </a:solidFill>
              </a:rPr>
              <a:t>第一節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r>
              <a:rPr lang="zh-TW" altLang="en-US" sz="2800" b="1" dirty="0" smtClean="0">
                <a:solidFill>
                  <a:srgbClr val="0000FF"/>
                </a:solidFill>
              </a:rPr>
              <a:t>貪貧一線間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 smtClean="0"/>
          </a:p>
          <a:p>
            <a:endParaRPr lang="zh-TW" altLang="en-US" sz="35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43" y="4821335"/>
            <a:ext cx="532657" cy="7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四</a:t>
            </a:r>
            <a:r>
              <a:rPr lang="zh-TW" altLang="en-US" b="1" dirty="0" smtClean="0">
                <a:solidFill>
                  <a:srgbClr val="0000FF"/>
                </a:solidFill>
              </a:rPr>
              <a:t>、後續活動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簡單問卷</a:t>
            </a:r>
            <a:r>
              <a:rPr lang="zh-TW" altLang="en-US" sz="3600" dirty="0" smtClean="0"/>
              <a:t>設計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en-US" sz="3600" dirty="0" smtClean="0"/>
              <a:t>澳門青少年學生</a:t>
            </a:r>
            <a:r>
              <a:rPr lang="zh-TW" altLang="en-US" sz="3600" dirty="0" smtClean="0"/>
              <a:t>對貪污的</a:t>
            </a:r>
            <a:r>
              <a:rPr lang="zh-TW" altLang="en-US" sz="3600" dirty="0" smtClean="0"/>
              <a:t>觀感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859" y="9423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 smtClean="0">
                <a:solidFill>
                  <a:srgbClr val="0000FF"/>
                </a:solidFill>
              </a:rPr>
              <a:t>一、引起動機：貪與貧的轉化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180" y="1789496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貧會變貪？</a:t>
            </a: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zh-TW" altLang="en-US" sz="3200" dirty="0" smtClean="0"/>
              <a:t>貪會變貧</a:t>
            </a:r>
            <a:r>
              <a:rPr lang="zh-TW" altLang="en-US" sz="3200" dirty="0"/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5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二</a:t>
            </a:r>
            <a:r>
              <a:rPr lang="zh-TW" altLang="en-US" b="1" dirty="0" smtClean="0">
                <a:solidFill>
                  <a:srgbClr val="0000FF"/>
                </a:solidFill>
              </a:rPr>
              <a:t>、處境分析：</a:t>
            </a:r>
            <a:r>
              <a:rPr lang="en-US" altLang="zh-TW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你點睇？</a:t>
            </a:r>
            <a:r>
              <a:rPr lang="en-US" altLang="zh-TW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endParaRPr lang="zh-MO" altLang="en-US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95" y="2286000"/>
            <a:ext cx="4595208" cy="306139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88" y="3153745"/>
            <a:ext cx="4380722" cy="29204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1946" y="1502275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播放短片處境一</a:t>
            </a:r>
            <a:endParaRPr lang="zh-MO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336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32959"/>
            <a:ext cx="10515600" cy="82572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問題討論</a:t>
            </a:r>
            <a:r>
              <a:rPr lang="zh-TW" altLang="en-US" b="1" dirty="0">
                <a:solidFill>
                  <a:srgbClr val="0000FF"/>
                </a:solidFill>
              </a:rPr>
              <a:t>：處境一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MO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dirty="0" smtClean="0"/>
              <a:t>阿正爸爸介紹自己兒子到陳叔叔的公司工作，你認為有問題嗎？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為甚麼？</a:t>
            </a:r>
            <a:endParaRPr lang="en-US" altLang="zh-TW" dirty="0" smtClean="0"/>
          </a:p>
          <a:p>
            <a:pPr marL="514350" indent="-514350">
              <a:spcBef>
                <a:spcPts val="1800"/>
              </a:spcBef>
              <a:buAutoNum type="arabicPeriod" startAt="2"/>
            </a:pPr>
            <a:r>
              <a:rPr lang="zh-TW" altLang="en-US" dirty="0" smtClean="0"/>
              <a:t>阿正爸爸採用了甚麼方法增加阿正進入著名會計師樓工作的把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 </a:t>
            </a:r>
            <a:r>
              <a:rPr lang="zh-TW" altLang="en-US" dirty="0" smtClean="0"/>
              <a:t> 握？</a:t>
            </a:r>
            <a:endParaRPr lang="en-US" altLang="zh-TW" dirty="0" smtClean="0"/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zh-TW" altLang="en-US" dirty="0" smtClean="0"/>
              <a:t>如果繞過公司的正常程序去招聘阿正，算違規嗎？陳叔叔應該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怎樣做？</a:t>
            </a:r>
            <a:endParaRPr lang="en-US" altLang="zh-TW" dirty="0" smtClean="0"/>
          </a:p>
          <a:p>
            <a:pPr marL="0" indent="0">
              <a:buNone/>
            </a:pP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2211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1946" y="1502275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播放短片處境二</a:t>
            </a:r>
            <a:endParaRPr lang="zh-MO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45" y="2430204"/>
            <a:ext cx="4268085" cy="28453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75" y="3040912"/>
            <a:ext cx="4247371" cy="28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問題討論：</a:t>
            </a:r>
            <a:r>
              <a:rPr lang="zh-TW" altLang="en-US" b="1" dirty="0" smtClean="0">
                <a:solidFill>
                  <a:srgbClr val="0000FF"/>
                </a:solidFill>
              </a:rPr>
              <a:t>處境二</a:t>
            </a:r>
            <a:endParaRPr lang="zh-MO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dirty="0" smtClean="0"/>
              <a:t>小美用了哪些手段去令更</a:t>
            </a:r>
            <a:r>
              <a:rPr lang="zh-TW" altLang="en-US" smtClean="0"/>
              <a:t>多同學投</a:t>
            </a:r>
            <a:r>
              <a:rPr lang="zh-TW" altLang="en-US" dirty="0" smtClean="0"/>
              <a:t>自己一票？</a:t>
            </a:r>
            <a:endParaRPr lang="en-US" altLang="zh-TW" dirty="0" smtClean="0"/>
          </a:p>
          <a:p>
            <a:pPr marL="514350" indent="-514350">
              <a:spcBef>
                <a:spcPts val="1800"/>
              </a:spcBef>
              <a:buAutoNum type="arabicPeriod" startAt="2"/>
            </a:pPr>
            <a:r>
              <a:rPr lang="zh-TW" altLang="en-US" dirty="0" smtClean="0"/>
              <a:t>在公平選舉中，小美要增加自己的獲選機會，有哪些可做？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 </a:t>
            </a:r>
            <a:r>
              <a:rPr lang="zh-TW" altLang="en-US" dirty="0" smtClean="0"/>
              <a:t> 哪些不可做呢？</a:t>
            </a:r>
            <a:endParaRPr lang="en-US" altLang="zh-TW" dirty="0" smtClean="0"/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zh-TW" altLang="en-US" dirty="0" smtClean="0"/>
              <a:t>請分別代入三位同學的處境，你會怎樣作出選擇？</a:t>
            </a:r>
            <a:endParaRPr lang="en-US" altLang="zh-TW" dirty="0" smtClean="0"/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zh-TW" altLang="en-US" dirty="0" smtClean="0"/>
              <a:t>小美如果用了上述手法拉票而獲勝，會帶來甚麼後果？同學收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 </a:t>
            </a:r>
            <a:r>
              <a:rPr lang="zh-TW" altLang="en-US" dirty="0" smtClean="0"/>
              <a:t> 受利益投她一票，又存在甚麼問題？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74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1946" y="1502275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播放短片處境</a:t>
            </a:r>
            <a:r>
              <a:rPr lang="zh-TW" altLang="en-US" sz="3600" dirty="0"/>
              <a:t>三</a:t>
            </a:r>
            <a:endParaRPr lang="zh-MO" altLang="en-US" sz="3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12" y="2527596"/>
            <a:ext cx="3895946" cy="259729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89" y="3540642"/>
            <a:ext cx="3875568" cy="25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問題討論：</a:t>
            </a:r>
            <a:r>
              <a:rPr lang="zh-TW" altLang="en-US" b="1" dirty="0" smtClean="0">
                <a:solidFill>
                  <a:srgbClr val="0000FF"/>
                </a:solidFill>
              </a:rPr>
              <a:t>處境三</a:t>
            </a:r>
            <a:endParaRPr lang="zh-MO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14991"/>
            <a:ext cx="10515600" cy="484098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dirty="0" smtClean="0"/>
              <a:t>阿金為一名實習醫生，收入不算多，若有這筆額外收入真不錯。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 </a:t>
            </a:r>
            <a:r>
              <a:rPr lang="zh-TW" altLang="en-US" dirty="0" smtClean="0"/>
              <a:t> 該批藥物雖然部分被浸過，但不影響藥效，所以接收應該問題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不大，你認同嗎？</a:t>
            </a:r>
            <a:endParaRPr lang="en-US" altLang="zh-TW" dirty="0" smtClean="0"/>
          </a:p>
          <a:p>
            <a:pPr marL="514350" indent="-514350">
              <a:spcBef>
                <a:spcPts val="1800"/>
              </a:spcBef>
              <a:buAutoNum type="arabicPeriod" startAt="2"/>
            </a:pPr>
            <a:r>
              <a:rPr lang="zh-TW" altLang="en-US" dirty="0" smtClean="0"/>
              <a:t>在工作上運用自己的權力去做違規的事以謀取個人利益，會有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  甚麼後果？</a:t>
            </a:r>
            <a:endParaRPr lang="en-US" altLang="zh-TW" dirty="0" smtClean="0"/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zh-TW" altLang="en-US" dirty="0" smtClean="0"/>
              <a:t>有人向你提供利益，要你做出違反公司規定的事，應該拒絕還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是接受？這會帶來甚麼影響？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3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三</a:t>
            </a:r>
            <a:r>
              <a:rPr lang="zh-TW" altLang="en-US" b="1" dirty="0" smtClean="0">
                <a:solidFill>
                  <a:srgbClr val="0000FF"/>
                </a:solidFill>
              </a:rPr>
              <a:t>、小結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1090" cy="435133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TW" altLang="en-US" sz="3200" dirty="0" smtClean="0"/>
              <a:t>貪與貧只是一念之間，貪心的人往往得不償失。</a:t>
            </a:r>
            <a:endParaRPr lang="en-US" altLang="zh-TW" sz="3200" dirty="0" smtClean="0"/>
          </a:p>
          <a:p>
            <a:pPr marL="742950" lvl="0" indent="-74295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200" dirty="0" smtClean="0"/>
              <a:t>人們追求物質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、名利必須用正當的手法，並須</a:t>
            </a:r>
            <a:endParaRPr lang="en-US" altLang="zh-TW" sz="3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lvl="0" indent="0">
              <a:spcBef>
                <a:spcPts val="1800"/>
              </a:spcBef>
              <a:buNone/>
            </a:pP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　 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在公義與私利之間作出權衡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742950" lvl="0" indent="-742950">
              <a:spcBef>
                <a:spcPts val="1800"/>
              </a:spcBef>
              <a:buAutoNum type="arabicPeriod" startAt="3"/>
            </a:pPr>
            <a:r>
              <a:rPr lang="zh-TW" altLang="en-US" sz="3200" dirty="0" smtClean="0"/>
              <a:t>透過貪腐的手法達到自己之目的，除可能構成</a:t>
            </a:r>
            <a:endParaRPr lang="en-US" altLang="zh-TW" sz="3200" dirty="0" smtClean="0"/>
          </a:p>
          <a:p>
            <a:pPr marL="0" lvl="0" indent="0">
              <a:spcBef>
                <a:spcPts val="1800"/>
              </a:spcBef>
              <a:buNone/>
            </a:pPr>
            <a:r>
              <a:rPr lang="zh-TW" altLang="en-US" sz="3200" dirty="0"/>
              <a:t>　</a:t>
            </a:r>
            <a:r>
              <a:rPr lang="zh-TW" altLang="en-US" sz="3200" dirty="0" smtClean="0"/>
              <a:t>   犯罪外，更會破壞社會的公平，對他人造成影</a:t>
            </a:r>
            <a:endParaRPr lang="en-US" altLang="zh-TW" sz="3200" dirty="0" smtClean="0"/>
          </a:p>
          <a:p>
            <a:pPr marL="0" lvl="0" indent="0">
              <a:spcBef>
                <a:spcPts val="1800"/>
              </a:spcBef>
              <a:buNone/>
            </a:pPr>
            <a:r>
              <a:rPr lang="en-US" altLang="zh-TW" sz="3200" dirty="0"/>
              <a:t> </a:t>
            </a:r>
            <a:r>
              <a:rPr lang="en-US" altLang="zh-TW" sz="3200" dirty="0" smtClean="0"/>
              <a:t>       </a:t>
            </a:r>
            <a:r>
              <a:rPr lang="zh-TW" altLang="en-US" sz="3200" dirty="0" smtClean="0"/>
              <a:t>響。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7495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226</Words>
  <Application>Microsoft Office PowerPoint</Application>
  <PresentationFormat>寬螢幕</PresentationFormat>
  <Paragraphs>43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Office 佈景主題</vt:lpstr>
      <vt:lpstr>中學誠信教育教材《思而行──高中篇》 </vt:lpstr>
      <vt:lpstr>一、引起動機：貪與貧的轉化  </vt:lpstr>
      <vt:lpstr>二、處境分析：《你點睇？》</vt:lpstr>
      <vt:lpstr>問題討論：處境一 </vt:lpstr>
      <vt:lpstr>PowerPoint 簡報</vt:lpstr>
      <vt:lpstr>問題討論：處境二</vt:lpstr>
      <vt:lpstr>PowerPoint 簡報</vt:lpstr>
      <vt:lpstr>問題討論：處境三</vt:lpstr>
      <vt:lpstr>三、小結</vt:lpstr>
      <vt:lpstr>四、後續活動</vt:lpstr>
    </vt:vector>
  </TitlesOfParts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中學誠信教育教材《思而行》 </dc:title>
  <dc:creator>Jeffrey, Chi Hang Loi</dc:creator>
  <cp:lastModifiedBy>Stephanie, Man Wa Ao</cp:lastModifiedBy>
  <cp:revision>65</cp:revision>
  <cp:lastPrinted>2019-11-13T07:16:11Z</cp:lastPrinted>
  <dcterms:created xsi:type="dcterms:W3CDTF">2016-08-04T03:49:49Z</dcterms:created>
  <dcterms:modified xsi:type="dcterms:W3CDTF">2019-11-30T01:44:18Z</dcterms:modified>
</cp:coreProperties>
</file>