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88" r:id="rId4"/>
    <p:sldId id="259" r:id="rId5"/>
    <p:sldId id="289" r:id="rId6"/>
    <p:sldId id="290" r:id="rId7"/>
    <p:sldId id="291" r:id="rId8"/>
    <p:sldId id="296" r:id="rId9"/>
    <p:sldId id="297" r:id="rId10"/>
    <p:sldId id="292" r:id="rId11"/>
    <p:sldId id="298" r:id="rId12"/>
    <p:sldId id="275" r:id="rId13"/>
    <p:sldId id="294" r:id="rId14"/>
    <p:sldId id="285" r:id="rId1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5D68C0B5-5301-40EF-A6EE-B9D593B0C70E}">
          <p14:sldIdLst>
            <p14:sldId id="257"/>
          </p14:sldIdLst>
        </p14:section>
        <p14:section name="未命名的章節" id="{FE0F2E96-66C2-4B4C-9C5D-31F53F622AB6}">
          <p14:sldIdLst>
            <p14:sldId id="276"/>
            <p14:sldId id="288"/>
            <p14:sldId id="259"/>
            <p14:sldId id="289"/>
            <p14:sldId id="290"/>
            <p14:sldId id="291"/>
            <p14:sldId id="296"/>
            <p14:sldId id="297"/>
            <p14:sldId id="292"/>
            <p14:sldId id="298"/>
            <p14:sldId id="275"/>
            <p14:sldId id="29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08" y="546"/>
      </p:cViewPr>
      <p:guideLst/>
    </p:cSldViewPr>
  </p:slideViewPr>
  <p:notesTextViewPr>
    <p:cViewPr>
      <p:scale>
        <a:sx n="1" d="1"/>
        <a:sy n="1" d="1"/>
      </p:scale>
      <p:origin x="0" y="0"/>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84BEF2D-2A02-462E-88F1-D56A6EAB989E}" type="datetimeFigureOut">
              <a:rPr lang="zh-TW" altLang="en-US" smtClean="0"/>
              <a:t>2019/12/11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251145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84BEF2D-2A02-462E-88F1-D56A6EAB989E}" type="datetimeFigureOut">
              <a:rPr lang="zh-TW" altLang="en-US" smtClean="0"/>
              <a:t>2019/12/11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347362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84BEF2D-2A02-462E-88F1-D56A6EAB989E}" type="datetimeFigureOut">
              <a:rPr lang="zh-TW" altLang="en-US" smtClean="0"/>
              <a:t>2019/12/11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226918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84BEF2D-2A02-462E-88F1-D56A6EAB989E}" type="datetimeFigureOut">
              <a:rPr lang="zh-TW" altLang="en-US" smtClean="0"/>
              <a:t>2019/12/11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22916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84BEF2D-2A02-462E-88F1-D56A6EAB989E}" type="datetimeFigureOut">
              <a:rPr lang="zh-TW" altLang="en-US" smtClean="0"/>
              <a:t>2019/12/11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312287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84BEF2D-2A02-462E-88F1-D56A6EAB989E}" type="datetimeFigureOut">
              <a:rPr lang="zh-TW" altLang="en-US" smtClean="0"/>
              <a:t>2019/12/11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106144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84BEF2D-2A02-462E-88F1-D56A6EAB989E}" type="datetimeFigureOut">
              <a:rPr lang="zh-TW" altLang="en-US" smtClean="0"/>
              <a:t>2019/12/11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174115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84BEF2D-2A02-462E-88F1-D56A6EAB989E}" type="datetimeFigureOut">
              <a:rPr lang="zh-TW" altLang="en-US" smtClean="0"/>
              <a:t>2019/12/11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103885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84BEF2D-2A02-462E-88F1-D56A6EAB989E}" type="datetimeFigureOut">
              <a:rPr lang="zh-TW" altLang="en-US" smtClean="0"/>
              <a:t>2019/12/11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250657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84BEF2D-2A02-462E-88F1-D56A6EAB989E}" type="datetimeFigureOut">
              <a:rPr lang="zh-TW" altLang="en-US" smtClean="0"/>
              <a:t>2019/12/11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386109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84BEF2D-2A02-462E-88F1-D56A6EAB989E}" type="datetimeFigureOut">
              <a:rPr lang="zh-TW" altLang="en-US" smtClean="0"/>
              <a:t>2019/12/11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20475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BEF2D-2A02-462E-88F1-D56A6EAB989E}" type="datetimeFigureOut">
              <a:rPr lang="zh-TW" altLang="en-US" smtClean="0"/>
              <a:t>2019/12/11</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110094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429214" y="611520"/>
            <a:ext cx="9744307" cy="1470025"/>
          </a:xfrm>
        </p:spPr>
        <p:txBody>
          <a:bodyPr anchor="ctr"/>
          <a:lstStyle/>
          <a:p>
            <a:r>
              <a:rPr lang="zh-TW" altLang="en-US" sz="4400" dirty="0" smtClean="0">
                <a:solidFill>
                  <a:srgbClr val="0000FF"/>
                </a:solidFill>
                <a:latin typeface="標楷體" panose="03000509000000000000" pitchFamily="65" charset="-120"/>
                <a:ea typeface="標楷體" panose="03000509000000000000" pitchFamily="65" charset="-120"/>
              </a:rPr>
              <a:t>中學誠信教育教材</a:t>
            </a:r>
            <a:r>
              <a:rPr lang="en-US" altLang="zh-TW" sz="4400" dirty="0" smtClean="0">
                <a:solidFill>
                  <a:srgbClr val="0000FF"/>
                </a:solidFill>
                <a:latin typeface="標楷體" panose="03000509000000000000" pitchFamily="65" charset="-120"/>
                <a:ea typeface="標楷體" panose="03000509000000000000" pitchFamily="65" charset="-120"/>
              </a:rPr>
              <a:t>《</a:t>
            </a:r>
            <a:r>
              <a:rPr lang="zh-TW" altLang="en-US" sz="4400" dirty="0">
                <a:solidFill>
                  <a:srgbClr val="0000FF"/>
                </a:solidFill>
                <a:latin typeface="標楷體" panose="03000509000000000000" pitchFamily="65" charset="-120"/>
                <a:ea typeface="標楷體" panose="03000509000000000000" pitchFamily="65" charset="-120"/>
              </a:rPr>
              <a:t>思而行──高中篇</a:t>
            </a:r>
            <a:r>
              <a:rPr lang="en-US" altLang="zh-TW" sz="4400" dirty="0" smtClean="0">
                <a:solidFill>
                  <a:srgbClr val="0000FF"/>
                </a:solidFill>
                <a:latin typeface="標楷體" panose="03000509000000000000" pitchFamily="65" charset="-120"/>
                <a:ea typeface="標楷體" panose="03000509000000000000" pitchFamily="65" charset="-120"/>
              </a:rPr>
              <a:t>》</a:t>
            </a:r>
            <a:r>
              <a:rPr lang="en-US" altLang="zh-TW" sz="4400" dirty="0" smtClean="0">
                <a:solidFill>
                  <a:srgbClr val="0000CC"/>
                </a:solidFill>
                <a:latin typeface="標楷體" panose="03000509000000000000" pitchFamily="65" charset="-120"/>
                <a:ea typeface="標楷體" panose="03000509000000000000" pitchFamily="65" charset="-120"/>
              </a:rPr>
              <a:t> </a:t>
            </a:r>
            <a:endParaRPr lang="en-US" altLang="zh-TW" sz="4400" dirty="0">
              <a:solidFill>
                <a:srgbClr val="0000CC"/>
              </a:solidFill>
              <a:latin typeface="標楷體" panose="03000509000000000000" pitchFamily="65" charset="-120"/>
              <a:ea typeface="標楷體" panose="03000509000000000000" pitchFamily="65" charset="-120"/>
            </a:endParaRPr>
          </a:p>
        </p:txBody>
      </p:sp>
      <p:sp>
        <p:nvSpPr>
          <p:cNvPr id="21507" name="Rectangle 3"/>
          <p:cNvSpPr>
            <a:spLocks noGrp="1" noChangeArrowheads="1"/>
          </p:cNvSpPr>
          <p:nvPr>
            <p:ph type="subTitle" idx="1"/>
          </p:nvPr>
        </p:nvSpPr>
        <p:spPr>
          <a:xfrm>
            <a:off x="2363725" y="2143688"/>
            <a:ext cx="6931891" cy="3377643"/>
          </a:xfrm>
        </p:spPr>
        <p:txBody>
          <a:bodyPr>
            <a:normAutofit/>
          </a:bodyPr>
          <a:lstStyle/>
          <a:p>
            <a:r>
              <a:rPr lang="zh-TW" altLang="zh-TW" sz="5200" b="1" dirty="0" smtClean="0"/>
              <a:t>《</a:t>
            </a:r>
            <a:r>
              <a:rPr lang="zh-TW" altLang="en-US" sz="5200" b="1" dirty="0" smtClean="0"/>
              <a:t>廉潔不貪</a:t>
            </a:r>
            <a:r>
              <a:rPr lang="zh-TW" altLang="zh-TW" sz="5400" b="1" dirty="0" smtClean="0"/>
              <a:t>》</a:t>
            </a:r>
            <a:endParaRPr lang="en-US" altLang="zh-TW" sz="4000" b="1" dirty="0" smtClean="0"/>
          </a:p>
          <a:p>
            <a:endParaRPr lang="en-US" altLang="zh-TW" sz="2800" b="1" dirty="0" smtClean="0"/>
          </a:p>
          <a:p>
            <a:r>
              <a:rPr lang="zh-TW" altLang="en-US" sz="2800" b="1" dirty="0" smtClean="0">
                <a:solidFill>
                  <a:srgbClr val="0000FF"/>
                </a:solidFill>
              </a:rPr>
              <a:t>第二節</a:t>
            </a:r>
            <a:endParaRPr lang="en-US" altLang="zh-TW" sz="2800" b="1" dirty="0" smtClean="0">
              <a:solidFill>
                <a:srgbClr val="0000FF"/>
              </a:solidFill>
            </a:endParaRPr>
          </a:p>
          <a:p>
            <a:r>
              <a:rPr lang="zh-TW" altLang="en-US" sz="2800" b="1" dirty="0" smtClean="0">
                <a:solidFill>
                  <a:srgbClr val="0000FF"/>
                </a:solidFill>
              </a:rPr>
              <a:t>廉潔社會我有份</a:t>
            </a:r>
            <a:endParaRPr lang="en-US" altLang="zh-TW" b="1" dirty="0" smtClean="0">
              <a:solidFill>
                <a:srgbClr val="0000FF"/>
              </a:solidFill>
            </a:endParaRPr>
          </a:p>
          <a:p>
            <a:endParaRPr lang="en-US" altLang="zh-TW" b="1" dirty="0" smtClean="0"/>
          </a:p>
          <a:p>
            <a:endParaRPr lang="zh-TW" altLang="en-US" sz="3500" b="1" dirty="0"/>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3343" y="4821335"/>
            <a:ext cx="532657" cy="762139"/>
          </a:xfrm>
          <a:prstGeom prst="rect">
            <a:avLst/>
          </a:prstGeom>
        </p:spPr>
      </p:pic>
    </p:spTree>
    <p:extLst>
      <p:ext uri="{BB962C8B-B14F-4D97-AF65-F5344CB8AC3E}">
        <p14:creationId xmlns:p14="http://schemas.microsoft.com/office/powerpoint/2010/main" val="1172094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r>
              <a:rPr lang="zh-TW" altLang="en-US" i="1" dirty="0">
                <a:latin typeface="標楷體" panose="03000509000000000000" pitchFamily="65" charset="-120"/>
                <a:ea typeface="標楷體" panose="03000509000000000000" pitchFamily="65" charset="-120"/>
              </a:rPr>
              <a:t>經廉署了解，警員於當日接到求助訊息便即時到場處理，但因未明瞭升降機突然失靈之肇因，擔心貿然打開升降機門可能會存在一定危險，故通知消防救護員及相關升降機專業公司派員到場協助</a:t>
            </a:r>
            <a:r>
              <a:rPr lang="zh-TW" altLang="en-US" i="1" dirty="0" smtClean="0">
                <a:latin typeface="標楷體" panose="03000509000000000000" pitchFamily="65" charset="-120"/>
                <a:ea typeface="標楷體" panose="03000509000000000000" pitchFamily="65" charset="-120"/>
              </a:rPr>
              <a:t>。</a:t>
            </a:r>
            <a:endParaRPr lang="en-US" altLang="zh-TW" i="1" dirty="0" smtClean="0">
              <a:latin typeface="標楷體" panose="03000509000000000000" pitchFamily="65" charset="-120"/>
              <a:ea typeface="標楷體" panose="03000509000000000000" pitchFamily="65" charset="-120"/>
            </a:endParaRPr>
          </a:p>
          <a:p>
            <a:pPr marL="0" indent="0">
              <a:buNone/>
            </a:pPr>
            <a:endParaRPr lang="zh-TW" altLang="en-US" i="1" dirty="0">
              <a:latin typeface="標楷體" panose="03000509000000000000" pitchFamily="65" charset="-120"/>
              <a:ea typeface="標楷體" panose="03000509000000000000" pitchFamily="65" charset="-120"/>
            </a:endParaRPr>
          </a:p>
          <a:p>
            <a:pPr marL="0" indent="0">
              <a:buNone/>
            </a:pPr>
            <a:r>
              <a:rPr lang="zh-TW" altLang="en-US" i="1" dirty="0">
                <a:latin typeface="標楷體" panose="03000509000000000000" pitchFamily="65" charset="-120"/>
                <a:ea typeface="標楷體" panose="03000509000000000000" pitchFamily="65" charset="-120"/>
              </a:rPr>
              <a:t>當局考慮到延遲救援之主因乃警報器鳴聲過小，且事發時基於人手問題未能即時從閉路監視系統發現有關狀況，為此，局方已採取措施密切注視系統對升降機監控畫面，並已將關閘邊境大樓出入境大堂全部升降機之警報器接駁到邊境站警司處值日室內，同時在升降機門外安裝了閃燈和鳴聲器，以便警方第一時間得知求助訊息，及時提供協助，避免日後同類情況再次發生。</a:t>
            </a:r>
          </a:p>
          <a:p>
            <a:pPr marL="0" indent="0">
              <a:buNone/>
            </a:pPr>
            <a:endParaRPr lang="zh-TW" altLang="en-US" dirty="0">
              <a:latin typeface="新細明體" panose="02020500000000000000" pitchFamily="18" charset="-120"/>
            </a:endParaRPr>
          </a:p>
          <a:p>
            <a:pPr marL="0" indent="0">
              <a:buNone/>
            </a:pPr>
            <a:endParaRPr lang="en-US" altLang="zh-TW" dirty="0" smtClean="0">
              <a:latin typeface="新細明體" panose="02020500000000000000" pitchFamily="18" charset="-120"/>
              <a:ea typeface="新細明體" panose="02020500000000000000" pitchFamily="18" charset="-120"/>
            </a:endParaRPr>
          </a:p>
        </p:txBody>
      </p:sp>
      <p:sp>
        <p:nvSpPr>
          <p:cNvPr id="4" name="標題 3"/>
          <p:cNvSpPr>
            <a:spLocks noGrp="1"/>
          </p:cNvSpPr>
          <p:nvPr>
            <p:ph type="title"/>
          </p:nvPr>
        </p:nvSpPr>
        <p:spPr/>
        <p:txBody>
          <a:bodyPr>
            <a:normAutofit/>
          </a:bodyPr>
          <a:lstStyle/>
          <a:p>
            <a:r>
              <a:rPr lang="zh-TW" altLang="en-US" sz="2800" dirty="0"/>
              <a:t>行政失當個案漫畫</a:t>
            </a:r>
            <a:r>
              <a:rPr lang="en-US" altLang="zh-TW" sz="2800" dirty="0">
                <a:latin typeface="新細明體" panose="02020500000000000000" pitchFamily="18" charset="-120"/>
              </a:rPr>
              <a:t>《</a:t>
            </a:r>
            <a:r>
              <a:rPr lang="zh-TW" altLang="en-US" sz="2800" dirty="0">
                <a:latin typeface="新細明體" panose="02020500000000000000" pitchFamily="18" charset="-120"/>
              </a:rPr>
              <a:t>監管不力</a:t>
            </a:r>
            <a:r>
              <a:rPr lang="en-US" altLang="zh-TW" sz="2800" dirty="0">
                <a:latin typeface="新細明體" panose="02020500000000000000" pitchFamily="18" charset="-120"/>
              </a:rPr>
              <a:t>》</a:t>
            </a:r>
            <a:endParaRPr lang="zh-TW" altLang="en-US" sz="2800" dirty="0"/>
          </a:p>
        </p:txBody>
      </p:sp>
    </p:spTree>
    <p:extLst>
      <p:ext uri="{BB962C8B-B14F-4D97-AF65-F5344CB8AC3E}">
        <p14:creationId xmlns:p14="http://schemas.microsoft.com/office/powerpoint/2010/main" val="394961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00FF"/>
                </a:solidFill>
              </a:rPr>
              <a:t>問題</a:t>
            </a:r>
            <a:r>
              <a:rPr lang="zh-TW" altLang="en-US" b="1" dirty="0">
                <a:solidFill>
                  <a:srgbClr val="0000FF"/>
                </a:solidFill>
              </a:rPr>
              <a:t>討論：漫畫</a:t>
            </a:r>
            <a:r>
              <a:rPr lang="en-US" altLang="zh-TW" b="1" dirty="0">
                <a:solidFill>
                  <a:srgbClr val="0000FF"/>
                </a:solidFill>
              </a:rPr>
              <a:t>《</a:t>
            </a:r>
            <a:r>
              <a:rPr lang="zh-TW" altLang="en-US" b="1" dirty="0">
                <a:solidFill>
                  <a:srgbClr val="0000FF"/>
                </a:solidFill>
              </a:rPr>
              <a:t>監管不力</a:t>
            </a:r>
            <a:r>
              <a:rPr lang="en-US" altLang="zh-TW" b="1" dirty="0" smtClean="0">
                <a:solidFill>
                  <a:srgbClr val="0000FF"/>
                </a:solidFill>
              </a:rPr>
              <a:t>》</a:t>
            </a:r>
            <a:endParaRPr lang="zh-TW" altLang="en-US" b="1" dirty="0">
              <a:solidFill>
                <a:srgbClr val="0000FF"/>
              </a:solidFill>
            </a:endParaRPr>
          </a:p>
        </p:txBody>
      </p:sp>
      <p:sp>
        <p:nvSpPr>
          <p:cNvPr id="3" name="內容版面配置區 2"/>
          <p:cNvSpPr>
            <a:spLocks noGrp="1"/>
          </p:cNvSpPr>
          <p:nvPr>
            <p:ph idx="1"/>
          </p:nvPr>
        </p:nvSpPr>
        <p:spPr/>
        <p:txBody>
          <a:bodyPr>
            <a:normAutofit/>
          </a:bodyPr>
          <a:lstStyle/>
          <a:p>
            <a:pPr marL="0" indent="0">
              <a:buNone/>
            </a:pPr>
            <a:r>
              <a:rPr lang="en-US" altLang="zh-TW" dirty="0" smtClean="0">
                <a:latin typeface="+mj-ea"/>
                <a:ea typeface="+mj-ea"/>
              </a:rPr>
              <a:t>1.   </a:t>
            </a:r>
            <a:r>
              <a:rPr lang="zh-TW" altLang="en-US" dirty="0" smtClean="0"/>
              <a:t>個案中，主角有何不滿</a:t>
            </a:r>
            <a:r>
              <a:rPr lang="zh-TW" altLang="en-US" dirty="0" smtClean="0">
                <a:latin typeface="新細明體" panose="02020500000000000000" pitchFamily="18" charset="-120"/>
                <a:ea typeface="新細明體" panose="02020500000000000000" pitchFamily="18" charset="-120"/>
              </a:rPr>
              <a:t>？不滿的對象是誰？</a:t>
            </a:r>
            <a:endParaRPr lang="en-US" altLang="zh-TW" dirty="0" smtClean="0">
              <a:latin typeface="新細明體" panose="02020500000000000000" pitchFamily="18" charset="-120"/>
              <a:ea typeface="新細明體" panose="02020500000000000000" pitchFamily="18" charset="-120"/>
            </a:endParaRPr>
          </a:p>
          <a:p>
            <a:pPr marL="514350" indent="-514350">
              <a:spcBef>
                <a:spcPts val="1800"/>
              </a:spcBef>
              <a:buAutoNum type="arabicPeriod" startAt="2"/>
            </a:pPr>
            <a:r>
              <a:rPr lang="zh-TW" altLang="en-US" dirty="0" smtClean="0">
                <a:latin typeface="新細明體" panose="02020500000000000000" pitchFamily="18" charset="-120"/>
                <a:ea typeface="新細明體" panose="02020500000000000000" pitchFamily="18" charset="-120"/>
              </a:rPr>
              <a:t>她決定向廉署投訴當局，你認為合理嗎？為甚麼？</a:t>
            </a:r>
            <a:endParaRPr lang="en-US" altLang="zh-TW" dirty="0" smtClean="0">
              <a:latin typeface="新細明體" panose="02020500000000000000" pitchFamily="18" charset="-120"/>
              <a:ea typeface="新細明體" panose="02020500000000000000" pitchFamily="18" charset="-120"/>
            </a:endParaRPr>
          </a:p>
          <a:p>
            <a:pPr marL="514350" indent="-514350">
              <a:spcBef>
                <a:spcPts val="1800"/>
              </a:spcBef>
              <a:buAutoNum type="arabicPeriod" startAt="2"/>
            </a:pPr>
            <a:r>
              <a:rPr lang="zh-TW" altLang="en-US" dirty="0" smtClean="0">
                <a:latin typeface="新細明體" panose="02020500000000000000" pitchFamily="18" charset="-120"/>
                <a:ea typeface="新細明體" panose="02020500000000000000" pitchFamily="18" charset="-120"/>
              </a:rPr>
              <a:t>「如果政府部門監管不力，市民正當權益會受到損害。」請舉</a:t>
            </a:r>
            <a:endParaRPr lang="en-US" altLang="zh-TW" dirty="0" smtClean="0">
              <a:latin typeface="新細明體" panose="02020500000000000000" pitchFamily="18" charset="-120"/>
              <a:ea typeface="新細明體" panose="02020500000000000000" pitchFamily="18" charset="-120"/>
            </a:endParaRPr>
          </a:p>
          <a:p>
            <a:pPr marL="0" indent="0">
              <a:buNone/>
            </a:pPr>
            <a:r>
              <a:rPr lang="zh-TW" altLang="en-US" dirty="0">
                <a:latin typeface="新細明體" panose="02020500000000000000" pitchFamily="18" charset="-120"/>
                <a:ea typeface="新細明體" panose="02020500000000000000" pitchFamily="18" charset="-120"/>
              </a:rPr>
              <a:t>　 </a:t>
            </a:r>
            <a:r>
              <a:rPr lang="zh-TW" altLang="en-US" dirty="0" smtClean="0">
                <a:latin typeface="新細明體" panose="02020500000000000000" pitchFamily="18" charset="-120"/>
                <a:ea typeface="新細明體" panose="02020500000000000000" pitchFamily="18" charset="-120"/>
              </a:rPr>
              <a:t> 出</a:t>
            </a:r>
            <a:r>
              <a:rPr lang="en-US" altLang="zh-TW" dirty="0" smtClean="0">
                <a:latin typeface="新細明體" panose="02020500000000000000" pitchFamily="18" charset="-120"/>
                <a:ea typeface="新細明體" panose="02020500000000000000" pitchFamily="18" charset="-120"/>
              </a:rPr>
              <a:t>2</a:t>
            </a:r>
            <a:r>
              <a:rPr lang="zh-TW" altLang="en-US" dirty="0" smtClean="0">
                <a:latin typeface="新細明體" panose="02020500000000000000" pitchFamily="18" charset="-120"/>
                <a:ea typeface="新細明體" panose="02020500000000000000" pitchFamily="18" charset="-120"/>
              </a:rPr>
              <a:t>個假設例子，以作說明。</a:t>
            </a:r>
            <a:endParaRPr lang="en-US" altLang="zh-TW" dirty="0" smtClean="0">
              <a:latin typeface="新細明體" panose="02020500000000000000" pitchFamily="18" charset="-120"/>
              <a:ea typeface="新細明體" panose="02020500000000000000" pitchFamily="18" charset="-120"/>
            </a:endParaRPr>
          </a:p>
          <a:p>
            <a:pPr marL="514350" indent="-514350">
              <a:spcBef>
                <a:spcPts val="1800"/>
              </a:spcBef>
              <a:buAutoNum type="arabicPeriod" startAt="4"/>
            </a:pPr>
            <a:r>
              <a:rPr lang="zh-TW" altLang="en-US" dirty="0" smtClean="0">
                <a:latin typeface="新細明體" panose="02020500000000000000" pitchFamily="18" charset="-120"/>
                <a:ea typeface="新細明體" panose="02020500000000000000" pitchFamily="18" charset="-120"/>
              </a:rPr>
              <a:t>漫畫個案</a:t>
            </a:r>
            <a:r>
              <a:rPr lang="zh-TW" altLang="en-US" dirty="0" smtClean="0">
                <a:latin typeface="新細明體" panose="02020500000000000000" pitchFamily="18" charset="-120"/>
                <a:ea typeface="新細明體" panose="02020500000000000000" pitchFamily="18" charset="-120"/>
              </a:rPr>
              <a:t>中，該位向廉署作行政申訴的女士，最終討回公</a:t>
            </a:r>
            <a:endParaRPr lang="en-US" altLang="zh-TW" dirty="0" smtClean="0">
              <a:latin typeface="新細明體" panose="02020500000000000000" pitchFamily="18" charset="-120"/>
              <a:ea typeface="新細明體" panose="02020500000000000000" pitchFamily="18" charset="-120"/>
            </a:endParaRPr>
          </a:p>
          <a:p>
            <a:pPr marL="0" indent="0">
              <a:buNone/>
            </a:pPr>
            <a:r>
              <a:rPr lang="zh-TW" altLang="en-US" dirty="0">
                <a:latin typeface="新細明體" panose="02020500000000000000" pitchFamily="18" charset="-120"/>
                <a:ea typeface="新細明體" panose="02020500000000000000" pitchFamily="18" charset="-120"/>
              </a:rPr>
              <a:t>　</a:t>
            </a:r>
            <a:r>
              <a:rPr lang="zh-TW" altLang="en-US" dirty="0" smtClean="0">
                <a:latin typeface="新細明體" panose="02020500000000000000" pitchFamily="18" charset="-120"/>
                <a:ea typeface="新細明體" panose="02020500000000000000" pitchFamily="18" charset="-120"/>
              </a:rPr>
              <a:t>  道。你能用自己的說話表達出「行政申訴」是甚麼嗎？</a:t>
            </a:r>
            <a:endParaRPr lang="en-US" altLang="zh-TW" dirty="0" smtClean="0">
              <a:latin typeface="新細明體" panose="02020500000000000000" pitchFamily="18" charset="-120"/>
              <a:ea typeface="新細明體" panose="02020500000000000000" pitchFamily="18" charset="-120"/>
            </a:endParaRPr>
          </a:p>
          <a:p>
            <a:pPr marL="514350" indent="-514350">
              <a:buAutoNum type="arabicPeriod" startAt="2"/>
            </a:pPr>
            <a:endParaRPr lang="en-US" altLang="zh-TW" dirty="0" smtClean="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546298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46592"/>
            <a:ext cx="10515600" cy="1325563"/>
          </a:xfrm>
        </p:spPr>
        <p:txBody>
          <a:bodyPr>
            <a:normAutofit/>
          </a:bodyPr>
          <a:lstStyle/>
          <a:p>
            <a:r>
              <a:rPr lang="zh-TW" altLang="zh-TW" sz="4000" b="1" dirty="0" smtClean="0">
                <a:solidFill>
                  <a:srgbClr val="0000FF"/>
                </a:solidFill>
              </a:rPr>
              <a:t>三</a:t>
            </a:r>
            <a:r>
              <a:rPr lang="zh-TW" altLang="en-US" sz="4000" b="1" dirty="0" smtClean="0">
                <a:solidFill>
                  <a:srgbClr val="0000FF"/>
                </a:solidFill>
              </a:rPr>
              <a:t>、單元總結</a:t>
            </a:r>
            <a:endParaRPr lang="zh-TW" altLang="en-US" sz="4000" b="1" dirty="0">
              <a:solidFill>
                <a:srgbClr val="0000FF"/>
              </a:solidFill>
            </a:endParaRPr>
          </a:p>
        </p:txBody>
      </p:sp>
      <p:sp>
        <p:nvSpPr>
          <p:cNvPr id="3" name="內容版面配置區 2"/>
          <p:cNvSpPr>
            <a:spLocks noGrp="1"/>
          </p:cNvSpPr>
          <p:nvPr>
            <p:ph idx="1"/>
          </p:nvPr>
        </p:nvSpPr>
        <p:spPr>
          <a:xfrm>
            <a:off x="838200" y="1300690"/>
            <a:ext cx="10515600" cy="5709709"/>
          </a:xfrm>
        </p:spPr>
        <p:txBody>
          <a:bodyPr>
            <a:normAutofit/>
          </a:bodyPr>
          <a:lstStyle/>
          <a:p>
            <a:pPr marL="742950" lvl="0" indent="-742950">
              <a:buAutoNum type="alphaUcPeriod"/>
            </a:pPr>
            <a:r>
              <a:rPr lang="zh-TW" altLang="en-US" sz="3600" dirty="0" smtClean="0"/>
              <a:t>思考題</a:t>
            </a:r>
            <a:endParaRPr lang="en-US" altLang="zh-TW" sz="3600" dirty="0" smtClean="0"/>
          </a:p>
          <a:p>
            <a:pPr marL="0" lvl="0" indent="0">
              <a:buNone/>
            </a:pPr>
            <a:r>
              <a:rPr lang="en-US" altLang="zh-TW" sz="3600" dirty="0"/>
              <a:t> </a:t>
            </a:r>
            <a:r>
              <a:rPr lang="en-US" altLang="zh-TW" sz="3600" dirty="0" smtClean="0"/>
              <a:t>      </a:t>
            </a:r>
            <a:r>
              <a:rPr lang="en-US" altLang="zh-TW" sz="3200" dirty="0" smtClean="0"/>
              <a:t>1. </a:t>
            </a:r>
            <a:r>
              <a:rPr lang="zh-TW" altLang="en-US" sz="3200" dirty="0" smtClean="0"/>
              <a:t>課堂中</a:t>
            </a:r>
            <a:r>
              <a:rPr lang="zh-TW" altLang="en-US" sz="3200" dirty="0" smtClean="0">
                <a:latin typeface="新細明體" panose="02020500000000000000" pitchFamily="18" charset="-120"/>
                <a:ea typeface="新細明體" panose="02020500000000000000" pitchFamily="18" charset="-120"/>
              </a:rPr>
              <a:t>「消失的報告」與</a:t>
            </a:r>
            <a:r>
              <a:rPr lang="zh-TW" altLang="en-US" sz="3200" dirty="0" smtClean="0">
                <a:latin typeface="新細明體" panose="02020500000000000000" pitchFamily="18" charset="-120"/>
              </a:rPr>
              <a:t>「監管不力」兩個個</a:t>
            </a:r>
            <a:endParaRPr lang="en-US" altLang="zh-TW" sz="3200" dirty="0" smtClean="0">
              <a:latin typeface="新細明體" panose="02020500000000000000" pitchFamily="18" charset="-120"/>
            </a:endParaRPr>
          </a:p>
          <a:p>
            <a:pPr marL="0" lvl="0" indent="0">
              <a:buNone/>
            </a:pPr>
            <a:r>
              <a:rPr lang="zh-TW" altLang="en-US" sz="3200" dirty="0">
                <a:latin typeface="新細明體" panose="02020500000000000000" pitchFamily="18" charset="-120"/>
              </a:rPr>
              <a:t>　</a:t>
            </a:r>
            <a:r>
              <a:rPr lang="zh-TW" altLang="en-US" sz="3200" dirty="0" smtClean="0">
                <a:latin typeface="新細明體" panose="02020500000000000000" pitchFamily="18" charset="-120"/>
              </a:rPr>
              <a:t>　  案，哪一個是貪污個案，哪一個是行政失當個</a:t>
            </a:r>
            <a:endParaRPr lang="en-US" altLang="zh-TW" sz="3200" dirty="0" smtClean="0">
              <a:latin typeface="新細明體" panose="02020500000000000000" pitchFamily="18" charset="-120"/>
            </a:endParaRPr>
          </a:p>
          <a:p>
            <a:pPr marL="0" lvl="0" indent="0">
              <a:buNone/>
            </a:pPr>
            <a:r>
              <a:rPr lang="en-US" altLang="zh-TW" sz="3200" dirty="0">
                <a:latin typeface="新細明體" panose="02020500000000000000" pitchFamily="18" charset="-120"/>
              </a:rPr>
              <a:t> </a:t>
            </a:r>
            <a:r>
              <a:rPr lang="en-US" altLang="zh-TW" sz="3200" dirty="0" smtClean="0">
                <a:latin typeface="新細明體" panose="02020500000000000000" pitchFamily="18" charset="-120"/>
              </a:rPr>
              <a:t>         </a:t>
            </a:r>
            <a:r>
              <a:rPr lang="zh-TW" altLang="en-US" sz="3200" dirty="0" smtClean="0">
                <a:latin typeface="新細明體" panose="02020500000000000000" pitchFamily="18" charset="-120"/>
              </a:rPr>
              <a:t>案？</a:t>
            </a:r>
            <a:endParaRPr lang="en-US" altLang="zh-TW" sz="3200" dirty="0" smtClean="0">
              <a:latin typeface="新細明體" panose="02020500000000000000" pitchFamily="18" charset="-120"/>
            </a:endParaRPr>
          </a:p>
          <a:p>
            <a:pPr marL="0" lvl="0" indent="0">
              <a:spcBef>
                <a:spcPts val="1800"/>
              </a:spcBef>
              <a:buNone/>
            </a:pPr>
            <a:r>
              <a:rPr lang="en-US" altLang="zh-TW" sz="3200" dirty="0"/>
              <a:t>      2. </a:t>
            </a:r>
            <a:r>
              <a:rPr lang="zh-TW" altLang="en-US" sz="3200" dirty="0" smtClean="0">
                <a:latin typeface="新細明體" panose="02020500000000000000" pitchFamily="18" charset="-120"/>
              </a:rPr>
              <a:t>打擊貪污與處理行政失當都是維護廉潔社會的</a:t>
            </a:r>
            <a:endParaRPr lang="en-US" altLang="zh-TW" sz="3200" dirty="0" smtClean="0">
              <a:latin typeface="新細明體" panose="02020500000000000000" pitchFamily="18" charset="-120"/>
            </a:endParaRPr>
          </a:p>
          <a:p>
            <a:pPr marL="0" lvl="0" indent="0">
              <a:buNone/>
            </a:pPr>
            <a:r>
              <a:rPr lang="zh-TW" altLang="en-US" sz="3200" dirty="0">
                <a:latin typeface="新細明體" panose="02020500000000000000" pitchFamily="18" charset="-120"/>
              </a:rPr>
              <a:t>　</a:t>
            </a:r>
            <a:r>
              <a:rPr lang="zh-TW" altLang="en-US" sz="3200" dirty="0" smtClean="0">
                <a:latin typeface="新細明體" panose="02020500000000000000" pitchFamily="18" charset="-120"/>
              </a:rPr>
              <a:t>　  重要措施，你同意嗎？為甚麼？</a:t>
            </a:r>
            <a:endParaRPr lang="en-US" altLang="zh-TW" sz="3200" dirty="0" smtClean="0">
              <a:latin typeface="新細明體" panose="02020500000000000000" pitchFamily="18" charset="-120"/>
            </a:endParaRPr>
          </a:p>
          <a:p>
            <a:pPr marL="0" lvl="0" indent="0">
              <a:spcBef>
                <a:spcPts val="1800"/>
              </a:spcBef>
              <a:buNone/>
            </a:pPr>
            <a:r>
              <a:rPr lang="en-US" altLang="zh-TW" sz="3200" dirty="0" smtClean="0"/>
              <a:t>       3</a:t>
            </a:r>
            <a:r>
              <a:rPr lang="en-US" altLang="zh-TW" sz="3200" dirty="0"/>
              <a:t>. </a:t>
            </a:r>
            <a:r>
              <a:rPr lang="zh-TW" altLang="en-US" sz="3200" dirty="0"/>
              <a:t>除了以上措施外，你認為還有甚麼方法可以維</a:t>
            </a:r>
            <a:endParaRPr lang="en-US" altLang="zh-TW" sz="3200" dirty="0"/>
          </a:p>
          <a:p>
            <a:pPr marL="0" lvl="0" indent="0">
              <a:buNone/>
            </a:pPr>
            <a:r>
              <a:rPr lang="zh-TW" altLang="en-US" sz="3200" dirty="0"/>
              <a:t>　　  護社會廉潔？</a:t>
            </a:r>
          </a:p>
          <a:p>
            <a:pPr marL="0" lvl="0" indent="0">
              <a:buNone/>
            </a:pPr>
            <a:endParaRPr lang="zh-TW" altLang="en-US" sz="3600" dirty="0"/>
          </a:p>
        </p:txBody>
      </p:sp>
    </p:spTree>
    <p:extLst>
      <p:ext uri="{BB962C8B-B14F-4D97-AF65-F5344CB8AC3E}">
        <p14:creationId xmlns:p14="http://schemas.microsoft.com/office/powerpoint/2010/main" val="65522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000" b="1" dirty="0" smtClean="0">
                <a:solidFill>
                  <a:srgbClr val="0000FF"/>
                </a:solidFill>
              </a:rPr>
              <a:t>三</a:t>
            </a:r>
            <a:r>
              <a:rPr lang="zh-TW" altLang="en-US" sz="4000" b="1" dirty="0" smtClean="0">
                <a:solidFill>
                  <a:srgbClr val="0000FF"/>
                </a:solidFill>
              </a:rPr>
              <a:t>、單元總結</a:t>
            </a:r>
            <a:endParaRPr lang="zh-TW" altLang="en-US" sz="4000" b="1" dirty="0">
              <a:solidFill>
                <a:srgbClr val="0000FF"/>
              </a:solidFill>
            </a:endParaRPr>
          </a:p>
        </p:txBody>
      </p:sp>
      <p:sp>
        <p:nvSpPr>
          <p:cNvPr id="3" name="內容版面配置區 2"/>
          <p:cNvSpPr>
            <a:spLocks noGrp="1"/>
          </p:cNvSpPr>
          <p:nvPr>
            <p:ph idx="1"/>
          </p:nvPr>
        </p:nvSpPr>
        <p:spPr>
          <a:xfrm>
            <a:off x="838200" y="1434043"/>
            <a:ext cx="10515600" cy="5423957"/>
          </a:xfrm>
        </p:spPr>
        <p:txBody>
          <a:bodyPr>
            <a:normAutofit/>
          </a:bodyPr>
          <a:lstStyle/>
          <a:p>
            <a:pPr marL="0" lvl="0" indent="0">
              <a:buNone/>
            </a:pPr>
            <a:r>
              <a:rPr lang="en-US" altLang="zh-TW" sz="3600" dirty="0" smtClean="0"/>
              <a:t>B.   </a:t>
            </a:r>
            <a:r>
              <a:rPr lang="zh-TW" altLang="en-US" sz="3600" dirty="0" smtClean="0"/>
              <a:t>教師總結</a:t>
            </a:r>
            <a:endParaRPr lang="en-US" altLang="zh-TW" sz="3600" dirty="0" smtClean="0"/>
          </a:p>
          <a:p>
            <a:pPr marL="0" lvl="0" indent="0" algn="just">
              <a:buNone/>
            </a:pPr>
            <a:r>
              <a:rPr lang="en-US" altLang="zh-TW" sz="3200" dirty="0"/>
              <a:t> </a:t>
            </a:r>
            <a:r>
              <a:rPr lang="en-US" altLang="zh-TW" sz="3200" dirty="0" smtClean="0"/>
              <a:t>      1. </a:t>
            </a:r>
            <a:r>
              <a:rPr lang="zh-TW" altLang="en-US" sz="3200" dirty="0" smtClean="0"/>
              <a:t>貪污</a:t>
            </a:r>
            <a:r>
              <a:rPr lang="zh-TW" altLang="en-US" sz="3200" dirty="0"/>
              <a:t>會</a:t>
            </a:r>
            <a:r>
              <a:rPr lang="zh-TW" altLang="en-US" sz="3200" dirty="0" smtClean="0"/>
              <a:t>為社會帶來很多不公平和不合理的情況，</a:t>
            </a:r>
            <a:endParaRPr lang="en-US" altLang="zh-TW" sz="3200" dirty="0" smtClean="0"/>
          </a:p>
          <a:p>
            <a:pPr marL="0" lvl="0" indent="0" algn="just">
              <a:buNone/>
            </a:pPr>
            <a:r>
              <a:rPr lang="zh-TW" altLang="en-US" sz="3200" dirty="0"/>
              <a:t>　</a:t>
            </a:r>
            <a:r>
              <a:rPr lang="zh-TW" altLang="en-US" sz="3200" dirty="0" smtClean="0"/>
              <a:t>　   亦會衝擊公平</a:t>
            </a:r>
            <a:r>
              <a:rPr lang="zh-TW" altLang="en-US" sz="3200" dirty="0" smtClean="0">
                <a:latin typeface="新細明體" panose="02020500000000000000" pitchFamily="18" charset="-120"/>
                <a:ea typeface="新細明體" panose="02020500000000000000" pitchFamily="18" charset="-120"/>
              </a:rPr>
              <a:t>、公義等社會價值，更甚者</a:t>
            </a:r>
            <a:r>
              <a:rPr lang="zh-TW" altLang="en-US" sz="3200" dirty="0">
                <a:latin typeface="新細明體" panose="02020500000000000000" pitchFamily="18" charset="-120"/>
              </a:rPr>
              <a:t>會令</a:t>
            </a:r>
            <a:endParaRPr lang="en-US" altLang="zh-TW" sz="3200" dirty="0" smtClean="0">
              <a:latin typeface="新細明體" panose="02020500000000000000" pitchFamily="18" charset="-120"/>
              <a:ea typeface="新細明體" panose="02020500000000000000" pitchFamily="18" charset="-120"/>
            </a:endParaRPr>
          </a:p>
          <a:p>
            <a:pPr marL="0" lvl="0" indent="0" algn="just">
              <a:buNone/>
            </a:pPr>
            <a:r>
              <a:rPr lang="zh-TW" altLang="en-US" sz="3200" dirty="0" smtClean="0">
                <a:latin typeface="新細明體" panose="02020500000000000000" pitchFamily="18" charset="-120"/>
                <a:ea typeface="新細明體" panose="02020500000000000000" pitchFamily="18" charset="-120"/>
              </a:rPr>
              <a:t>          市民的生命財產受到威脅。</a:t>
            </a:r>
            <a:endParaRPr lang="en-US" altLang="zh-TW" sz="3200" dirty="0" smtClean="0">
              <a:latin typeface="新細明體" panose="02020500000000000000" pitchFamily="18" charset="-120"/>
              <a:ea typeface="新細明體" panose="02020500000000000000" pitchFamily="18" charset="-120"/>
            </a:endParaRPr>
          </a:p>
          <a:p>
            <a:pPr marL="0" lvl="0" indent="0">
              <a:spcBef>
                <a:spcPts val="1800"/>
              </a:spcBef>
              <a:buNone/>
            </a:pPr>
            <a:r>
              <a:rPr lang="en-US" altLang="zh-TW" sz="3200" dirty="0">
                <a:latin typeface="新細明體" panose="02020500000000000000" pitchFamily="18" charset="-120"/>
                <a:ea typeface="新細明體" panose="02020500000000000000" pitchFamily="18" charset="-120"/>
              </a:rPr>
              <a:t> </a:t>
            </a:r>
            <a:r>
              <a:rPr lang="en-US" altLang="zh-TW" sz="3200" dirty="0" smtClean="0">
                <a:latin typeface="新細明體" panose="02020500000000000000" pitchFamily="18" charset="-120"/>
                <a:ea typeface="新細明體" panose="02020500000000000000" pitchFamily="18" charset="-120"/>
              </a:rPr>
              <a:t>    </a:t>
            </a:r>
            <a:r>
              <a:rPr lang="en-US" altLang="zh-TW" sz="3200" dirty="0"/>
              <a:t> 2. </a:t>
            </a:r>
            <a:r>
              <a:rPr lang="zh-TW" altLang="en-US" sz="3200" dirty="0" smtClean="0">
                <a:latin typeface="新細明體" panose="02020500000000000000" pitchFamily="18" charset="-120"/>
                <a:ea typeface="新細明體" panose="02020500000000000000" pitchFamily="18" charset="-120"/>
              </a:rPr>
              <a:t>我們須對貪污持零容忍的態度，在日常生活中更</a:t>
            </a:r>
            <a:endParaRPr lang="en-US" altLang="zh-TW" sz="3200" dirty="0" smtClean="0">
              <a:latin typeface="新細明體" panose="02020500000000000000" pitchFamily="18" charset="-120"/>
              <a:ea typeface="新細明體" panose="02020500000000000000" pitchFamily="18" charset="-120"/>
            </a:endParaRPr>
          </a:p>
          <a:p>
            <a:pPr marL="0" lvl="0" indent="0">
              <a:buNone/>
            </a:pPr>
            <a:r>
              <a:rPr lang="zh-TW" altLang="en-US" sz="3200" dirty="0">
                <a:latin typeface="新細明體" panose="02020500000000000000" pitchFamily="18" charset="-120"/>
                <a:ea typeface="新細明體" panose="02020500000000000000" pitchFamily="18" charset="-120"/>
              </a:rPr>
              <a:t>　</a:t>
            </a:r>
            <a:r>
              <a:rPr lang="zh-TW" altLang="en-US" sz="3200" dirty="0" smtClean="0">
                <a:latin typeface="新細明體" panose="02020500000000000000" pitchFamily="18" charset="-120"/>
                <a:ea typeface="新細明體" panose="02020500000000000000" pitchFamily="18" charset="-120"/>
              </a:rPr>
              <a:t>　  要做到有誠信及學懂拒絕誘惑。</a:t>
            </a:r>
            <a:endParaRPr lang="en-US" altLang="zh-TW" sz="3200" dirty="0" smtClean="0">
              <a:latin typeface="新細明體" panose="02020500000000000000" pitchFamily="18" charset="-120"/>
              <a:ea typeface="新細明體" panose="02020500000000000000" pitchFamily="18" charset="-120"/>
            </a:endParaRPr>
          </a:p>
          <a:p>
            <a:pPr marL="0" lvl="0" indent="0">
              <a:spcBef>
                <a:spcPts val="1800"/>
              </a:spcBef>
              <a:buNone/>
            </a:pPr>
            <a:r>
              <a:rPr lang="en-US" altLang="zh-TW" sz="3200" dirty="0" smtClean="0"/>
              <a:t>       3</a:t>
            </a:r>
            <a:r>
              <a:rPr lang="en-US" altLang="zh-TW" sz="3200" dirty="0"/>
              <a:t>. </a:t>
            </a:r>
            <a:r>
              <a:rPr lang="zh-TW" altLang="en-US" sz="3200" dirty="0"/>
              <a:t>公平</a:t>
            </a:r>
            <a:r>
              <a:rPr lang="zh-TW" altLang="en-US" sz="3200" dirty="0">
                <a:latin typeface="新細明體" panose="02020500000000000000" pitchFamily="18" charset="-120"/>
              </a:rPr>
              <a:t>、公正對個人及社會同樣重要，更須同心</a:t>
            </a:r>
            <a:endParaRPr lang="en-US" altLang="zh-TW" sz="3200" dirty="0">
              <a:latin typeface="新細明體" panose="02020500000000000000" pitchFamily="18" charset="-120"/>
            </a:endParaRPr>
          </a:p>
          <a:p>
            <a:pPr marL="0" lvl="0" indent="0">
              <a:buNone/>
            </a:pPr>
            <a:r>
              <a:rPr lang="zh-TW" altLang="en-US" sz="3200" dirty="0">
                <a:latin typeface="新細明體" panose="02020500000000000000" pitchFamily="18" charset="-120"/>
              </a:rPr>
              <a:t>　　  合力維護社會廉潔。</a:t>
            </a:r>
            <a:r>
              <a:rPr lang="en-US" altLang="zh-TW" sz="3200" dirty="0"/>
              <a:t> </a:t>
            </a:r>
            <a:endParaRPr lang="zh-TW" altLang="en-US" sz="3200" dirty="0"/>
          </a:p>
          <a:p>
            <a:pPr marL="0" lvl="0" indent="0">
              <a:buNone/>
            </a:pPr>
            <a:endParaRPr lang="zh-TW" altLang="en-US" sz="3600" dirty="0"/>
          </a:p>
        </p:txBody>
      </p:sp>
    </p:spTree>
    <p:extLst>
      <p:ext uri="{BB962C8B-B14F-4D97-AF65-F5344CB8AC3E}">
        <p14:creationId xmlns:p14="http://schemas.microsoft.com/office/powerpoint/2010/main" val="1376809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solidFill>
                  <a:srgbClr val="0000FF"/>
                </a:solidFill>
              </a:rPr>
              <a:t>四</a:t>
            </a:r>
            <a:r>
              <a:rPr lang="zh-TW" altLang="en-US" sz="4000" b="1" dirty="0" smtClean="0">
                <a:solidFill>
                  <a:srgbClr val="0000FF"/>
                </a:solidFill>
              </a:rPr>
              <a:t>、後續活動</a:t>
            </a:r>
            <a:endParaRPr lang="zh-TW" altLang="en-US" sz="4000" b="1" dirty="0">
              <a:solidFill>
                <a:srgbClr val="0000FF"/>
              </a:solidFill>
            </a:endParaRPr>
          </a:p>
        </p:txBody>
      </p:sp>
      <p:sp>
        <p:nvSpPr>
          <p:cNvPr id="3" name="內容版面配置區 2"/>
          <p:cNvSpPr>
            <a:spLocks noGrp="1"/>
          </p:cNvSpPr>
          <p:nvPr>
            <p:ph idx="1"/>
          </p:nvPr>
        </p:nvSpPr>
        <p:spPr/>
        <p:txBody>
          <a:bodyPr>
            <a:normAutofit/>
          </a:bodyPr>
          <a:lstStyle/>
          <a:p>
            <a:pPr>
              <a:lnSpc>
                <a:spcPct val="150000"/>
              </a:lnSpc>
            </a:pPr>
            <a:r>
              <a:rPr lang="zh-TW" altLang="en-US" sz="3600" dirty="0" smtClean="0"/>
              <a:t>辯論比賽</a:t>
            </a:r>
            <a:endParaRPr lang="en-US" altLang="zh-TW" sz="3600" dirty="0"/>
          </a:p>
          <a:p>
            <a:pPr marL="0" indent="0">
              <a:lnSpc>
                <a:spcPct val="150000"/>
              </a:lnSpc>
              <a:buNone/>
            </a:pPr>
            <a:r>
              <a:rPr lang="zh-TW" altLang="en-US" sz="3600" dirty="0" smtClean="0"/>
              <a:t>  題目：政府防貪政策的制定比個人廉潔操守建立更</a:t>
            </a:r>
            <a:endParaRPr lang="en-US" altLang="zh-TW" sz="3600" dirty="0" smtClean="0"/>
          </a:p>
          <a:p>
            <a:pPr marL="0" indent="0">
              <a:lnSpc>
                <a:spcPct val="150000"/>
              </a:lnSpc>
              <a:buNone/>
            </a:pPr>
            <a:r>
              <a:rPr lang="zh-TW" altLang="en-US" sz="3600" dirty="0"/>
              <a:t>　</a:t>
            </a:r>
            <a:r>
              <a:rPr lang="zh-TW" altLang="en-US" sz="3600" dirty="0" smtClean="0"/>
              <a:t>　      重要</a:t>
            </a:r>
            <a:r>
              <a:rPr lang="en-US" altLang="zh-TW" sz="3600" dirty="0">
                <a:latin typeface="新細明體" panose="02020500000000000000" pitchFamily="18" charset="-120"/>
                <a:ea typeface="新細明體" panose="02020500000000000000" pitchFamily="18" charset="-120"/>
              </a:rPr>
              <a:t>﹖</a:t>
            </a:r>
          </a:p>
        </p:txBody>
      </p:sp>
    </p:spTree>
    <p:extLst>
      <p:ext uri="{BB962C8B-B14F-4D97-AF65-F5344CB8AC3E}">
        <p14:creationId xmlns:p14="http://schemas.microsoft.com/office/powerpoint/2010/main" val="310388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6246" y="647431"/>
            <a:ext cx="10515600" cy="1325563"/>
          </a:xfrm>
        </p:spPr>
        <p:txBody>
          <a:bodyPr>
            <a:normAutofit/>
          </a:bodyPr>
          <a:lstStyle/>
          <a:p>
            <a:r>
              <a:rPr lang="zh-TW" altLang="en-US" sz="4900" b="1" dirty="0" smtClean="0">
                <a:solidFill>
                  <a:srgbClr val="0000FF"/>
                </a:solidFill>
              </a:rPr>
              <a:t>一、引起動機</a:t>
            </a:r>
            <a:r>
              <a:rPr lang="en-US" altLang="zh-TW" sz="4000" dirty="0"/>
              <a:t/>
            </a:r>
            <a:br>
              <a:rPr lang="en-US" altLang="zh-TW" sz="4000" dirty="0"/>
            </a:br>
            <a:endParaRPr lang="zh-TW" altLang="en-US" sz="4000" b="1" dirty="0"/>
          </a:p>
        </p:txBody>
      </p:sp>
      <p:sp>
        <p:nvSpPr>
          <p:cNvPr id="3" name="內容版面配置區 2"/>
          <p:cNvSpPr>
            <a:spLocks noGrp="1"/>
          </p:cNvSpPr>
          <p:nvPr>
            <p:ph idx="1"/>
          </p:nvPr>
        </p:nvSpPr>
        <p:spPr>
          <a:xfrm>
            <a:off x="766246" y="1972994"/>
            <a:ext cx="10515600" cy="4351338"/>
          </a:xfrm>
        </p:spPr>
        <p:txBody>
          <a:bodyPr/>
          <a:lstStyle/>
          <a:p>
            <a:r>
              <a:rPr lang="zh-TW" altLang="en-US" sz="3200" dirty="0" smtClean="0"/>
              <a:t>播放廉政公署</a:t>
            </a:r>
            <a:r>
              <a:rPr lang="zh-TW" altLang="en-US" sz="3200" b="1" dirty="0" smtClean="0">
                <a:solidFill>
                  <a:schemeClr val="accent6">
                    <a:lumMod val="50000"/>
                  </a:schemeClr>
                </a:solidFill>
              </a:rPr>
              <a:t>「打擊貪污　挺身舉報」電視廣告</a:t>
            </a:r>
            <a:r>
              <a:rPr lang="zh-TW" altLang="en-US" sz="3200" dirty="0" smtClean="0"/>
              <a:t>。</a:t>
            </a:r>
            <a:endParaRPr lang="en-US" altLang="zh-TW" sz="3200" dirty="0" smtClean="0"/>
          </a:p>
          <a:p>
            <a:endParaRPr lang="en-US" altLang="zh-TW" sz="3200" dirty="0" smtClean="0"/>
          </a:p>
          <a:p>
            <a:pPr marL="0" indent="0">
              <a:spcBef>
                <a:spcPts val="1800"/>
              </a:spcBef>
              <a:buNone/>
            </a:pPr>
            <a:endParaRPr lang="zh-TW" altLang="en-US" sz="32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811" y="3606799"/>
            <a:ext cx="4611035" cy="2593707"/>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632" y="2916846"/>
            <a:ext cx="4379794" cy="2463634"/>
          </a:xfrm>
          <a:prstGeom prst="rect">
            <a:avLst/>
          </a:prstGeom>
        </p:spPr>
      </p:pic>
    </p:spTree>
    <p:extLst>
      <p:ext uri="{BB962C8B-B14F-4D97-AF65-F5344CB8AC3E}">
        <p14:creationId xmlns:p14="http://schemas.microsoft.com/office/powerpoint/2010/main" val="965575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6246" y="647431"/>
            <a:ext cx="10515600" cy="1325563"/>
          </a:xfrm>
        </p:spPr>
        <p:txBody>
          <a:bodyPr>
            <a:normAutofit/>
          </a:bodyPr>
          <a:lstStyle/>
          <a:p>
            <a:r>
              <a:rPr lang="zh-TW" altLang="en-US" sz="4900" b="1" dirty="0" smtClean="0">
                <a:solidFill>
                  <a:srgbClr val="0000FF"/>
                </a:solidFill>
              </a:rPr>
              <a:t>問題討論</a:t>
            </a:r>
            <a:r>
              <a:rPr lang="en-US" altLang="zh-TW" sz="4000" dirty="0"/>
              <a:t/>
            </a:r>
            <a:br>
              <a:rPr lang="en-US" altLang="zh-TW" sz="4000" dirty="0"/>
            </a:br>
            <a:endParaRPr lang="zh-TW" altLang="en-US" sz="4000" b="1" dirty="0"/>
          </a:p>
        </p:txBody>
      </p:sp>
      <p:sp>
        <p:nvSpPr>
          <p:cNvPr id="3" name="內容版面配置區 2"/>
          <p:cNvSpPr>
            <a:spLocks noGrp="1"/>
          </p:cNvSpPr>
          <p:nvPr>
            <p:ph idx="1"/>
          </p:nvPr>
        </p:nvSpPr>
        <p:spPr>
          <a:xfrm>
            <a:off x="766246" y="1745760"/>
            <a:ext cx="10515600" cy="4351338"/>
          </a:xfrm>
        </p:spPr>
        <p:txBody>
          <a:bodyPr/>
          <a:lstStyle/>
          <a:p>
            <a:pPr marL="514350" indent="-514350">
              <a:buAutoNum type="arabicPeriod"/>
            </a:pPr>
            <a:r>
              <a:rPr lang="zh-TW" altLang="en-US" sz="3200" dirty="0" smtClean="0"/>
              <a:t>廣告中展現了哪些貪污行為？該等貪污行為會帶來甚麼</a:t>
            </a:r>
            <a:endParaRPr lang="en-US" altLang="zh-TW" sz="3200" dirty="0" smtClean="0"/>
          </a:p>
          <a:p>
            <a:pPr marL="0" indent="0">
              <a:buNone/>
            </a:pPr>
            <a:r>
              <a:rPr lang="en-US" altLang="zh-TW" sz="3200" dirty="0"/>
              <a:t> </a:t>
            </a:r>
            <a:r>
              <a:rPr lang="en-US" altLang="zh-TW" sz="3200" dirty="0" smtClean="0"/>
              <a:t>     </a:t>
            </a:r>
            <a:r>
              <a:rPr lang="zh-TW" altLang="en-US" sz="3200" dirty="0" smtClean="0"/>
              <a:t>影響或後果？</a:t>
            </a:r>
            <a:endParaRPr lang="en-US" altLang="zh-TW" sz="3200" dirty="0" smtClean="0"/>
          </a:p>
          <a:p>
            <a:pPr marL="0" indent="0">
              <a:spcBef>
                <a:spcPts val="1800"/>
              </a:spcBef>
              <a:buNone/>
            </a:pPr>
            <a:r>
              <a:rPr lang="en-US" altLang="zh-TW" sz="3200" dirty="0" smtClean="0"/>
              <a:t>2.  </a:t>
            </a:r>
            <a:r>
              <a:rPr lang="zh-TW" altLang="en-US" sz="3200" dirty="0" smtClean="0"/>
              <a:t>如遇到貪污問題，你會挺身舉報嗎？為甚麼？</a:t>
            </a:r>
            <a:endParaRPr lang="en-US" altLang="zh-TW" sz="3200" dirty="0" smtClean="0"/>
          </a:p>
          <a:p>
            <a:pPr marL="0" indent="0">
              <a:spcBef>
                <a:spcPts val="1800"/>
              </a:spcBef>
              <a:buNone/>
            </a:pPr>
            <a:endParaRPr lang="zh-TW" altLang="en-US" sz="3200" dirty="0"/>
          </a:p>
        </p:txBody>
      </p:sp>
    </p:spTree>
    <p:extLst>
      <p:ext uri="{BB962C8B-B14F-4D97-AF65-F5344CB8AC3E}">
        <p14:creationId xmlns:p14="http://schemas.microsoft.com/office/powerpoint/2010/main" val="3074298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solidFill>
                  <a:srgbClr val="0000FF"/>
                </a:solidFill>
              </a:rPr>
              <a:t>二</a:t>
            </a:r>
            <a:r>
              <a:rPr lang="zh-TW" altLang="en-US" b="1" dirty="0" smtClean="0">
                <a:solidFill>
                  <a:srgbClr val="0000FF"/>
                </a:solidFill>
              </a:rPr>
              <a:t>、分組討論</a:t>
            </a:r>
            <a:endParaRPr lang="zh-TW" altLang="en-US" b="1" dirty="0">
              <a:solidFill>
                <a:srgbClr val="0000FF"/>
              </a:solidFill>
            </a:endParaRPr>
          </a:p>
        </p:txBody>
      </p:sp>
      <p:sp>
        <p:nvSpPr>
          <p:cNvPr id="3" name="內容版面配置區 2"/>
          <p:cNvSpPr>
            <a:spLocks noGrp="1"/>
          </p:cNvSpPr>
          <p:nvPr>
            <p:ph idx="1"/>
          </p:nvPr>
        </p:nvSpPr>
        <p:spPr/>
        <p:txBody>
          <a:bodyPr/>
          <a:lstStyle/>
          <a:p>
            <a:pPr marL="0" indent="0">
              <a:buNone/>
            </a:pPr>
            <a:r>
              <a:rPr lang="en-US" altLang="zh-TW" dirty="0" smtClean="0"/>
              <a:t>1.   </a:t>
            </a:r>
            <a:r>
              <a:rPr lang="zh-TW" altLang="en-US" dirty="0" smtClean="0"/>
              <a:t>播放短片</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消失的報告</a:t>
            </a:r>
            <a:r>
              <a:rPr lang="en-US" altLang="zh-TW" dirty="0" smtClean="0">
                <a:latin typeface="新細明體" panose="02020500000000000000" pitchFamily="18" charset="-120"/>
                <a:ea typeface="新細明體" panose="02020500000000000000" pitchFamily="18" charset="-120"/>
              </a:rPr>
              <a:t>》</a:t>
            </a:r>
            <a:endParaRPr lang="zh-MO"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7093" y="2539132"/>
            <a:ext cx="4781974" cy="2689861"/>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0880" y="3602975"/>
            <a:ext cx="4792920" cy="2697019"/>
          </a:xfrm>
          <a:prstGeom prst="rect">
            <a:avLst/>
          </a:prstGeom>
        </p:spPr>
      </p:pic>
    </p:spTree>
    <p:extLst>
      <p:ext uri="{BB962C8B-B14F-4D97-AF65-F5344CB8AC3E}">
        <p14:creationId xmlns:p14="http://schemas.microsoft.com/office/powerpoint/2010/main" val="137587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00FF"/>
                </a:solidFill>
              </a:rPr>
              <a:t>問題討論</a:t>
            </a:r>
            <a:endParaRPr lang="zh-TW" altLang="en-US" b="1" dirty="0">
              <a:solidFill>
                <a:srgbClr val="0000FF"/>
              </a:solidFill>
            </a:endParaRPr>
          </a:p>
        </p:txBody>
      </p:sp>
      <p:sp>
        <p:nvSpPr>
          <p:cNvPr id="3" name="內容版面配置區 2"/>
          <p:cNvSpPr>
            <a:spLocks noGrp="1"/>
          </p:cNvSpPr>
          <p:nvPr>
            <p:ph idx="1"/>
          </p:nvPr>
        </p:nvSpPr>
        <p:spPr/>
        <p:txBody>
          <a:bodyPr/>
          <a:lstStyle/>
          <a:p>
            <a:pPr marL="0" indent="0">
              <a:buNone/>
            </a:pPr>
            <a:r>
              <a:rPr lang="en-US" altLang="zh-TW" dirty="0" smtClean="0"/>
              <a:t>1.   </a:t>
            </a:r>
            <a:r>
              <a:rPr lang="zh-TW" altLang="en-US" dirty="0" smtClean="0"/>
              <a:t>為甚麼工程公司不願意提交真正的</a:t>
            </a:r>
            <a:r>
              <a:rPr lang="zh-TW" altLang="en-US" dirty="0" smtClean="0">
                <a:latin typeface="新細明體" panose="02020500000000000000" pitchFamily="18" charset="-120"/>
                <a:ea typeface="新細明體" panose="02020500000000000000" pitchFamily="18" charset="-120"/>
              </a:rPr>
              <a:t>「土壤檢測報告」？</a:t>
            </a:r>
            <a:endParaRPr lang="en-US" altLang="zh-TW" dirty="0" smtClean="0">
              <a:latin typeface="新細明體" panose="02020500000000000000" pitchFamily="18" charset="-120"/>
              <a:ea typeface="新細明體" panose="02020500000000000000" pitchFamily="18" charset="-120"/>
            </a:endParaRPr>
          </a:p>
          <a:p>
            <a:pPr marL="514350" indent="-514350">
              <a:spcBef>
                <a:spcPts val="1800"/>
              </a:spcBef>
              <a:buAutoNum type="arabicPeriod" startAt="2"/>
            </a:pPr>
            <a:r>
              <a:rPr lang="zh-TW" altLang="en-US" dirty="0" smtClean="0">
                <a:latin typeface="新細明體" panose="02020500000000000000" pitchFamily="18" charset="-120"/>
                <a:ea typeface="新細明體" panose="02020500000000000000" pitchFamily="18" charset="-120"/>
              </a:rPr>
              <a:t>該公司的工程顧問打算如何瞞天過海？</a:t>
            </a:r>
            <a:endParaRPr lang="en-US" altLang="zh-TW" dirty="0" smtClean="0">
              <a:latin typeface="新細明體" panose="02020500000000000000" pitchFamily="18" charset="-120"/>
              <a:ea typeface="新細明體" panose="02020500000000000000" pitchFamily="18" charset="-120"/>
            </a:endParaRPr>
          </a:p>
          <a:p>
            <a:pPr marL="514350" indent="-514350">
              <a:spcBef>
                <a:spcPts val="1800"/>
              </a:spcBef>
              <a:buAutoNum type="arabicPeriod" startAt="2"/>
            </a:pPr>
            <a:r>
              <a:rPr lang="zh-TW" altLang="en-US" dirty="0" smtClean="0">
                <a:latin typeface="新細明體" panose="02020500000000000000" pitchFamily="18" charset="-120"/>
                <a:ea typeface="新細明體" panose="02020500000000000000" pitchFamily="18" charset="-120"/>
              </a:rPr>
              <a:t>如果你是</a:t>
            </a:r>
            <a:r>
              <a:rPr lang="en-US" altLang="zh-TW" dirty="0" smtClean="0">
                <a:latin typeface="新細明體" panose="02020500000000000000" pitchFamily="18" charset="-120"/>
                <a:ea typeface="新細明體" panose="02020500000000000000" pitchFamily="18" charset="-120"/>
              </a:rPr>
              <a:t>David</a:t>
            </a:r>
            <a:r>
              <a:rPr lang="zh-TW" altLang="en-US" dirty="0" smtClean="0">
                <a:latin typeface="新細明體" panose="02020500000000000000" pitchFamily="18" charset="-120"/>
                <a:ea typeface="新細明體" panose="02020500000000000000" pitchFamily="18" charset="-120"/>
              </a:rPr>
              <a:t>，你會接受工程公司利益而配合造假嗎？</a:t>
            </a:r>
            <a:endParaRPr lang="en-US" altLang="zh-TW" dirty="0" smtClean="0">
              <a:latin typeface="新細明體" panose="02020500000000000000" pitchFamily="18" charset="-120"/>
              <a:ea typeface="新細明體" panose="02020500000000000000" pitchFamily="18" charset="-120"/>
            </a:endParaRPr>
          </a:p>
          <a:p>
            <a:pPr marL="514350" indent="-514350">
              <a:spcBef>
                <a:spcPts val="1800"/>
              </a:spcBef>
              <a:buAutoNum type="arabicPeriod" startAt="2"/>
            </a:pPr>
            <a:r>
              <a:rPr lang="zh-TW" altLang="en-US" dirty="0" smtClean="0">
                <a:latin typeface="新細明體" panose="02020500000000000000" pitchFamily="18" charset="-120"/>
                <a:ea typeface="新細明體" panose="02020500000000000000" pitchFamily="18" charset="-120"/>
              </a:rPr>
              <a:t>以下各人涉及甚麼罪行？</a:t>
            </a:r>
            <a:endParaRPr lang="en-US" altLang="zh-TW" dirty="0" smtClean="0">
              <a:latin typeface="新細明體" panose="02020500000000000000" pitchFamily="18" charset="-120"/>
              <a:ea typeface="新細明體" panose="02020500000000000000" pitchFamily="18" charset="-120"/>
            </a:endParaRPr>
          </a:p>
          <a:p>
            <a:pPr marL="0" indent="0">
              <a:buNone/>
            </a:pPr>
            <a:r>
              <a:rPr lang="en-US" altLang="zh-MO" dirty="0">
                <a:latin typeface="新細明體" panose="02020500000000000000" pitchFamily="18" charset="-120"/>
                <a:ea typeface="新細明體" panose="02020500000000000000" pitchFamily="18" charset="-120"/>
              </a:rPr>
              <a:t> </a:t>
            </a:r>
            <a:r>
              <a:rPr lang="en-US" altLang="zh-MO" dirty="0" smtClean="0">
                <a:latin typeface="新細明體" panose="02020500000000000000" pitchFamily="18" charset="-120"/>
                <a:ea typeface="新細明體" panose="02020500000000000000" pitchFamily="18" charset="-120"/>
              </a:rPr>
              <a:t>     </a:t>
            </a:r>
            <a:r>
              <a:rPr lang="en-US" altLang="zh-TW" dirty="0" smtClean="0">
                <a:latin typeface="新細明體" panose="02020500000000000000" pitchFamily="18" charset="-120"/>
                <a:ea typeface="新細明體" panose="02020500000000000000" pitchFamily="18" charset="-120"/>
              </a:rPr>
              <a:t>A. </a:t>
            </a:r>
            <a:r>
              <a:rPr lang="zh-TW" altLang="en-US" dirty="0" smtClean="0">
                <a:latin typeface="新細明體" panose="02020500000000000000" pitchFamily="18" charset="-120"/>
                <a:ea typeface="新細明體" panose="02020500000000000000" pitchFamily="18" charset="-120"/>
              </a:rPr>
              <a:t>工程公司顧問</a:t>
            </a:r>
            <a:endParaRPr lang="en-US" altLang="zh-TW" dirty="0" smtClean="0">
              <a:latin typeface="新細明體" panose="02020500000000000000" pitchFamily="18" charset="-120"/>
              <a:ea typeface="新細明體" panose="02020500000000000000" pitchFamily="18" charset="-120"/>
            </a:endParaRPr>
          </a:p>
          <a:p>
            <a:pPr marL="0" indent="0">
              <a:buNone/>
            </a:pPr>
            <a:r>
              <a:rPr lang="en-US" altLang="zh-MO" dirty="0">
                <a:latin typeface="新細明體" panose="02020500000000000000" pitchFamily="18" charset="-120"/>
                <a:ea typeface="新細明體" panose="02020500000000000000" pitchFamily="18" charset="-120"/>
              </a:rPr>
              <a:t> </a:t>
            </a:r>
            <a:r>
              <a:rPr lang="en-US" altLang="zh-MO" dirty="0" smtClean="0">
                <a:latin typeface="新細明體" panose="02020500000000000000" pitchFamily="18" charset="-120"/>
                <a:ea typeface="新細明體" panose="02020500000000000000" pitchFamily="18" charset="-120"/>
              </a:rPr>
              <a:t>     </a:t>
            </a:r>
            <a:r>
              <a:rPr lang="en-US" altLang="zh-TW" dirty="0" smtClean="0">
                <a:latin typeface="新細明體" panose="02020500000000000000" pitchFamily="18" charset="-120"/>
                <a:ea typeface="新細明體" panose="02020500000000000000" pitchFamily="18" charset="-120"/>
              </a:rPr>
              <a:t>B. </a:t>
            </a:r>
            <a:r>
              <a:rPr lang="zh-TW" altLang="en-US" dirty="0" smtClean="0">
                <a:latin typeface="新細明體" panose="02020500000000000000" pitchFamily="18" charset="-120"/>
                <a:ea typeface="新細明體" panose="02020500000000000000" pitchFamily="18" charset="-120"/>
              </a:rPr>
              <a:t>工程師</a:t>
            </a:r>
            <a:r>
              <a:rPr lang="en-US" altLang="zh-TW" dirty="0" smtClean="0">
                <a:latin typeface="新細明體" panose="02020500000000000000" pitchFamily="18" charset="-120"/>
                <a:ea typeface="新細明體" panose="02020500000000000000" pitchFamily="18" charset="-120"/>
              </a:rPr>
              <a:t>David</a:t>
            </a:r>
          </a:p>
          <a:p>
            <a:pPr marL="0" indent="0">
              <a:buNone/>
            </a:pPr>
            <a:r>
              <a:rPr lang="en-US" altLang="zh-MO" dirty="0">
                <a:latin typeface="新細明體" panose="02020500000000000000" pitchFamily="18" charset="-120"/>
                <a:ea typeface="新細明體" panose="02020500000000000000" pitchFamily="18" charset="-120"/>
              </a:rPr>
              <a:t> </a:t>
            </a:r>
            <a:r>
              <a:rPr lang="en-US" altLang="zh-MO" dirty="0" smtClean="0">
                <a:latin typeface="新細明體" panose="02020500000000000000" pitchFamily="18" charset="-120"/>
                <a:ea typeface="新細明體" panose="02020500000000000000" pitchFamily="18" charset="-120"/>
              </a:rPr>
              <a:t>     C. </a:t>
            </a:r>
            <a:r>
              <a:rPr lang="zh-TW" altLang="en-US" dirty="0" smtClean="0">
                <a:latin typeface="新細明體" panose="02020500000000000000" pitchFamily="18" charset="-120"/>
                <a:ea typeface="新細明體" panose="02020500000000000000" pitchFamily="18" charset="-120"/>
              </a:rPr>
              <a:t>實驗員</a:t>
            </a:r>
            <a:r>
              <a:rPr lang="en-US" altLang="zh-TW" dirty="0" smtClean="0">
                <a:latin typeface="新細明體" panose="02020500000000000000" pitchFamily="18" charset="-120"/>
                <a:ea typeface="新細明體" panose="02020500000000000000" pitchFamily="18" charset="-120"/>
              </a:rPr>
              <a:t>Sam</a:t>
            </a:r>
            <a:endParaRPr lang="zh-MO" altLang="en-US" dirty="0"/>
          </a:p>
        </p:txBody>
      </p:sp>
    </p:spTree>
    <p:extLst>
      <p:ext uri="{BB962C8B-B14F-4D97-AF65-F5344CB8AC3E}">
        <p14:creationId xmlns:p14="http://schemas.microsoft.com/office/powerpoint/2010/main" val="2759424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686328"/>
            <a:ext cx="10515600" cy="1325563"/>
          </a:xfrm>
        </p:spPr>
        <p:txBody>
          <a:bodyPr/>
          <a:lstStyle/>
          <a:p>
            <a:r>
              <a:rPr lang="zh-TW" altLang="en-US" b="1" dirty="0">
                <a:solidFill>
                  <a:srgbClr val="0000FF"/>
                </a:solidFill>
              </a:rPr>
              <a:t>問題討論</a:t>
            </a:r>
            <a:endParaRPr lang="zh-TW" altLang="en-US" b="1" dirty="0"/>
          </a:p>
        </p:txBody>
      </p:sp>
      <p:sp>
        <p:nvSpPr>
          <p:cNvPr id="3" name="內容版面配置區 2"/>
          <p:cNvSpPr>
            <a:spLocks noGrp="1"/>
          </p:cNvSpPr>
          <p:nvPr>
            <p:ph idx="1"/>
          </p:nvPr>
        </p:nvSpPr>
        <p:spPr>
          <a:xfrm>
            <a:off x="838200" y="2059515"/>
            <a:ext cx="10515600" cy="4351338"/>
          </a:xfrm>
        </p:spPr>
        <p:txBody>
          <a:bodyPr/>
          <a:lstStyle/>
          <a:p>
            <a:pPr marL="514350" indent="-514350">
              <a:lnSpc>
                <a:spcPct val="150000"/>
              </a:lnSpc>
              <a:buAutoNum type="arabicPeriod" startAt="5"/>
            </a:pPr>
            <a:r>
              <a:rPr lang="zh-TW" altLang="en-US" dirty="0" smtClean="0"/>
              <a:t>你認為製作假報告的行為對社會有甚麼影響？</a:t>
            </a:r>
            <a:endParaRPr lang="en-US" altLang="zh-TW" dirty="0" smtClean="0"/>
          </a:p>
          <a:p>
            <a:pPr marL="514350" indent="-514350">
              <a:lnSpc>
                <a:spcPct val="150000"/>
              </a:lnSpc>
              <a:buAutoNum type="arabicPeriod" startAt="5"/>
            </a:pPr>
            <a:r>
              <a:rPr lang="zh-TW" altLang="en-US" dirty="0" smtClean="0"/>
              <a:t>廉署在上述案件的角色是甚麼？</a:t>
            </a:r>
            <a:endParaRPr lang="zh-MO" altLang="en-US" dirty="0"/>
          </a:p>
        </p:txBody>
      </p:sp>
    </p:spTree>
    <p:extLst>
      <p:ext uri="{BB962C8B-B14F-4D97-AF65-F5344CB8AC3E}">
        <p14:creationId xmlns:p14="http://schemas.microsoft.com/office/powerpoint/2010/main" val="344372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solidFill>
                  <a:srgbClr val="0000FF"/>
                </a:solidFill>
              </a:rPr>
              <a:t>二</a:t>
            </a:r>
            <a:r>
              <a:rPr lang="zh-TW" altLang="en-US" b="1" dirty="0" smtClean="0">
                <a:solidFill>
                  <a:srgbClr val="0000FF"/>
                </a:solidFill>
              </a:rPr>
              <a:t>、分組討論</a:t>
            </a:r>
            <a:endParaRPr lang="zh-TW" altLang="en-US" b="1" dirty="0">
              <a:solidFill>
                <a:srgbClr val="0000FF"/>
              </a:solidFill>
            </a:endParaRPr>
          </a:p>
        </p:txBody>
      </p:sp>
      <p:sp>
        <p:nvSpPr>
          <p:cNvPr id="3" name="內容版面配置區 2"/>
          <p:cNvSpPr>
            <a:spLocks noGrp="1"/>
          </p:cNvSpPr>
          <p:nvPr>
            <p:ph idx="1"/>
          </p:nvPr>
        </p:nvSpPr>
        <p:spPr/>
        <p:txBody>
          <a:bodyPr/>
          <a:lstStyle/>
          <a:p>
            <a:pPr marL="0" indent="0">
              <a:buNone/>
            </a:pPr>
            <a:r>
              <a:rPr lang="en-US" altLang="zh-TW" dirty="0" smtClean="0"/>
              <a:t>2.   </a:t>
            </a:r>
            <a:r>
              <a:rPr lang="zh-TW" altLang="en-US" dirty="0" smtClean="0"/>
              <a:t>行政失當個案漫畫</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監管不力</a:t>
            </a:r>
            <a:r>
              <a:rPr lang="en-US" altLang="zh-TW" dirty="0" smtClean="0">
                <a:latin typeface="新細明體" panose="02020500000000000000" pitchFamily="18" charset="-120"/>
                <a:ea typeface="新細明體" panose="02020500000000000000" pitchFamily="18" charset="-120"/>
              </a:rPr>
              <a:t>》</a:t>
            </a:r>
            <a:endParaRPr lang="zh-MO"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33" y="2600615"/>
            <a:ext cx="5029200" cy="3914775"/>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677" y="2600615"/>
            <a:ext cx="5029200" cy="3914775"/>
          </a:xfrm>
          <a:prstGeom prst="rect">
            <a:avLst/>
          </a:prstGeom>
        </p:spPr>
      </p:pic>
    </p:spTree>
    <p:extLst>
      <p:ext uri="{BB962C8B-B14F-4D97-AF65-F5344CB8AC3E}">
        <p14:creationId xmlns:p14="http://schemas.microsoft.com/office/powerpoint/2010/main" val="261255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097492"/>
            <a:ext cx="10515600" cy="4351338"/>
          </a:xfrm>
        </p:spPr>
        <p:txBody>
          <a:bodyPr/>
          <a:lstStyle/>
          <a:p>
            <a:pPr marL="0" indent="0">
              <a:buNone/>
            </a:pPr>
            <a:r>
              <a:rPr lang="en-US" altLang="zh-TW" dirty="0"/>
              <a:t>2</a:t>
            </a:r>
            <a:r>
              <a:rPr lang="en-US" altLang="zh-TW" dirty="0" smtClean="0"/>
              <a:t>.   </a:t>
            </a:r>
            <a:r>
              <a:rPr lang="zh-TW" altLang="en-US" dirty="0" smtClean="0"/>
              <a:t>行政失當個案漫畫</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監管不力</a:t>
            </a:r>
            <a:r>
              <a:rPr lang="en-US" altLang="zh-TW" dirty="0" smtClean="0">
                <a:latin typeface="新細明體" panose="02020500000000000000" pitchFamily="18" charset="-120"/>
                <a:ea typeface="新細明體" panose="02020500000000000000" pitchFamily="18" charset="-120"/>
              </a:rPr>
              <a:t>》</a:t>
            </a:r>
            <a:endParaRPr lang="zh-MO"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044106"/>
            <a:ext cx="5029200" cy="3914775"/>
          </a:xfrm>
          <a:prstGeom prst="rect">
            <a:avLst/>
          </a:prstGeo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067" y="2044106"/>
            <a:ext cx="5029200" cy="3924300"/>
          </a:xfrm>
          <a:prstGeom prst="rect">
            <a:avLst/>
          </a:prstGeom>
        </p:spPr>
      </p:pic>
    </p:spTree>
    <p:extLst>
      <p:ext uri="{BB962C8B-B14F-4D97-AF65-F5344CB8AC3E}">
        <p14:creationId xmlns:p14="http://schemas.microsoft.com/office/powerpoint/2010/main" val="374489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894291"/>
            <a:ext cx="10515600" cy="4351338"/>
          </a:xfrm>
        </p:spPr>
        <p:txBody>
          <a:bodyPr/>
          <a:lstStyle/>
          <a:p>
            <a:pPr marL="0" indent="0">
              <a:buNone/>
            </a:pPr>
            <a:r>
              <a:rPr lang="en-US" altLang="zh-TW" dirty="0"/>
              <a:t>2</a:t>
            </a:r>
            <a:r>
              <a:rPr lang="en-US" altLang="zh-TW" dirty="0" smtClean="0"/>
              <a:t>.   </a:t>
            </a:r>
            <a:r>
              <a:rPr lang="zh-TW" altLang="en-US" dirty="0" smtClean="0"/>
              <a:t>行政失當個案漫畫</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監管不力</a:t>
            </a:r>
            <a:r>
              <a:rPr lang="en-US" altLang="zh-TW" dirty="0" smtClean="0">
                <a:latin typeface="新細明體" panose="02020500000000000000" pitchFamily="18" charset="-120"/>
                <a:ea typeface="新細明體" panose="02020500000000000000" pitchFamily="18" charset="-120"/>
              </a:rPr>
              <a:t>》</a:t>
            </a:r>
            <a:endParaRPr lang="zh-MO"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97943"/>
            <a:ext cx="5029200" cy="3924300"/>
          </a:xfrm>
          <a:prstGeom prst="rect">
            <a:avLst/>
          </a:prstGeo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897943"/>
            <a:ext cx="5029200" cy="3924300"/>
          </a:xfrm>
          <a:prstGeom prst="rect">
            <a:avLst/>
          </a:prstGeom>
        </p:spPr>
      </p:pic>
    </p:spTree>
    <p:extLst>
      <p:ext uri="{BB962C8B-B14F-4D97-AF65-F5344CB8AC3E}">
        <p14:creationId xmlns:p14="http://schemas.microsoft.com/office/powerpoint/2010/main" val="157795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506</Words>
  <Application>Microsoft Office PowerPoint</Application>
  <PresentationFormat>寬螢幕</PresentationFormat>
  <Paragraphs>61</Paragraphs>
  <Slides>14</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14</vt:i4>
      </vt:variant>
    </vt:vector>
  </HeadingPairs>
  <TitlesOfParts>
    <vt:vector size="20" baseType="lpstr">
      <vt:lpstr>新細明體</vt:lpstr>
      <vt:lpstr>標楷體</vt:lpstr>
      <vt:lpstr>Arial</vt:lpstr>
      <vt:lpstr>Calibri</vt:lpstr>
      <vt:lpstr>Calibri Light</vt:lpstr>
      <vt:lpstr>Office 佈景主題</vt:lpstr>
      <vt:lpstr>中學誠信教育教材《思而行──高中篇》 </vt:lpstr>
      <vt:lpstr>一、引起動機 </vt:lpstr>
      <vt:lpstr>問題討論 </vt:lpstr>
      <vt:lpstr>二、分組討論</vt:lpstr>
      <vt:lpstr>問題討論</vt:lpstr>
      <vt:lpstr>問題討論</vt:lpstr>
      <vt:lpstr>二、分組討論</vt:lpstr>
      <vt:lpstr>PowerPoint 簡報</vt:lpstr>
      <vt:lpstr>PowerPoint 簡報</vt:lpstr>
      <vt:lpstr>行政失當個案漫畫《監管不力》</vt:lpstr>
      <vt:lpstr>問題討論：漫畫《監管不力》</vt:lpstr>
      <vt:lpstr>三、單元總結</vt:lpstr>
      <vt:lpstr>三、單元總結</vt:lpstr>
      <vt:lpstr>四、後續活動</vt:lpstr>
    </vt:vector>
  </TitlesOfParts>
  <Company>CCAC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中學誠信教育教材《思而行》 </dc:title>
  <dc:creator>Jeffrey, Chi Hang Loi</dc:creator>
  <cp:lastModifiedBy>Stephanie, Man Wa Ao</cp:lastModifiedBy>
  <cp:revision>81</cp:revision>
  <dcterms:created xsi:type="dcterms:W3CDTF">2016-08-04T03:49:49Z</dcterms:created>
  <dcterms:modified xsi:type="dcterms:W3CDTF">2019-12-11T07:17:30Z</dcterms:modified>
</cp:coreProperties>
</file>