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7" r:id="rId2"/>
    <p:sldId id="256" r:id="rId3"/>
    <p:sldId id="259" r:id="rId4"/>
    <p:sldId id="261" r:id="rId5"/>
    <p:sldId id="258" r:id="rId6"/>
    <p:sldId id="260" r:id="rId7"/>
  </p:sldIdLst>
  <p:sldSz cx="12192000" cy="6858000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6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565B6-DD6C-42A4-827F-391364FB8BA9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17876-24A2-4882-9B79-0155C987820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35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9944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62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753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792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199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374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3063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659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882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98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139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23B6D-BB6F-464D-B6F7-3553ACEA305E}" type="datetimeFigureOut">
              <a:rPr lang="zh-TW" altLang="en-US" smtClean="0"/>
              <a:t>2019/11/30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4FFE7-E6C6-4044-A39F-A358E05E78E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229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29214" y="611520"/>
            <a:ext cx="9744307" cy="1470025"/>
          </a:xfrm>
        </p:spPr>
        <p:txBody>
          <a:bodyPr anchor="ctr"/>
          <a:lstStyle/>
          <a:p>
            <a:r>
              <a:rPr lang="zh-TW" altLang="en-US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中學誠信教育教材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4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思而行──高中篇</a:t>
            </a:r>
            <a:r>
              <a:rPr lang="en-US" altLang="zh-TW" sz="4400" dirty="0" smtClean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en-US" altLang="zh-TW" sz="4400" dirty="0" smtClean="0">
                <a:solidFill>
                  <a:srgbClr val="0000CC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>
              <a:solidFill>
                <a:srgbClr val="0000CC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3725" y="2143688"/>
            <a:ext cx="6931891" cy="3377643"/>
          </a:xfrm>
        </p:spPr>
        <p:txBody>
          <a:bodyPr>
            <a:normAutofit/>
          </a:bodyPr>
          <a:lstStyle/>
          <a:p>
            <a:r>
              <a:rPr lang="zh-TW" altLang="zh-TW" sz="5200" b="1" dirty="0" smtClean="0"/>
              <a:t>《</a:t>
            </a:r>
            <a:r>
              <a:rPr lang="zh-TW" altLang="en-US" sz="5200" b="1" dirty="0" smtClean="0"/>
              <a:t>廉潔選舉</a:t>
            </a:r>
            <a:r>
              <a:rPr lang="zh-TW" altLang="zh-TW" sz="5400" b="1" dirty="0" smtClean="0"/>
              <a:t>》</a:t>
            </a:r>
            <a:endParaRPr lang="en-US" altLang="zh-TW" sz="4000" b="1" dirty="0" smtClean="0"/>
          </a:p>
          <a:p>
            <a:endParaRPr lang="en-US" altLang="zh-TW" sz="2800" b="1" dirty="0" smtClean="0"/>
          </a:p>
          <a:p>
            <a:r>
              <a:rPr lang="zh-TW" altLang="en-US" sz="2800" b="1" dirty="0" smtClean="0">
                <a:solidFill>
                  <a:srgbClr val="0000FF"/>
                </a:solidFill>
              </a:rPr>
              <a:t>第一節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r>
              <a:rPr lang="zh-TW" altLang="en-US" sz="2800" b="1" dirty="0" smtClean="0">
                <a:solidFill>
                  <a:srgbClr val="0000FF"/>
                </a:solidFill>
              </a:rPr>
              <a:t>選舉的意義</a:t>
            </a:r>
            <a:endParaRPr lang="en-US" altLang="zh-TW" b="1" dirty="0" smtClean="0">
              <a:solidFill>
                <a:srgbClr val="0000FF"/>
              </a:solidFill>
            </a:endParaRPr>
          </a:p>
          <a:p>
            <a:endParaRPr lang="en-US" altLang="zh-TW" b="1" dirty="0" smtClean="0"/>
          </a:p>
          <a:p>
            <a:endParaRPr lang="zh-TW" altLang="en-US" sz="3500" b="1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43" y="4821335"/>
            <a:ext cx="532657" cy="76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9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zh-TW" sz="4000" b="1" dirty="0" smtClean="0">
                <a:solidFill>
                  <a:srgbClr val="0000FF"/>
                </a:solidFill>
              </a:rPr>
              <a:t>一</a:t>
            </a:r>
            <a:r>
              <a:rPr lang="zh-TW" altLang="en-US" sz="4000" b="1" dirty="0" smtClean="0">
                <a:solidFill>
                  <a:srgbClr val="0000FF"/>
                </a:solidFill>
              </a:rPr>
              <a:t>、引起動機：生活中的投票</a:t>
            </a:r>
            <a:r>
              <a:rPr lang="en-US" altLang="zh-TW" sz="4000" b="1" dirty="0" smtClean="0">
                <a:solidFill>
                  <a:srgbClr val="0000FF"/>
                </a:solidFill>
              </a:rPr>
              <a:t>	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 smtClean="0"/>
              <a:t>請舉出</a:t>
            </a:r>
            <a:r>
              <a:rPr lang="zh-TW" altLang="zh-TW" sz="3200" dirty="0"/>
              <a:t>不同類型的選舉和投票</a:t>
            </a:r>
            <a:r>
              <a:rPr lang="zh-TW" altLang="zh-TW" sz="3200" dirty="0" smtClean="0"/>
              <a:t>活動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sz="3200" dirty="0"/>
              <a:t>甚麼</a:t>
            </a:r>
            <a:r>
              <a:rPr lang="zh-TW" altLang="zh-TW" sz="3200" dirty="0" smtClean="0"/>
              <a:t>時候</a:t>
            </a:r>
            <a:r>
              <a:rPr lang="zh-TW" altLang="en-US" sz="3200" dirty="0" smtClean="0"/>
              <a:t>可以</a:t>
            </a:r>
            <a:r>
              <a:rPr lang="zh-TW" altLang="zh-TW" sz="3200" dirty="0" smtClean="0"/>
              <a:t>用</a:t>
            </a:r>
            <a:r>
              <a:rPr lang="zh-TW" altLang="zh-TW" sz="3200" dirty="0"/>
              <a:t>投票選舉的方式來做決定？為甚麼</a:t>
            </a:r>
            <a:r>
              <a:rPr lang="zh-TW" altLang="zh-TW" sz="3200" dirty="0" smtClean="0"/>
              <a:t>？</a:t>
            </a:r>
            <a:endParaRPr lang="en-US" altLang="zh-TW" sz="3200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3200" dirty="0" smtClean="0"/>
              <a:t>選舉中你認為甚麼最重要</a:t>
            </a:r>
            <a:r>
              <a:rPr lang="zh-TW" altLang="en-US" sz="3200" dirty="0"/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168163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0000FF"/>
                </a:solidFill>
              </a:rPr>
              <a:t>二、</a:t>
            </a:r>
            <a:r>
              <a:rPr lang="zh-TW" altLang="zh-TW" sz="4000" b="1" dirty="0">
                <a:solidFill>
                  <a:srgbClr val="0000FF"/>
                </a:solidFill>
              </a:rPr>
              <a:t>模擬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學生會</a:t>
            </a:r>
            <a:r>
              <a:rPr lang="zh-TW" altLang="zh-TW" sz="4000" b="1" dirty="0">
                <a:solidFill>
                  <a:srgbClr val="0000FF"/>
                </a:solidFill>
              </a:rPr>
              <a:t>會長選舉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zh-TW" sz="3200" dirty="0"/>
              <a:t>請</a:t>
            </a:r>
            <a:r>
              <a:rPr lang="en-US" altLang="zh-TW" sz="3200" dirty="0"/>
              <a:t>4</a:t>
            </a:r>
            <a:r>
              <a:rPr lang="zh-TW" altLang="zh-TW" sz="3200" dirty="0"/>
              <a:t>位同學作模擬學生會會長候選人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並隨機給予</a:t>
            </a:r>
            <a:r>
              <a:rPr lang="en-US" altLang="zh-TW" sz="3200" dirty="0" smtClean="0"/>
              <a:t>4</a:t>
            </a:r>
            <a:r>
              <a:rPr lang="zh-TW" altLang="en-US" sz="3200" dirty="0" smtClean="0"/>
              <a:t>人</a:t>
            </a:r>
            <a:r>
              <a:rPr lang="zh-TW" altLang="zh-TW" sz="3200" dirty="0" smtClean="0"/>
              <a:t>各</a:t>
            </a:r>
            <a:r>
              <a:rPr lang="en-US" altLang="zh-TW" sz="3200" dirty="0" smtClean="0"/>
              <a:t>1</a:t>
            </a:r>
            <a:r>
              <a:rPr lang="zh-TW" altLang="zh-TW" sz="3200" dirty="0"/>
              <a:t>張不同的指示</a:t>
            </a:r>
            <a:r>
              <a:rPr lang="zh-TW" altLang="zh-TW" sz="3200" dirty="0" smtClean="0"/>
              <a:t>卡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sz="3200" dirty="0" smtClean="0"/>
              <a:t>告知班內同學舉行新一屆學生會會長模擬選舉，大家</a:t>
            </a:r>
            <a:r>
              <a:rPr lang="zh-TW" altLang="zh-TW" sz="3200" dirty="0" smtClean="0"/>
              <a:t>都</a:t>
            </a:r>
            <a:r>
              <a:rPr lang="zh-TW" altLang="zh-TW" sz="3200" dirty="0"/>
              <a:t>有投票權</a:t>
            </a:r>
            <a:r>
              <a:rPr lang="zh-TW" altLang="zh-TW" sz="3200" dirty="0" smtClean="0"/>
              <a:t>，</a:t>
            </a:r>
            <a:r>
              <a:rPr lang="zh-TW" altLang="en-US" sz="3200" dirty="0" smtClean="0"/>
              <a:t>並向</a:t>
            </a:r>
            <a:r>
              <a:rPr lang="zh-TW" altLang="zh-TW" sz="3200" dirty="0" smtClean="0"/>
              <a:t>同學</a:t>
            </a:r>
            <a:r>
              <a:rPr lang="zh-TW" altLang="en-US" sz="3200" dirty="0" smtClean="0"/>
              <a:t>派發</a:t>
            </a:r>
            <a:r>
              <a:rPr lang="zh-TW" altLang="zh-TW" sz="3200" dirty="0" smtClean="0"/>
              <a:t>模擬選票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en-US" altLang="zh-TW" sz="3200" dirty="0"/>
              <a:t>4</a:t>
            </a:r>
            <a:r>
              <a:rPr lang="zh-TW" altLang="zh-TW" sz="3200" dirty="0"/>
              <a:t>位候選人按照指示卡</a:t>
            </a:r>
            <a:r>
              <a:rPr lang="zh-TW" altLang="zh-TW" sz="3200" dirty="0" smtClean="0"/>
              <a:t>內容</a:t>
            </a:r>
            <a:r>
              <a:rPr lang="zh-TW" altLang="en-US" sz="3200" dirty="0" smtClean="0"/>
              <a:t>，用認為有效方式</a:t>
            </a:r>
            <a:r>
              <a:rPr lang="zh-TW" altLang="zh-TW" sz="3200" dirty="0" smtClean="0"/>
              <a:t>向</a:t>
            </a:r>
            <a:r>
              <a:rPr lang="zh-TW" altLang="zh-TW" sz="3200" dirty="0"/>
              <a:t>同學拉票，例如宣揚政績、政綱和口號等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en-US" sz="3200" dirty="0" smtClean="0"/>
              <a:t>老師向學生宣讀投票守則，之後進行投票，將表格放進票箱，亦可不投票。</a:t>
            </a:r>
            <a:endParaRPr lang="en-US" altLang="zh-TW" sz="3200" dirty="0" smtClean="0"/>
          </a:p>
        </p:txBody>
      </p:sp>
    </p:spTree>
    <p:extLst>
      <p:ext uri="{BB962C8B-B14F-4D97-AF65-F5344CB8AC3E}">
        <p14:creationId xmlns:p14="http://schemas.microsoft.com/office/powerpoint/2010/main" val="646215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0000FF"/>
                </a:solidFill>
              </a:rPr>
              <a:t>程序一：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宣讀</a:t>
            </a:r>
            <a:r>
              <a:rPr lang="zh-TW" altLang="zh-TW" sz="4000" b="1" dirty="0">
                <a:solidFill>
                  <a:srgbClr val="0000FF"/>
                </a:solidFill>
              </a:rPr>
              <a:t>投票守則，之後進行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投票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zh-TW" altLang="zh-TW" sz="3200" b="1" dirty="0"/>
              <a:t>投票</a:t>
            </a:r>
            <a:r>
              <a:rPr lang="zh-TW" altLang="zh-TW" sz="3200" b="1" dirty="0" smtClean="0"/>
              <a:t>守則</a:t>
            </a:r>
            <a:r>
              <a:rPr lang="zh-TW" altLang="en-US" sz="3200" b="1" dirty="0" smtClean="0"/>
              <a:t>：</a:t>
            </a:r>
            <a:endParaRPr lang="en-US" altLang="zh-TW" sz="3200" dirty="0" smtClean="0"/>
          </a:p>
          <a:p>
            <a:pPr lvl="0">
              <a:lnSpc>
                <a:spcPct val="150000"/>
              </a:lnSpc>
            </a:pPr>
            <a:r>
              <a:rPr lang="zh-TW" altLang="zh-TW" sz="3200" dirty="0" smtClean="0"/>
              <a:t>投票</a:t>
            </a:r>
            <a:r>
              <a:rPr lang="zh-HK" altLang="zh-TW" sz="3200" dirty="0"/>
              <a:t>期間</a:t>
            </a:r>
            <a:r>
              <a:rPr lang="zh-TW" altLang="zh-TW" sz="3200" dirty="0"/>
              <a:t>，</a:t>
            </a:r>
            <a:r>
              <a:rPr lang="zh-HK" altLang="zh-TW" sz="3200" dirty="0"/>
              <a:t>任何</a:t>
            </a:r>
            <a:r>
              <a:rPr lang="zh-TW" altLang="zh-TW" sz="3200" dirty="0"/>
              <a:t>人</a:t>
            </a:r>
            <a:r>
              <a:rPr lang="zh-HK" altLang="zh-TW" sz="3200" dirty="0"/>
              <a:t>均</a:t>
            </a:r>
            <a:r>
              <a:rPr lang="zh-TW" altLang="zh-TW" sz="3200" dirty="0"/>
              <a:t>不能</a:t>
            </a:r>
            <a:r>
              <a:rPr lang="zh-HK" altLang="zh-TW" sz="3200" dirty="0"/>
              <a:t>談</a:t>
            </a:r>
            <a:r>
              <a:rPr lang="zh-TW" altLang="zh-TW" sz="3200" dirty="0"/>
              <a:t>話，直至投票完畢。</a:t>
            </a:r>
          </a:p>
          <a:p>
            <a:pPr lvl="0">
              <a:lnSpc>
                <a:spcPct val="150000"/>
              </a:lnSpc>
            </a:pPr>
            <a:r>
              <a:rPr lang="zh-TW" altLang="zh-TW" sz="3200" dirty="0"/>
              <a:t>投票</a:t>
            </a:r>
            <a:r>
              <a:rPr lang="zh-HK" altLang="zh-TW" sz="3200" dirty="0"/>
              <a:t>時</a:t>
            </a:r>
            <a:r>
              <a:rPr lang="zh-TW" altLang="zh-TW" sz="3200" dirty="0"/>
              <a:t>，</a:t>
            </a:r>
            <a:r>
              <a:rPr lang="zh-HK" altLang="zh-TW" sz="3200" dirty="0"/>
              <a:t>用原子筆在候</a:t>
            </a:r>
            <a:r>
              <a:rPr lang="zh-TW" altLang="zh-TW" sz="3200" dirty="0"/>
              <a:t>選</a:t>
            </a:r>
            <a:r>
              <a:rPr lang="zh-HK" altLang="zh-TW" sz="3200" dirty="0"/>
              <a:t>人的空格內劃一個剔</a:t>
            </a:r>
            <a:r>
              <a:rPr lang="zh-TW" altLang="zh-TW" sz="3200" dirty="0"/>
              <a:t>。</a:t>
            </a:r>
          </a:p>
          <a:p>
            <a:pPr lvl="0">
              <a:lnSpc>
                <a:spcPct val="150000"/>
              </a:lnSpc>
            </a:pPr>
            <a:r>
              <a:rPr lang="zh-TW" altLang="zh-TW" sz="3200" dirty="0"/>
              <a:t>投票</a:t>
            </a:r>
            <a:r>
              <a:rPr lang="zh-HK" altLang="zh-TW" sz="3200" dirty="0"/>
              <a:t>後</a:t>
            </a:r>
            <a:r>
              <a:rPr lang="zh-TW" altLang="zh-TW" sz="3200" dirty="0"/>
              <a:t>，</a:t>
            </a:r>
            <a:r>
              <a:rPr lang="zh-HK" altLang="zh-TW" sz="3200" dirty="0"/>
              <a:t>把</a:t>
            </a:r>
            <a:r>
              <a:rPr lang="zh-TW" altLang="zh-TW" sz="3200" dirty="0"/>
              <a:t>選票向內</a:t>
            </a:r>
            <a:r>
              <a:rPr lang="zh-HK" altLang="zh-TW" sz="3200" dirty="0"/>
              <a:t>對</a:t>
            </a:r>
            <a:r>
              <a:rPr lang="zh-TW" altLang="zh-TW" sz="3200" dirty="0"/>
              <a:t>摺合，並投入投票箱。</a:t>
            </a:r>
          </a:p>
          <a:p>
            <a:pPr lvl="0">
              <a:lnSpc>
                <a:spcPct val="150000"/>
              </a:lnSpc>
            </a:pPr>
            <a:r>
              <a:rPr lang="zh-TW" altLang="zh-TW" sz="3200" dirty="0"/>
              <a:t>投票</a:t>
            </a:r>
            <a:r>
              <a:rPr lang="zh-HK" altLang="zh-TW" sz="3200" dirty="0"/>
              <a:t>須</a:t>
            </a:r>
            <a:r>
              <a:rPr lang="zh-TW" altLang="zh-TW" sz="3200" dirty="0"/>
              <a:t>保密，</a:t>
            </a:r>
            <a:r>
              <a:rPr lang="zh-HK" altLang="zh-TW" sz="3200" dirty="0"/>
              <a:t>任何人不得要求</a:t>
            </a:r>
            <a:r>
              <a:rPr lang="zh-HK" altLang="zh-TW" sz="3200" dirty="0" smtClean="0"/>
              <a:t>別人</a:t>
            </a:r>
            <a:r>
              <a:rPr lang="zh-TW" altLang="en-US" sz="3200" dirty="0" smtClean="0"/>
              <a:t>透</a:t>
            </a:r>
            <a:r>
              <a:rPr lang="zh-HK" altLang="zh-TW" sz="3200" dirty="0" smtClean="0"/>
              <a:t>露</a:t>
            </a:r>
            <a:r>
              <a:rPr lang="zh-HK" altLang="zh-TW" sz="3200" dirty="0"/>
              <a:t>所投的票</a:t>
            </a:r>
            <a:r>
              <a:rPr lang="zh-TW" altLang="zh-TW" sz="3200" dirty="0"/>
              <a:t>。</a:t>
            </a:r>
          </a:p>
          <a:p>
            <a:pPr lvl="0">
              <a:lnSpc>
                <a:spcPct val="150000"/>
              </a:lnSpc>
            </a:pPr>
            <a:r>
              <a:rPr lang="zh-TW" altLang="zh-TW" sz="3200" dirty="0"/>
              <a:t>選票</a:t>
            </a:r>
            <a:r>
              <a:rPr lang="zh-HK" altLang="zh-TW" sz="3200" dirty="0"/>
              <a:t>若</a:t>
            </a:r>
            <a:r>
              <a:rPr lang="zh-HK" altLang="zh-TW" sz="3200" dirty="0" smtClean="0"/>
              <a:t>有</a:t>
            </a:r>
            <a:r>
              <a:rPr lang="zh-TW" altLang="en-US" sz="3200" dirty="0" smtClean="0"/>
              <a:t>損</a:t>
            </a:r>
            <a:r>
              <a:rPr lang="zh-TW" altLang="zh-TW" sz="3200" dirty="0" smtClean="0"/>
              <a:t>毀</a:t>
            </a:r>
            <a:r>
              <a:rPr lang="zh-TW" altLang="zh-TW" sz="3200" dirty="0"/>
              <a:t>，可向教師要求換取另一張未經填劃的選票。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60506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>
                <a:solidFill>
                  <a:srgbClr val="0000FF"/>
                </a:solidFill>
              </a:rPr>
              <a:t>程序二：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點</a:t>
            </a:r>
            <a:r>
              <a:rPr lang="zh-TW" altLang="zh-TW" sz="4000" b="1" dirty="0">
                <a:solidFill>
                  <a:srgbClr val="0000FF"/>
                </a:solidFill>
              </a:rPr>
              <a:t>票</a:t>
            </a:r>
            <a:r>
              <a:rPr lang="zh-TW" altLang="en-US" sz="4000" b="1" dirty="0">
                <a:solidFill>
                  <a:srgbClr val="0000FF"/>
                </a:solidFill>
              </a:rPr>
              <a:t>後</a:t>
            </a:r>
            <a:r>
              <a:rPr lang="zh-TW" altLang="zh-TW" sz="4000" b="1" dirty="0">
                <a:solidFill>
                  <a:srgbClr val="0000FF"/>
                </a:solidFill>
              </a:rPr>
              <a:t>公佈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結果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200" dirty="0"/>
              <a:t>各候選人按提示卡向同學講出當選後自己會怎麼做</a:t>
            </a:r>
            <a:r>
              <a:rPr lang="zh-TW" altLang="zh-TW" sz="3200" dirty="0" smtClean="0"/>
              <a:t>。</a:t>
            </a:r>
            <a:endParaRPr lang="en-US" altLang="zh-TW" sz="3200" dirty="0" smtClean="0"/>
          </a:p>
          <a:p>
            <a:endParaRPr lang="en-US" altLang="zh-TW" sz="3200" dirty="0" smtClean="0"/>
          </a:p>
          <a:p>
            <a:r>
              <a:rPr lang="zh-TW" altLang="en-US" sz="3200" dirty="0" smtClean="0">
                <a:solidFill>
                  <a:srgbClr val="0000FF"/>
                </a:solidFill>
              </a:rPr>
              <a:t>請同學回應：</a:t>
            </a:r>
            <a:endParaRPr lang="en-US" altLang="zh-TW" sz="3200" dirty="0" smtClean="0">
              <a:solidFill>
                <a:srgbClr val="0000FF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sz="3200" dirty="0"/>
              <a:t>候選人做些甚麼會吸引到你投他／她一票？</a:t>
            </a:r>
          </a:p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zh-TW" sz="3200" dirty="0"/>
              <a:t>投票人數比例的高低，對選舉結果有何影響？</a:t>
            </a:r>
          </a:p>
          <a:p>
            <a:pPr marL="514350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zh-TW" sz="3200" dirty="0"/>
              <a:t>假如你有份投票的當選人根本沒有履行承諾的打算，你有何感受？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26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HK" altLang="zh-TW" sz="4000" b="1" dirty="0">
                <a:solidFill>
                  <a:srgbClr val="0000FF"/>
                </a:solidFill>
              </a:rPr>
              <a:t>三</a:t>
            </a:r>
            <a:r>
              <a:rPr lang="zh-HK" altLang="zh-TW" sz="4000" b="1" dirty="0" smtClean="0">
                <a:solidFill>
                  <a:srgbClr val="0000FF"/>
                </a:solidFill>
              </a:rPr>
              <a:t>、</a:t>
            </a:r>
            <a:r>
              <a:rPr lang="zh-TW" altLang="en-US" sz="4000" b="1" dirty="0">
                <a:solidFill>
                  <a:srgbClr val="0000FF"/>
                </a:solidFill>
              </a:rPr>
              <a:t>小</a:t>
            </a:r>
            <a:r>
              <a:rPr lang="zh-TW" altLang="zh-TW" sz="4000" b="1" dirty="0" smtClean="0">
                <a:solidFill>
                  <a:srgbClr val="0000FF"/>
                </a:solidFill>
              </a:rPr>
              <a:t>結</a:t>
            </a:r>
            <a:endParaRPr lang="zh-TW" altLang="en-US" sz="4000" b="1" dirty="0">
              <a:solidFill>
                <a:srgbClr val="0000FF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zh-TW" altLang="zh-TW" sz="3200" dirty="0"/>
              <a:t>投票和選舉是一種有效制度，讓我們得以在群體中表達自己意見，或維護自己的利益等。</a:t>
            </a:r>
          </a:p>
          <a:p>
            <a:pPr marL="514350" lvl="0" indent="-514350">
              <a:spcBef>
                <a:spcPts val="1800"/>
              </a:spcBef>
              <a:buFont typeface="+mj-lt"/>
              <a:buAutoNum type="arabicPeriod"/>
            </a:pPr>
            <a:r>
              <a:rPr lang="zh-TW" altLang="zh-TW" sz="3200" dirty="0"/>
              <a:t>在重大事情上，投票是我們的權利，亦是義務，我們</a:t>
            </a:r>
            <a:r>
              <a:rPr lang="zh-TW" altLang="zh-TW" sz="3200" dirty="0" smtClean="0"/>
              <a:t>理應</a:t>
            </a:r>
            <a:r>
              <a:rPr lang="zh-TW" altLang="en-US" sz="3200" dirty="0" smtClean="0"/>
              <a:t>好好運用</a:t>
            </a:r>
            <a:r>
              <a:rPr lang="zh-TW" altLang="zh-TW" sz="3200" dirty="0" smtClean="0"/>
              <a:t>手</a:t>
            </a:r>
            <a:r>
              <a:rPr lang="zh-TW" altLang="zh-TW" sz="3200" dirty="0"/>
              <a:t>中一票，投選心目中的理想人選或選項。</a:t>
            </a:r>
          </a:p>
          <a:p>
            <a:pPr marL="514350" indent="-514350">
              <a:buFont typeface="+mj-lt"/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5297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393</Words>
  <Application>Microsoft Office PowerPoint</Application>
  <PresentationFormat>寬螢幕</PresentationFormat>
  <Paragraphs>31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標楷體</vt:lpstr>
      <vt:lpstr>Arial</vt:lpstr>
      <vt:lpstr>Calibri</vt:lpstr>
      <vt:lpstr>Calibri Light</vt:lpstr>
      <vt:lpstr>Office 佈景主題</vt:lpstr>
      <vt:lpstr>中學誠信教育教材《思而行──高中篇》 </vt:lpstr>
      <vt:lpstr>一、引起動機：生活中的投票 </vt:lpstr>
      <vt:lpstr>二、模擬學生會會長選舉</vt:lpstr>
      <vt:lpstr>程序一：宣讀投票守則，之後進行投票</vt:lpstr>
      <vt:lpstr>程序二：點票後公佈結果</vt:lpstr>
      <vt:lpstr>三、小結</vt:lpstr>
    </vt:vector>
  </TitlesOfParts>
  <Company>CCAC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中學誠信教育教材《思而行──高中篇》 </dc:title>
  <dc:creator>Jeffrey, Chi Hang Loi</dc:creator>
  <cp:lastModifiedBy>Stephanie, Man Wa Ao</cp:lastModifiedBy>
  <cp:revision>16</cp:revision>
  <cp:lastPrinted>2019-11-13T06:55:26Z</cp:lastPrinted>
  <dcterms:created xsi:type="dcterms:W3CDTF">2019-11-06T07:30:52Z</dcterms:created>
  <dcterms:modified xsi:type="dcterms:W3CDTF">2019-11-30T01:36:52Z</dcterms:modified>
</cp:coreProperties>
</file>