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9" r:id="rId12"/>
    <p:sldId id="265" r:id="rId13"/>
    <p:sldId id="266" r:id="rId14"/>
    <p:sldId id="267" r:id="rId15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E2FB2-5B08-42D3-8B01-86E658B96106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BD9E1-1E59-46EF-B059-DBF9A75EE0D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887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94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62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53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792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99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374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06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659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882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98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39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23B6D-BB6F-464D-B6F7-3553ACEA305E}" type="datetimeFigureOut">
              <a:rPr lang="zh-TW" altLang="en-US" smtClean="0"/>
              <a:t>2019/12/11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22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9214" y="611520"/>
            <a:ext cx="9744307" cy="1470025"/>
          </a:xfrm>
        </p:spPr>
        <p:txBody>
          <a:bodyPr anchor="ctr"/>
          <a:lstStyle/>
          <a:p>
            <a:r>
              <a:rPr lang="zh-TW" altLang="en-US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思而行──高中篇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3725" y="2143688"/>
            <a:ext cx="6931891" cy="3377643"/>
          </a:xfrm>
        </p:spPr>
        <p:txBody>
          <a:bodyPr>
            <a:normAutofit/>
          </a:bodyPr>
          <a:lstStyle/>
          <a:p>
            <a:r>
              <a:rPr lang="zh-TW" altLang="zh-TW" sz="5200" b="1" dirty="0" smtClean="0"/>
              <a:t>《</a:t>
            </a:r>
            <a:r>
              <a:rPr lang="zh-TW" altLang="en-US" sz="5200" b="1" dirty="0" smtClean="0"/>
              <a:t>廉潔選舉</a:t>
            </a:r>
            <a:r>
              <a:rPr lang="zh-TW" altLang="zh-TW" sz="5400" b="1" dirty="0" smtClean="0"/>
              <a:t>》</a:t>
            </a:r>
            <a:endParaRPr lang="en-US" altLang="zh-TW" sz="4000" b="1" dirty="0" smtClean="0"/>
          </a:p>
          <a:p>
            <a:endParaRPr lang="en-US" altLang="zh-TW" sz="2800" b="1" dirty="0" smtClean="0"/>
          </a:p>
          <a:p>
            <a:r>
              <a:rPr lang="zh-TW" altLang="en-US" sz="2800" b="1" dirty="0" smtClean="0">
                <a:solidFill>
                  <a:srgbClr val="0000FF"/>
                </a:solidFill>
              </a:rPr>
              <a:t>第二節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r>
              <a:rPr lang="zh-TW" altLang="en-US" sz="2800" b="1" dirty="0" smtClean="0">
                <a:solidFill>
                  <a:srgbClr val="0000FF"/>
                </a:solidFill>
              </a:rPr>
              <a:t>維護廉潔選舉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endParaRPr lang="en-US" altLang="zh-TW" b="1" dirty="0" smtClean="0"/>
          </a:p>
          <a:p>
            <a:endParaRPr lang="zh-TW" altLang="en-US" sz="3500" b="1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43" y="4821335"/>
            <a:ext cx="532657" cy="7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000" b="1" dirty="0">
                <a:solidFill>
                  <a:srgbClr val="0000FF"/>
                </a:solidFill>
              </a:rPr>
              <a:t>《案件一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》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問題討論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個案中的「樁腳」所做的是甚麼行為？有何後果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案中其中一名被告是中學生，你認為他是基於甚麼原因犯案呢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賄選行為對社會造成甚麼影響？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72882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199" y="120028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zh-TW" sz="4000" b="1" dirty="0">
                <a:solidFill>
                  <a:srgbClr val="0000FF"/>
                </a:solidFill>
              </a:rPr>
              <a:t>《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案件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二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》</a:t>
            </a:r>
            <a:endParaRPr lang="zh-MO" altLang="en-US" sz="4000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6838447"/>
              </p:ext>
            </p:extLst>
          </p:nvPr>
        </p:nvGraphicFramePr>
        <p:xfrm>
          <a:off x="1651260" y="1142214"/>
          <a:ext cx="9133003" cy="499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33003">
                  <a:extLst>
                    <a:ext uri="{9D8B030D-6E8A-4147-A177-3AD203B41FA5}">
                      <a16:colId xmlns="" xmlns:a16="http://schemas.microsoft.com/office/drawing/2014/main" val="197812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</a:rPr>
                        <a:t>　　</a:t>
                      </a:r>
                      <a:r>
                        <a:rPr lang="zh-TW" sz="2400" kern="100" dirty="0">
                          <a:effectLst/>
                        </a:rPr>
                        <a:t>某社團多名領導機關成員有組織地進行賄選活動，派發餅卡利誘市民交出個人資料，隨後再給予現金</a:t>
                      </a:r>
                      <a:r>
                        <a:rPr lang="en-GB" sz="2400" kern="100" dirty="0">
                          <a:effectLst/>
                        </a:rPr>
                        <a:t>300</a:t>
                      </a:r>
                      <a:r>
                        <a:rPr lang="zh-TW" sz="2400" kern="100" dirty="0">
                          <a:effectLst/>
                        </a:rPr>
                        <a:t>至</a:t>
                      </a:r>
                      <a:r>
                        <a:rPr lang="en-GB" sz="2400" kern="100" dirty="0">
                          <a:effectLst/>
                        </a:rPr>
                        <a:t>500</a:t>
                      </a:r>
                      <a:r>
                        <a:rPr lang="zh-TW" sz="2400" kern="100" dirty="0">
                          <a:effectLst/>
                        </a:rPr>
                        <a:t>元，意圖影響選民的投票意向。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r>
                        <a:rPr lang="zh-TW" sz="2400" kern="100" dirty="0">
                          <a:effectLst/>
                        </a:rPr>
                        <a:t>　</a:t>
                      </a:r>
                      <a:r>
                        <a:rPr lang="zh-TW" sz="2400" kern="100" dirty="0" smtClean="0">
                          <a:effectLst/>
                        </a:rPr>
                        <a:t>廉</a:t>
                      </a:r>
                      <a:r>
                        <a:rPr lang="zh-TW" sz="2400" kern="100" dirty="0">
                          <a:effectLst/>
                        </a:rPr>
                        <a:t>政公署迅速搜證，傳召過百名人士，涉案人包括有關社團的主要領導人兼立法會選舉組別候選人。經法院審理，</a:t>
                      </a:r>
                      <a:r>
                        <a:rPr lang="en-GB" sz="2400" kern="100" dirty="0">
                          <a:effectLst/>
                        </a:rPr>
                        <a:t>22</a:t>
                      </a:r>
                      <a:r>
                        <a:rPr lang="zh-TW" sz="2400" kern="100" dirty="0">
                          <a:effectLst/>
                        </a:rPr>
                        <a:t>名被告中，首</a:t>
                      </a:r>
                      <a:r>
                        <a:rPr lang="en-GB" sz="2400" kern="100" dirty="0">
                          <a:effectLst/>
                        </a:rPr>
                        <a:t>4</a:t>
                      </a:r>
                      <a:r>
                        <a:rPr lang="zh-TW" sz="2400" kern="100" dirty="0">
                          <a:effectLst/>
                        </a:rPr>
                        <a:t>名被告</a:t>
                      </a:r>
                      <a:r>
                        <a:rPr lang="en-GB" sz="2400" kern="100" dirty="0">
                          <a:effectLst/>
                        </a:rPr>
                        <a:t>(</a:t>
                      </a:r>
                      <a:r>
                        <a:rPr lang="zh-TW" sz="2400" kern="100" dirty="0">
                          <a:effectLst/>
                        </a:rPr>
                        <a:t>包括</a:t>
                      </a:r>
                      <a:r>
                        <a:rPr lang="en-GB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名候選人</a:t>
                      </a:r>
                      <a:r>
                        <a:rPr lang="en-GB" sz="2400" kern="100" dirty="0">
                          <a:effectLst/>
                        </a:rPr>
                        <a:t>)</a:t>
                      </a:r>
                      <a:r>
                        <a:rPr lang="zh-TW" sz="2400" kern="100" dirty="0">
                          <a:effectLst/>
                        </a:rPr>
                        <a:t>被判</a:t>
                      </a:r>
                      <a:r>
                        <a:rPr lang="en-GB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年</a:t>
                      </a:r>
                      <a:r>
                        <a:rPr lang="en-GB" sz="2400" kern="100" dirty="0">
                          <a:effectLst/>
                        </a:rPr>
                        <a:t>9</a:t>
                      </a:r>
                      <a:r>
                        <a:rPr lang="zh-TW" sz="2400" kern="100" dirty="0">
                          <a:effectLst/>
                        </a:rPr>
                        <a:t>個月至</a:t>
                      </a:r>
                      <a:r>
                        <a:rPr lang="en-GB" sz="2400" kern="100" dirty="0">
                          <a:effectLst/>
                        </a:rPr>
                        <a:t>4</a:t>
                      </a:r>
                      <a:r>
                        <a:rPr lang="zh-TW" sz="2400" kern="100" dirty="0">
                          <a:effectLst/>
                        </a:rPr>
                        <a:t>年徒刑不等，不得緩刑，同時終止政治權利。其餘多名被告因涉及「賣票」亦被判處徒刑。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r>
                        <a:rPr lang="zh-TW" sz="2400" kern="100" dirty="0">
                          <a:effectLst/>
                        </a:rPr>
                        <a:t>　</a:t>
                      </a:r>
                      <a:r>
                        <a:rPr lang="zh-TW" sz="2400" kern="100" dirty="0" smtClean="0">
                          <a:effectLst/>
                        </a:rPr>
                        <a:t>在</a:t>
                      </a:r>
                      <a:r>
                        <a:rPr lang="zh-TW" sz="2400" kern="100" dirty="0">
                          <a:effectLst/>
                        </a:rPr>
                        <a:t>宣判時，主審法官指出，選舉是一項公民權利和義務，賄選極嚴重侵害立法會的選舉制度。實施賄選犯罪科處的刑罰，不論是徒刑、罰金抑或附加刑，都不可中止和被其他刑罰所代替，須實際執行判決</a:t>
                      </a:r>
                      <a:r>
                        <a:rPr lang="zh-TW" sz="2400" kern="100" dirty="0" smtClean="0">
                          <a:effectLst/>
                        </a:rPr>
                        <a:t>。</a:t>
                      </a:r>
                      <a:endParaRPr lang="en-US" altLang="zh-TW" sz="24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26205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599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>
                <a:solidFill>
                  <a:srgbClr val="0000FF"/>
                </a:solidFill>
              </a:rPr>
              <a:t>《案件</a:t>
            </a:r>
            <a:r>
              <a:rPr lang="zh-HK" altLang="zh-TW" b="1" dirty="0">
                <a:solidFill>
                  <a:srgbClr val="0000FF"/>
                </a:solidFill>
              </a:rPr>
              <a:t>二</a:t>
            </a:r>
            <a:r>
              <a:rPr lang="zh-TW" altLang="zh-TW" b="1" dirty="0">
                <a:solidFill>
                  <a:srgbClr val="0000FF"/>
                </a:solidFill>
              </a:rPr>
              <a:t>》</a:t>
            </a:r>
            <a:r>
              <a:rPr lang="zh-TW" altLang="en-US" b="1" dirty="0">
                <a:solidFill>
                  <a:srgbClr val="0000FF"/>
                </a:solidFill>
              </a:rPr>
              <a:t>問題討論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個案中，出現甚麼賄選行為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賄選罪行一經定罪，不得緩刑，須即時收監。你認為背後的原因是甚麼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你如何理解主審法官</a:t>
            </a:r>
            <a:r>
              <a:rPr lang="zh-TW" altLang="zh-TW" sz="3200" dirty="0" smtClean="0"/>
              <a:t>指</a:t>
            </a:r>
            <a:r>
              <a:rPr lang="zh-TW" altLang="en-US" sz="3200" dirty="0"/>
              <a:t>「</a:t>
            </a:r>
            <a:r>
              <a:rPr lang="zh-TW" altLang="zh-TW" sz="3200" dirty="0" smtClean="0"/>
              <a:t>選舉</a:t>
            </a:r>
            <a:r>
              <a:rPr lang="zh-TW" altLang="zh-TW" sz="3200" dirty="0"/>
              <a:t>是一項公民權利和</a:t>
            </a:r>
            <a:r>
              <a:rPr lang="zh-TW" altLang="zh-TW" sz="3200" dirty="0" smtClean="0"/>
              <a:t>義務</a:t>
            </a:r>
            <a:r>
              <a:rPr lang="zh-TW" altLang="en-US" sz="3200" dirty="0"/>
              <a:t>」</a:t>
            </a:r>
            <a:r>
              <a:rPr lang="zh-TW" altLang="zh-TW" sz="3200" dirty="0" smtClean="0"/>
              <a:t>這</a:t>
            </a:r>
            <a:r>
              <a:rPr lang="zh-TW" altLang="zh-TW" sz="3200" dirty="0"/>
              <a:t>句話？</a:t>
            </a:r>
          </a:p>
          <a:p>
            <a:pPr marL="514350" indent="-514350">
              <a:buFont typeface="+mj-lt"/>
              <a:buAutoNum type="arabicPeriod"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05540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四、單元</a:t>
            </a:r>
            <a:r>
              <a:rPr lang="zh-HK" altLang="zh-TW" b="1" dirty="0" smtClean="0">
                <a:solidFill>
                  <a:srgbClr val="0000FF"/>
                </a:solidFill>
              </a:rPr>
              <a:t>總結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zh-TW" altLang="zh-TW" sz="3200" dirty="0" smtClean="0"/>
              <a:t>賄選</a:t>
            </a:r>
            <a:r>
              <a:rPr lang="zh-TW" altLang="zh-TW" sz="3200" dirty="0"/>
              <a:t>行為破壞選舉的公平公正，對澳門社會發展造成</a:t>
            </a:r>
            <a:r>
              <a:rPr lang="zh-TW" altLang="zh-TW" sz="3200" dirty="0" smtClean="0"/>
              <a:t>極</a:t>
            </a:r>
            <a:r>
              <a:rPr lang="en-US" altLang="zh-TW" sz="3200" dirty="0" smtClean="0"/>
              <a:t>     </a:t>
            </a:r>
            <a:r>
              <a:rPr lang="zh-TW" altLang="zh-TW" sz="3200" dirty="0" smtClean="0"/>
              <a:t>大</a:t>
            </a:r>
            <a:r>
              <a:rPr lang="zh-TW" altLang="zh-TW" sz="3200" dirty="0"/>
              <a:t>的</a:t>
            </a:r>
            <a:r>
              <a:rPr lang="zh-TW" altLang="zh-TW" sz="3200" dirty="0" smtClean="0"/>
              <a:t>禍害</a:t>
            </a:r>
            <a:r>
              <a:rPr lang="zh-TW" altLang="en-US" sz="3200" dirty="0" smtClean="0"/>
              <a:t>。</a:t>
            </a:r>
            <a:endParaRPr lang="zh-TW" altLang="zh-TW" sz="3200" dirty="0"/>
          </a:p>
          <a:p>
            <a:pPr marL="0" lvl="0" indent="0">
              <a:lnSpc>
                <a:spcPct val="150000"/>
              </a:lnSpc>
              <a:buNone/>
            </a:pPr>
            <a:r>
              <a:rPr lang="en-US" altLang="zh-TW" sz="3200" dirty="0" smtClean="0"/>
              <a:t>2. </a:t>
            </a:r>
            <a:r>
              <a:rPr lang="zh-TW" altLang="zh-TW" sz="3200" dirty="0" smtClean="0"/>
              <a:t>鼓勵</a:t>
            </a:r>
            <a:r>
              <a:rPr lang="zh-TW" altLang="zh-TW" sz="3200" dirty="0"/>
              <a:t>學生身體力行，支持及維護廉潔</a:t>
            </a:r>
            <a:r>
              <a:rPr lang="zh-TW" altLang="zh-TW" sz="3200" dirty="0" smtClean="0"/>
              <a:t>選舉</a:t>
            </a:r>
            <a:r>
              <a:rPr lang="zh-TW" altLang="en-US" sz="3200" dirty="0" smtClean="0"/>
              <a:t>。</a:t>
            </a:r>
            <a:endParaRPr lang="zh-TW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25486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81942"/>
            <a:ext cx="10515600" cy="1325563"/>
          </a:xfrm>
        </p:spPr>
        <p:txBody>
          <a:bodyPr/>
          <a:lstStyle/>
          <a:p>
            <a:r>
              <a:rPr lang="zh-HK" altLang="zh-TW" b="1" dirty="0">
                <a:solidFill>
                  <a:srgbClr val="0000FF"/>
                </a:solidFill>
              </a:rPr>
              <a:t>五、後續活動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TW" altLang="zh-TW" sz="3200" dirty="0"/>
              <a:t>各小組應用課堂所獲得的知識和反思</a:t>
            </a:r>
            <a:r>
              <a:rPr lang="zh-TW" altLang="zh-TW" sz="3200" dirty="0" smtClean="0"/>
              <a:t>，</a:t>
            </a:r>
            <a:r>
              <a:rPr lang="zh-TW" altLang="en-US" sz="3200" dirty="0" smtClean="0"/>
              <a:t>以「廉潔選舉」為主題，</a:t>
            </a:r>
            <a:r>
              <a:rPr lang="zh-TW" altLang="zh-TW" sz="3200" dirty="0" smtClean="0"/>
              <a:t>進行</a:t>
            </a:r>
            <a:r>
              <a:rPr lang="zh-TW" altLang="zh-TW" sz="3200" dirty="0"/>
              <a:t>宣傳媒體創作，例如口號、單張、海報或短片等。</a:t>
            </a:r>
          </a:p>
          <a:p>
            <a:pPr marL="514350" lvl="0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zh-TW" sz="3200" dirty="0"/>
              <a:t>搜集資料：本澳</a:t>
            </a:r>
            <a:r>
              <a:rPr lang="zh-TW" altLang="zh-TW" sz="3200" dirty="0" smtClean="0"/>
              <a:t>有</a:t>
            </a:r>
            <a:r>
              <a:rPr lang="zh-TW" altLang="en-US" sz="3200" dirty="0" smtClean="0"/>
              <a:t>哪</a:t>
            </a:r>
            <a:r>
              <a:rPr lang="zh-TW" altLang="zh-TW" sz="3200" dirty="0" smtClean="0"/>
              <a:t>些</a:t>
            </a:r>
            <a:r>
              <a:rPr lang="zh-TW" altLang="zh-TW" sz="3200" dirty="0"/>
              <a:t>重大的官方選舉？其選舉方式如何？</a:t>
            </a:r>
          </a:p>
          <a:p>
            <a:pPr marL="514350" indent="-514350">
              <a:buFont typeface="+mj-lt"/>
              <a:buAutoNum type="arabicPeriod"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1486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zh-HK" altLang="zh-TW" sz="4000" b="1" dirty="0">
                <a:solidFill>
                  <a:srgbClr val="0000FF"/>
                </a:solidFill>
              </a:rPr>
              <a:t>一</a:t>
            </a:r>
            <a:r>
              <a:rPr lang="zh-HK" altLang="zh-TW" sz="4000" b="1" dirty="0" smtClean="0">
                <a:solidFill>
                  <a:srgbClr val="0000FF"/>
                </a:solidFill>
              </a:rPr>
              <a:t>、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引起</a:t>
            </a:r>
            <a:r>
              <a:rPr lang="zh-TW" altLang="en-US" sz="4000" b="1" dirty="0">
                <a:solidFill>
                  <a:srgbClr val="0000FF"/>
                </a:solidFill>
              </a:rPr>
              <a:t>動機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：以</a:t>
            </a:r>
            <a:r>
              <a:rPr lang="zh-HK" altLang="zh-TW" sz="4000" b="1" dirty="0" smtClean="0">
                <a:solidFill>
                  <a:srgbClr val="0000FF"/>
                </a:solidFill>
              </a:rPr>
              <a:t>下</a:t>
            </a:r>
            <a:r>
              <a:rPr lang="zh-TW" altLang="en-US" sz="4000" b="1" dirty="0">
                <a:solidFill>
                  <a:srgbClr val="0000FF"/>
                </a:solidFill>
              </a:rPr>
              <a:t>哪</a:t>
            </a:r>
            <a:r>
              <a:rPr lang="zh-HK" altLang="zh-TW" sz="4000" b="1" dirty="0" smtClean="0">
                <a:solidFill>
                  <a:srgbClr val="0000FF"/>
                </a:solidFill>
              </a:rPr>
              <a:t>些行為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屬</a:t>
            </a:r>
            <a:r>
              <a:rPr lang="zh-HK" altLang="zh-TW" sz="4000" b="1" dirty="0" smtClean="0">
                <a:solidFill>
                  <a:srgbClr val="0000FF"/>
                </a:solidFill>
              </a:rPr>
              <a:t>「</a:t>
            </a:r>
            <a:r>
              <a:rPr lang="zh-HK" altLang="zh-TW" sz="4000" b="1" dirty="0">
                <a:solidFill>
                  <a:srgbClr val="0000FF"/>
                </a:solidFill>
              </a:rPr>
              <a:t>賄選</a:t>
            </a:r>
            <a:r>
              <a:rPr lang="zh-HK" altLang="zh-TW" sz="4000" b="1" dirty="0" smtClean="0">
                <a:solidFill>
                  <a:srgbClr val="0000FF"/>
                </a:solidFill>
              </a:rPr>
              <a:t>」</a:t>
            </a:r>
            <a:r>
              <a:rPr lang="en-US" altLang="zh-HK" sz="4000" b="1" dirty="0" smtClean="0">
                <a:solidFill>
                  <a:srgbClr val="0000FF"/>
                </a:solidFill>
              </a:rPr>
              <a:t>?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38200" y="1976453"/>
            <a:ext cx="10515600" cy="435133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zh-HK" altLang="zh-TW" sz="3200" dirty="0" smtClean="0"/>
              <a:t>某人</a:t>
            </a:r>
            <a:r>
              <a:rPr lang="zh-HK" altLang="zh-TW" sz="3200" dirty="0"/>
              <a:t>向你派發政綱宣傳單張，希望你在學生會選舉中支持他們</a:t>
            </a:r>
            <a:r>
              <a:rPr lang="zh-HK" altLang="zh-TW" sz="3200" dirty="0" smtClean="0"/>
              <a:t>。</a:t>
            </a:r>
            <a:endParaRPr lang="zh-TW" altLang="zh-TW" sz="3200" dirty="0" smtClean="0"/>
          </a:p>
          <a:p>
            <a:pPr marL="514350" lvl="0" indent="-514350">
              <a:lnSpc>
                <a:spcPct val="1000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zh-HK" altLang="zh-TW" sz="3200" dirty="0" smtClean="0"/>
              <a:t>某人向你提供免費飲食，要求你在最受歡迎歌手選舉中投票給指定歌手。</a:t>
            </a:r>
            <a:endParaRPr lang="zh-TW" altLang="zh-TW" sz="3200" dirty="0" smtClean="0"/>
          </a:p>
          <a:p>
            <a:pPr marL="514350" lvl="0" indent="-514350">
              <a:spcBef>
                <a:spcPts val="2400"/>
              </a:spcBef>
              <a:buFont typeface="+mj-lt"/>
              <a:buAutoNum type="arabicPeriod"/>
            </a:pPr>
            <a:r>
              <a:rPr lang="zh-HK" altLang="zh-TW" sz="3200" dirty="0" smtClean="0"/>
              <a:t>某人</a:t>
            </a:r>
            <a:r>
              <a:rPr lang="zh-HK" altLang="zh-TW" sz="3200" dirty="0"/>
              <a:t>向你家人提供金錢利益，要求他們承諾在立法會選舉中投票給指定組別，還說投票之後會有免費飲食招待</a:t>
            </a:r>
            <a:r>
              <a:rPr lang="zh-HK" altLang="zh-TW" sz="3200" dirty="0" smtClean="0"/>
              <a:t>。</a:t>
            </a:r>
            <a:endParaRPr lang="zh-TW" altLang="zh-TW" sz="3200" dirty="0"/>
          </a:p>
        </p:txBody>
      </p:sp>
    </p:spTree>
    <p:extLst>
      <p:ext uri="{BB962C8B-B14F-4D97-AF65-F5344CB8AC3E}">
        <p14:creationId xmlns:p14="http://schemas.microsoft.com/office/powerpoint/2010/main" val="4168163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000FF"/>
                </a:solidFill>
              </a:rPr>
              <a:t>以下哪些行為屬「賄選」</a:t>
            </a:r>
            <a:r>
              <a:rPr lang="en-US" altLang="zh-TW" sz="4000" b="1" dirty="0">
                <a:solidFill>
                  <a:srgbClr val="0000FF"/>
                </a:solidFill>
              </a:rPr>
              <a:t>?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4"/>
            </a:pPr>
            <a:r>
              <a:rPr lang="zh-HK" altLang="zh-TW" sz="3200" dirty="0"/>
              <a:t>某人向</a:t>
            </a:r>
            <a:r>
              <a:rPr lang="zh-HK" altLang="zh-TW" sz="3200" dirty="0" smtClean="0"/>
              <a:t>你</a:t>
            </a:r>
            <a:r>
              <a:rPr lang="zh-TW" altLang="en-US" sz="3200" dirty="0" smtClean="0"/>
              <a:t>朋友</a:t>
            </a:r>
            <a:r>
              <a:rPr lang="zh-HK" altLang="zh-TW" sz="3200" dirty="0" smtClean="0"/>
              <a:t>表示</a:t>
            </a:r>
            <a:r>
              <a:rPr lang="zh-HK" altLang="zh-TW" sz="3200" dirty="0"/>
              <a:t>，若想順利升職加薪，就要在立法會選舉中投票給指定組別。</a:t>
            </a:r>
            <a:r>
              <a:rPr lang="en-US" altLang="zh-TW" sz="3200" dirty="0"/>
              <a:t>	</a:t>
            </a:r>
            <a:endParaRPr lang="zh-TW" altLang="zh-TW" sz="3200" dirty="0"/>
          </a:p>
          <a:p>
            <a:pPr marL="514350" indent="-514350">
              <a:spcBef>
                <a:spcPts val="1800"/>
              </a:spcBef>
              <a:buFont typeface="+mj-lt"/>
              <a:buAutoNum type="arabicPeriod" startAt="5"/>
            </a:pPr>
            <a:r>
              <a:rPr lang="zh-HK" altLang="zh-TW" sz="3200" dirty="0"/>
              <a:t>某人透過中間人收集他人身份資料，並用金錢利誘他人投票予某候選人</a:t>
            </a:r>
            <a:r>
              <a:rPr lang="zh-HK" altLang="zh-TW" sz="3200" dirty="0" smtClean="0"/>
              <a:t>。</a:t>
            </a:r>
            <a:endParaRPr lang="en-US" altLang="zh-HK" sz="3200" dirty="0" smtClean="0"/>
          </a:p>
          <a:p>
            <a:pPr marL="0" indent="0">
              <a:spcBef>
                <a:spcPts val="1800"/>
              </a:spcBef>
              <a:buNone/>
            </a:pPr>
            <a:endParaRPr lang="en-US" altLang="zh-HK" sz="32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3200" dirty="0" smtClean="0"/>
              <a:t>             你認為</a:t>
            </a:r>
            <a:r>
              <a:rPr lang="zh-HK" altLang="zh-TW" sz="3200" dirty="0" smtClean="0"/>
              <a:t>賄選</a:t>
            </a:r>
            <a:r>
              <a:rPr lang="zh-HK" altLang="zh-TW" sz="3200" dirty="0"/>
              <a:t>行為有何特點？</a:t>
            </a:r>
            <a:endParaRPr lang="en-US" altLang="zh-HK" sz="3200" dirty="0" smtClean="0"/>
          </a:p>
          <a:p>
            <a:pPr marL="0" indent="0">
              <a:spcBef>
                <a:spcPts val="1800"/>
              </a:spcBef>
              <a:buNone/>
            </a:pPr>
            <a:endParaRPr lang="zh-TW" altLang="en-US" dirty="0" smtClean="0"/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endParaRPr lang="en-US" altLang="zh-HK" dirty="0" smtClean="0"/>
          </a:p>
        </p:txBody>
      </p:sp>
      <p:sp>
        <p:nvSpPr>
          <p:cNvPr id="4" name="向右箭號 3"/>
          <p:cNvSpPr/>
          <p:nvPr/>
        </p:nvSpPr>
        <p:spPr>
          <a:xfrm>
            <a:off x="970962" y="4703975"/>
            <a:ext cx="970961" cy="56560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MO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5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zh-TW" b="1" dirty="0">
                <a:solidFill>
                  <a:srgbClr val="0000FF"/>
                </a:solidFill>
              </a:rPr>
              <a:t>二、播放短片《樁腳》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289632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0000FF"/>
                </a:solidFill>
              </a:rPr>
              <a:t>問題討論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39126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dirty="0" smtClean="0"/>
              <a:t>林俊榮為何建議謝雄業向大學生提供「著數」？你認同嗎？</a:t>
            </a:r>
            <a:r>
              <a:rPr lang="zh-TW" altLang="zh-TW" sz="3200" dirty="0" smtClean="0"/>
              <a:t>為甚麼？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dirty="0" smtClean="0"/>
              <a:t>阿</a:t>
            </a:r>
            <a:r>
              <a:rPr lang="en-US" altLang="zh-TW" sz="3200" dirty="0" smtClean="0"/>
              <a:t>Joe</a:t>
            </a:r>
            <a:r>
              <a:rPr lang="zh-TW" altLang="en-US" sz="3200" dirty="0" smtClean="0"/>
              <a:t>了解</a:t>
            </a:r>
            <a:r>
              <a:rPr lang="zh-TW" altLang="en-US" sz="3200" dirty="0"/>
              <a:t>謝雄</a:t>
            </a:r>
            <a:r>
              <a:rPr lang="zh-TW" altLang="en-US" sz="3200" dirty="0" smtClean="0"/>
              <a:t>業嗎？他替其「拉票」的目的是甚麼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dirty="0" smtClean="0"/>
              <a:t>步正能拒絕賄選誘惑，並挺身舉報，為甚麼？如果你是步正，你會像他一樣向廉政公署挺身舉報嗎</a:t>
            </a:r>
            <a:r>
              <a:rPr lang="zh-TW" altLang="zh-TW" sz="3200" dirty="0" smtClean="0"/>
              <a:t>？為甚麼？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86384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分組討論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95686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阿</a:t>
            </a:r>
            <a:r>
              <a:rPr lang="en-GB" altLang="zh-TW" sz="3200" dirty="0"/>
              <a:t>Joe</a:t>
            </a:r>
            <a:r>
              <a:rPr lang="zh-TW" altLang="zh-TW" sz="3200" dirty="0"/>
              <a:t>的「拉票」方式正常嗎？為甚麼？有何風險？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dirty="0" smtClean="0"/>
              <a:t>如果</a:t>
            </a:r>
            <a:r>
              <a:rPr lang="zh-TW" altLang="zh-TW" sz="3200" dirty="0" smtClean="0"/>
              <a:t>很多</a:t>
            </a:r>
            <a:r>
              <a:rPr lang="zh-TW" altLang="zh-TW" sz="3200" dirty="0"/>
              <a:t>人</a:t>
            </a:r>
            <a:r>
              <a:rPr lang="zh-TW" altLang="zh-TW" sz="3200" dirty="0" smtClean="0"/>
              <a:t>因</a:t>
            </a:r>
            <a:r>
              <a:rPr lang="zh-TW" altLang="en-US" sz="3200" dirty="0" smtClean="0"/>
              <a:t>收受</a:t>
            </a:r>
            <a:r>
              <a:rPr lang="zh-TW" altLang="zh-TW" sz="3200" dirty="0" smtClean="0"/>
              <a:t>利益</a:t>
            </a:r>
            <a:r>
              <a:rPr lang="zh-TW" altLang="zh-TW" sz="3200" dirty="0"/>
              <a:t>而</a:t>
            </a:r>
            <a:r>
              <a:rPr lang="zh-TW" altLang="zh-TW" sz="3200" dirty="0" smtClean="0"/>
              <a:t>投票</a:t>
            </a:r>
            <a:r>
              <a:rPr lang="zh-TW" altLang="en-US" sz="3200" dirty="0" smtClean="0"/>
              <a:t>給特定候選人</a:t>
            </a:r>
            <a:r>
              <a:rPr lang="zh-TW" altLang="zh-TW" sz="3200" dirty="0" smtClean="0"/>
              <a:t>，</a:t>
            </a:r>
            <a:r>
              <a:rPr lang="zh-TW" altLang="en-US" sz="3200" dirty="0" smtClean="0"/>
              <a:t>會為</a:t>
            </a:r>
            <a:r>
              <a:rPr lang="zh-TW" altLang="zh-TW" sz="3200" dirty="0" smtClean="0"/>
              <a:t>社會</a:t>
            </a:r>
            <a:r>
              <a:rPr lang="zh-TW" altLang="en-US" sz="3200" dirty="0" smtClean="0"/>
              <a:t>帶來</a:t>
            </a:r>
            <a:r>
              <a:rPr lang="zh-TW" altLang="zh-TW" sz="3200" dirty="0"/>
              <a:t>甚麼後果？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 smtClean="0"/>
              <a:t>作為</a:t>
            </a:r>
            <a:r>
              <a:rPr lang="zh-TW" altLang="zh-TW" sz="3200" dirty="0"/>
              <a:t>學生，我們可以怎樣協助維護廉潔選舉</a:t>
            </a:r>
            <a:r>
              <a:rPr lang="zh-TW" altLang="zh-TW" sz="3200" dirty="0" smtClean="0"/>
              <a:t>？</a:t>
            </a:r>
            <a:endParaRPr lang="zh-TW" altLang="zh-TW" sz="3200" dirty="0"/>
          </a:p>
        </p:txBody>
      </p:sp>
    </p:spTree>
    <p:extLst>
      <p:ext uri="{BB962C8B-B14F-4D97-AF65-F5344CB8AC3E}">
        <p14:creationId xmlns:p14="http://schemas.microsoft.com/office/powerpoint/2010/main" val="653512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00FF"/>
                </a:solidFill>
              </a:rPr>
              <a:t>小結：</a:t>
            </a:r>
            <a:endParaRPr lang="zh-TW" altLang="en-US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立法會選舉中，提供和收受利益以影響投票意向，</a:t>
            </a:r>
            <a:r>
              <a:rPr lang="zh-TW" altLang="zh-TW" sz="3200" dirty="0" smtClean="0"/>
              <a:t>是賄選</a:t>
            </a:r>
            <a:r>
              <a:rPr lang="zh-TW" altLang="zh-TW" sz="3200" dirty="0"/>
              <a:t>行為。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立法會選舉中的賄選是刑事犯罪，根據澳門法律，觸犯賄選罪可被判最高</a:t>
            </a:r>
            <a:r>
              <a:rPr lang="en-GB" altLang="zh-TW" sz="3200" dirty="0"/>
              <a:t>8</a:t>
            </a:r>
            <a:r>
              <a:rPr lang="zh-TW" altLang="zh-TW" sz="3200" dirty="0"/>
              <a:t>年徒刑，且不得</a:t>
            </a:r>
            <a:r>
              <a:rPr lang="zh-TW" altLang="zh-TW" sz="3200" dirty="0" smtClean="0"/>
              <a:t>緩刑</a:t>
            </a:r>
            <a:r>
              <a:rPr lang="zh-TW" altLang="en-US" sz="3200" dirty="0" smtClean="0"/>
              <a:t>，須</a:t>
            </a:r>
            <a:r>
              <a:rPr lang="zh-TW" altLang="zh-TW" sz="3200" dirty="0" smtClean="0"/>
              <a:t>即時</a:t>
            </a:r>
            <a:r>
              <a:rPr lang="zh-TW" altLang="en-US" sz="3200" dirty="0" smtClean="0"/>
              <a:t>入獄</a:t>
            </a:r>
            <a:r>
              <a:rPr lang="zh-TW" altLang="zh-TW" sz="3200" dirty="0" smtClean="0"/>
              <a:t>。</a:t>
            </a:r>
            <a:endParaRPr lang="zh-TW" altLang="zh-TW" sz="3200" dirty="0"/>
          </a:p>
          <a:p>
            <a:pPr marL="514350" indent="-514350">
              <a:buFont typeface="+mj-lt"/>
              <a:buAutoNum type="arabicPeriod"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7356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zh-TW" sz="4000" b="1" dirty="0">
                <a:solidFill>
                  <a:srgbClr val="0000FF"/>
                </a:solidFill>
              </a:rPr>
              <a:t>三</a:t>
            </a:r>
            <a:r>
              <a:rPr lang="zh-TW" altLang="zh-TW" sz="4000" b="1">
                <a:solidFill>
                  <a:srgbClr val="0000FF"/>
                </a:solidFill>
              </a:rPr>
              <a:t>、</a:t>
            </a:r>
            <a:r>
              <a:rPr lang="zh-TW" altLang="zh-TW" sz="4000" b="1" smtClean="0">
                <a:solidFill>
                  <a:srgbClr val="0000FF"/>
                </a:solidFill>
              </a:rPr>
              <a:t>個案討</a:t>
            </a:r>
            <a:r>
              <a:rPr lang="zh-TW" altLang="en-US" sz="4000" b="1" smtClean="0">
                <a:solidFill>
                  <a:srgbClr val="0000FF"/>
                </a:solidFill>
              </a:rPr>
              <a:t>論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 smtClean="0"/>
              <a:t>閱讀案件資料，</a:t>
            </a:r>
            <a:r>
              <a:rPr lang="zh-HK" altLang="zh-TW" sz="3200" dirty="0" smtClean="0"/>
              <a:t>完成</a:t>
            </a:r>
            <a:r>
              <a:rPr lang="zh-HK" altLang="zh-TW" sz="3200" dirty="0"/>
              <a:t>討論後進行</a:t>
            </a:r>
            <a:r>
              <a:rPr lang="zh-TW" altLang="zh-TW" sz="3200" dirty="0"/>
              <a:t>小組匯</a:t>
            </a:r>
            <a:r>
              <a:rPr lang="zh-TW" altLang="zh-TW" sz="3200" dirty="0" smtClean="0"/>
              <a:t>報</a:t>
            </a:r>
            <a:r>
              <a:rPr lang="zh-TW" altLang="en-US" sz="3200" dirty="0" smtClean="0"/>
              <a:t>。</a:t>
            </a:r>
            <a:endParaRPr lang="en-US" altLang="zh-HK" sz="3200" dirty="0" smtClean="0"/>
          </a:p>
          <a:p>
            <a:pPr>
              <a:spcBef>
                <a:spcPts val="1800"/>
              </a:spcBef>
            </a:pPr>
            <a:r>
              <a:rPr lang="zh-HK" altLang="zh-TW" sz="3200" dirty="0" smtClean="0"/>
              <a:t>反</a:t>
            </a:r>
            <a:r>
              <a:rPr lang="zh-TW" altLang="zh-TW" sz="3200" dirty="0"/>
              <a:t>思</a:t>
            </a:r>
            <a:r>
              <a:rPr lang="zh-HK" altLang="zh-TW" sz="3200" dirty="0"/>
              <a:t>要點</a:t>
            </a:r>
            <a:r>
              <a:rPr lang="zh-TW" altLang="zh-TW" sz="3200" dirty="0"/>
              <a:t>：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200" dirty="0"/>
              <a:t>法律嚴懲賄賂行為的背後原因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200" dirty="0"/>
              <a:t>賄選行為對社會的不良影響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200" dirty="0"/>
              <a:t>明白維護廉潔選舉的重要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277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2372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zh-TW" sz="4000" b="1" dirty="0">
                <a:solidFill>
                  <a:srgbClr val="0000FF"/>
                </a:solidFill>
              </a:rPr>
              <a:t>《案件一》</a:t>
            </a:r>
            <a:endParaRPr lang="zh-MO" altLang="en-US" sz="40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790156"/>
              </p:ext>
            </p:extLst>
          </p:nvPr>
        </p:nvGraphicFramePr>
        <p:xfrm>
          <a:off x="1506986" y="1181738"/>
          <a:ext cx="9178028" cy="5242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78028">
                  <a:extLst>
                    <a:ext uri="{9D8B030D-6E8A-4147-A177-3AD203B41FA5}">
                      <a16:colId xmlns="" xmlns:a16="http://schemas.microsoft.com/office/drawing/2014/main" val="772337755"/>
                    </a:ext>
                  </a:extLst>
                </a:gridCol>
              </a:tblGrid>
              <a:tr h="47665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　　</a:t>
                      </a:r>
                      <a:r>
                        <a:rPr lang="en-US" altLang="zh-TW" sz="1200" kern="100" dirty="0" smtClean="0">
                          <a:effectLst/>
                        </a:rPr>
                        <a:t>    </a:t>
                      </a:r>
                      <a:r>
                        <a:rPr lang="zh-TW" sz="2400" kern="100" dirty="0" smtClean="0">
                          <a:effectLst/>
                        </a:rPr>
                        <a:t>第三</a:t>
                      </a:r>
                      <a:r>
                        <a:rPr lang="zh-TW" sz="2400" kern="100" dirty="0">
                          <a:effectLst/>
                        </a:rPr>
                        <a:t>屆立法會選舉期間，廉政公署接獲市民舉報，指一名人士涉嫌擔任「樁腳」協助立法會參選者「買票」，只要向他交出身份證等個人資料，並在立法會選舉日投票給某指定人士，便可獲得</a:t>
                      </a:r>
                      <a:r>
                        <a:rPr lang="en-GB" sz="2400" kern="100" dirty="0">
                          <a:effectLst/>
                        </a:rPr>
                        <a:t>500</a:t>
                      </a:r>
                      <a:r>
                        <a:rPr lang="zh-TW" sz="2400" kern="100" dirty="0">
                          <a:effectLst/>
                        </a:rPr>
                        <a:t>元酬金。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r>
                        <a:rPr lang="zh-TW" sz="2400" kern="100" dirty="0">
                          <a:effectLst/>
                        </a:rPr>
                        <a:t>　　廉署隨即展開調查，拘捕多名涉案人士。經法院審理，</a:t>
                      </a:r>
                      <a:r>
                        <a:rPr lang="en-GB" sz="2400" kern="100" dirty="0">
                          <a:effectLst/>
                        </a:rPr>
                        <a:t>12</a:t>
                      </a:r>
                      <a:r>
                        <a:rPr lang="zh-TW" sz="2400" kern="100" dirty="0">
                          <a:effectLst/>
                        </a:rPr>
                        <a:t>名被告因觸犯賄選犯罪罪成，分別被判</a:t>
                      </a:r>
                      <a:r>
                        <a:rPr lang="en-GB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年</a:t>
                      </a:r>
                      <a:r>
                        <a:rPr lang="en-GB" sz="2400" kern="100" dirty="0">
                          <a:effectLst/>
                        </a:rPr>
                        <a:t>4</a:t>
                      </a:r>
                      <a:r>
                        <a:rPr lang="zh-TW" sz="2400" kern="100" dirty="0">
                          <a:effectLst/>
                        </a:rPr>
                        <a:t>個月至</a:t>
                      </a:r>
                      <a:r>
                        <a:rPr lang="en-GB" sz="2400" kern="100" dirty="0">
                          <a:effectLst/>
                        </a:rPr>
                        <a:t>2</a:t>
                      </a:r>
                      <a:r>
                        <a:rPr lang="zh-TW" sz="2400" kern="100" dirty="0">
                          <a:effectLst/>
                        </a:rPr>
                        <a:t>年徒刑不等，不得緩刑。其中一名被告為高三準畢業生。</a:t>
                      </a:r>
                    </a:p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2400" kern="100" dirty="0">
                          <a:effectLst/>
                        </a:rPr>
                        <a:t> </a:t>
                      </a:r>
                      <a:r>
                        <a:rPr lang="zh-TW" sz="2400" kern="100" dirty="0">
                          <a:effectLst/>
                        </a:rPr>
                        <a:t>　　主理此案的初級法院合議庭法官在宣判時指出，案中眾被告的犯罪行為不單嚴重影響了社會的和平穩定，而且對立法會選舉的公正形象帶來嚴重的負面影響，破壞居民對法律秩序的信心。為維護社會大眾的利益，保護市民對特區政府的管治信心，被告等的犯罪行為應受到嚴厲讉責</a:t>
                      </a:r>
                      <a:r>
                        <a:rPr lang="zh-TW" sz="2400" kern="100" dirty="0" smtClean="0">
                          <a:effectLst/>
                        </a:rPr>
                        <a:t>。</a:t>
                      </a:r>
                      <a:endParaRPr lang="en-US" altLang="zh-TW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53962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76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576</Words>
  <Application>Microsoft Office PowerPoint</Application>
  <PresentationFormat>寬螢幕</PresentationFormat>
  <Paragraphs>58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中學誠信教育教材《思而行──高中篇》 </vt:lpstr>
      <vt:lpstr>一、引起動機：以下哪些行為屬「賄選」?</vt:lpstr>
      <vt:lpstr>以下哪些行為屬「賄選」?</vt:lpstr>
      <vt:lpstr>二、播放短片《樁腳》</vt:lpstr>
      <vt:lpstr>問題討論</vt:lpstr>
      <vt:lpstr>分組討論</vt:lpstr>
      <vt:lpstr>小結：</vt:lpstr>
      <vt:lpstr>三、個案討論</vt:lpstr>
      <vt:lpstr>《案件一》</vt:lpstr>
      <vt:lpstr>《案件一》問題討論</vt:lpstr>
      <vt:lpstr>《案件二》</vt:lpstr>
      <vt:lpstr>《案件二》問題討論</vt:lpstr>
      <vt:lpstr>四、單元總結</vt:lpstr>
      <vt:lpstr>五、後續活動 </vt:lpstr>
    </vt:vector>
  </TitlesOfParts>
  <Company>CCAC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中學誠信教育教材《思而行──高中篇》 </dc:title>
  <dc:creator>Jeffrey, Chi Hang Loi</dc:creator>
  <cp:lastModifiedBy>Stephanie, Man Wa Ao</cp:lastModifiedBy>
  <cp:revision>34</cp:revision>
  <cp:lastPrinted>2019-11-13T07:07:08Z</cp:lastPrinted>
  <dcterms:created xsi:type="dcterms:W3CDTF">2019-11-06T07:30:52Z</dcterms:created>
  <dcterms:modified xsi:type="dcterms:W3CDTF">2019-12-11T07:33:52Z</dcterms:modified>
</cp:coreProperties>
</file>