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8" r:id="rId5"/>
    <p:sldId id="279" r:id="rId6"/>
    <p:sldId id="259" r:id="rId7"/>
    <p:sldId id="260" r:id="rId8"/>
    <p:sldId id="281" r:id="rId9"/>
    <p:sldId id="275" r:id="rId10"/>
    <p:sldId id="286" r:id="rId11"/>
    <p:sldId id="283" r:id="rId12"/>
    <p:sldId id="284" r:id="rId13"/>
    <p:sldId id="282" r:id="rId14"/>
    <p:sldId id="267" r:id="rId15"/>
    <p:sldId id="285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D68C0B5-5301-40EF-A6EE-B9D593B0C70E}">
          <p14:sldIdLst>
            <p14:sldId id="257"/>
          </p14:sldIdLst>
        </p14:section>
        <p14:section name="未命名的章節" id="{FE0F2E96-66C2-4B4C-9C5D-31F53F622AB6}">
          <p14:sldIdLst>
            <p14:sldId id="276"/>
            <p14:sldId id="277"/>
            <p14:sldId id="278"/>
            <p14:sldId id="279"/>
            <p14:sldId id="259"/>
            <p14:sldId id="260"/>
            <p14:sldId id="281"/>
            <p14:sldId id="275"/>
            <p14:sldId id="286"/>
            <p14:sldId id="283"/>
            <p14:sldId id="284"/>
            <p14:sldId id="282"/>
            <p14:sldId id="267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45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62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18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6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87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44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15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85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57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09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5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94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9214" y="611520"/>
            <a:ext cx="9744307" cy="1470025"/>
          </a:xfrm>
        </p:spPr>
        <p:txBody>
          <a:bodyPr anchor="ctr"/>
          <a:lstStyle/>
          <a:p>
            <a:r>
              <a:rPr lang="zh-TW" altLang="en-US" sz="4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中學誠信教育教材</a:t>
            </a:r>
            <a:r>
              <a:rPr lang="en-US" altLang="zh-TW" sz="4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思而行──高中篇</a:t>
            </a:r>
            <a:r>
              <a:rPr lang="en-US" altLang="zh-TW" sz="4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en-US" altLang="zh-TW" sz="4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44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3725" y="2143688"/>
            <a:ext cx="6931891" cy="3377643"/>
          </a:xfrm>
        </p:spPr>
        <p:txBody>
          <a:bodyPr>
            <a:normAutofit/>
          </a:bodyPr>
          <a:lstStyle/>
          <a:p>
            <a:r>
              <a:rPr lang="zh-TW" altLang="zh-TW" sz="5200" b="1" dirty="0" smtClean="0"/>
              <a:t>《</a:t>
            </a:r>
            <a:r>
              <a:rPr lang="zh-TW" altLang="en-US" sz="5200" b="1" dirty="0" smtClean="0"/>
              <a:t>情與義</a:t>
            </a:r>
            <a:r>
              <a:rPr lang="zh-TW" altLang="zh-TW" sz="5400" b="1" dirty="0" smtClean="0"/>
              <a:t>》</a:t>
            </a:r>
            <a:endParaRPr lang="en-US" altLang="zh-TW" sz="4000" b="1" dirty="0" smtClean="0"/>
          </a:p>
          <a:p>
            <a:endParaRPr lang="en-US" altLang="zh-TW" sz="2800" b="1" dirty="0" smtClean="0"/>
          </a:p>
          <a:p>
            <a:r>
              <a:rPr lang="zh-TW" altLang="en-US" sz="2800" b="1" dirty="0" smtClean="0">
                <a:solidFill>
                  <a:srgbClr val="3A37F5"/>
                </a:solidFill>
              </a:rPr>
              <a:t>第一節</a:t>
            </a:r>
            <a:endParaRPr lang="en-US" altLang="zh-TW" sz="2800" b="1" dirty="0" smtClean="0">
              <a:solidFill>
                <a:srgbClr val="3A37F5"/>
              </a:solidFill>
            </a:endParaRPr>
          </a:p>
          <a:p>
            <a:r>
              <a:rPr lang="zh-TW" altLang="en-US" sz="2800" b="1" dirty="0" smtClean="0">
                <a:solidFill>
                  <a:srgbClr val="3A37F5"/>
                </a:solidFill>
              </a:rPr>
              <a:t>友情何價</a:t>
            </a:r>
            <a:endParaRPr lang="en-US" altLang="zh-TW" sz="2800" b="1" dirty="0" smtClean="0">
              <a:solidFill>
                <a:srgbClr val="3A37F5"/>
              </a:solidFill>
            </a:endParaRPr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endParaRPr lang="zh-TW" altLang="en-US" sz="35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43" y="4821335"/>
            <a:ext cx="532657" cy="7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MO" altLang="en-US" dirty="0"/>
          </a:p>
        </p:txBody>
      </p:sp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877104"/>
            <a:ext cx="10368516" cy="6119119"/>
          </a:xfrm>
        </p:spPr>
      </p:pic>
      <p:sp>
        <p:nvSpPr>
          <p:cNvPr id="5" name="矩形 4"/>
          <p:cNvSpPr/>
          <p:nvPr/>
        </p:nvSpPr>
        <p:spPr>
          <a:xfrm>
            <a:off x="3012111" y="2437217"/>
            <a:ext cx="636580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MO" sz="3200" b="1" dirty="0" smtClean="0">
                <a:solidFill>
                  <a:srgbClr val="3A37F5"/>
                </a:solidFill>
              </a:rPr>
              <a:t>衝</a:t>
            </a:r>
            <a:r>
              <a:rPr lang="zh-TW" altLang="zh-MO" sz="3200" b="1" dirty="0" smtClean="0">
                <a:solidFill>
                  <a:srgbClr val="3A37F5"/>
                </a:solidFill>
              </a:rPr>
              <a:t>突</a:t>
            </a:r>
            <a:r>
              <a:rPr lang="zh-TW" altLang="en-US" sz="3200" b="1" dirty="0" smtClean="0">
                <a:solidFill>
                  <a:srgbClr val="3A37F5"/>
                </a:solidFill>
              </a:rPr>
              <a:t>管理</a:t>
            </a:r>
            <a:r>
              <a:rPr lang="zh-TW" altLang="zh-MO" sz="3200" b="1" dirty="0" smtClean="0">
                <a:solidFill>
                  <a:srgbClr val="3A37F5"/>
                </a:solidFill>
              </a:rPr>
              <a:t>的</a:t>
            </a:r>
            <a:r>
              <a:rPr lang="zh-TW" altLang="zh-MO" sz="3200" b="1" dirty="0">
                <a:solidFill>
                  <a:srgbClr val="3A37F5"/>
                </a:solidFill>
              </a:rPr>
              <a:t>原則</a:t>
            </a:r>
            <a:endParaRPr lang="zh-TW" altLang="zh-MO" sz="3200" dirty="0">
              <a:solidFill>
                <a:srgbClr val="3A37F5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HK" sz="3200" dirty="0"/>
              <a:t>1. </a:t>
            </a:r>
            <a:r>
              <a:rPr lang="zh-HK" altLang="zh-MO" sz="3200" dirty="0"/>
              <a:t>尊重別人。</a:t>
            </a:r>
            <a:endParaRPr lang="zh-TW" altLang="zh-MO" sz="3200" dirty="0"/>
          </a:p>
          <a:p>
            <a:pPr lvl="0">
              <a:lnSpc>
                <a:spcPct val="150000"/>
              </a:lnSpc>
            </a:pPr>
            <a:r>
              <a:rPr lang="en-US" altLang="zh-HK" sz="3200" dirty="0"/>
              <a:t>2. </a:t>
            </a:r>
            <a:r>
              <a:rPr lang="zh-HK" altLang="zh-MO" sz="3200" dirty="0"/>
              <a:t>真誠尋求解決方案。</a:t>
            </a:r>
            <a:endParaRPr lang="zh-TW" altLang="zh-MO" sz="3200" dirty="0"/>
          </a:p>
          <a:p>
            <a:pPr>
              <a:lnSpc>
                <a:spcPct val="150000"/>
              </a:lnSpc>
            </a:pPr>
            <a:r>
              <a:rPr lang="en-US" altLang="zh-HK" sz="3200" dirty="0"/>
              <a:t>3. </a:t>
            </a:r>
            <a:r>
              <a:rPr lang="zh-HK" altLang="zh-MO" sz="3200" dirty="0"/>
              <a:t>強調就事論事，對事不對人。</a:t>
            </a:r>
            <a:endParaRPr lang="zh-MO" altLang="en-US" sz="3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375" y="1396219"/>
            <a:ext cx="417002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589" y="3373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zh-TW" sz="3200" b="1" dirty="0" smtClean="0">
                <a:solidFill>
                  <a:srgbClr val="3A37F5"/>
                </a:solidFill>
              </a:rPr>
              <a:t>三</a:t>
            </a:r>
            <a:r>
              <a:rPr lang="zh-TW" altLang="en-US" sz="3200" b="1" dirty="0">
                <a:solidFill>
                  <a:srgbClr val="3A37F5"/>
                </a:solidFill>
              </a:rPr>
              <a:t>、拆解處理「衝突」的良方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688" y="818707"/>
            <a:ext cx="13460818" cy="6719777"/>
          </a:xfrm>
        </p:spPr>
      </p:pic>
      <p:sp>
        <p:nvSpPr>
          <p:cNvPr id="4" name="矩形 3"/>
          <p:cNvSpPr/>
          <p:nvPr/>
        </p:nvSpPr>
        <p:spPr>
          <a:xfrm>
            <a:off x="1407390" y="1367263"/>
            <a:ext cx="10054355" cy="3000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HK" altLang="zh-MO" sz="2400" b="1" dirty="0"/>
              <a:t>解決衝</a:t>
            </a:r>
            <a:r>
              <a:rPr lang="zh-TW" altLang="zh-MO" sz="2400" b="1" dirty="0"/>
              <a:t>突的基本步</a:t>
            </a:r>
            <a:endParaRPr lang="zh-TW" altLang="zh-MO" sz="2400" dirty="0"/>
          </a:p>
          <a:p>
            <a:pPr lvl="0">
              <a:lnSpc>
                <a:spcPct val="150000"/>
              </a:lnSpc>
            </a:pPr>
            <a:r>
              <a:rPr lang="en-US" altLang="zh-HK" sz="2200" dirty="0" smtClean="0"/>
              <a:t>1. </a:t>
            </a:r>
            <a:r>
              <a:rPr lang="zh-HK" altLang="zh-MO" sz="2200" dirty="0" smtClean="0"/>
              <a:t>承認</a:t>
            </a:r>
            <a:r>
              <a:rPr lang="zh-HK" altLang="zh-MO" sz="2200" dirty="0"/>
              <a:t>衝</a:t>
            </a:r>
            <a:r>
              <a:rPr lang="zh-TW" altLang="zh-MO" sz="2200" dirty="0"/>
              <a:t>突的</a:t>
            </a:r>
            <a:r>
              <a:rPr lang="zh-TW" altLang="zh-MO" sz="2200" dirty="0" smtClean="0"/>
              <a:t>存在</a:t>
            </a:r>
            <a:r>
              <a:rPr lang="zh-TW" altLang="en-US" sz="2200" dirty="0"/>
              <a:t>。</a:t>
            </a:r>
            <a:endParaRPr lang="zh-TW" altLang="zh-MO" sz="2200" dirty="0"/>
          </a:p>
          <a:p>
            <a:pPr lvl="0">
              <a:lnSpc>
                <a:spcPct val="150000"/>
              </a:lnSpc>
            </a:pPr>
            <a:r>
              <a:rPr lang="en-US" altLang="zh-TW" sz="2200" dirty="0" smtClean="0"/>
              <a:t>2. </a:t>
            </a:r>
            <a:r>
              <a:rPr lang="zh-TW" altLang="zh-MO" sz="2200" dirty="0" smtClean="0"/>
              <a:t>以</a:t>
            </a:r>
            <a:r>
              <a:rPr lang="zh-HK" altLang="zh-MO" sz="2200" dirty="0"/>
              <a:t>心平氣和及</a:t>
            </a:r>
            <a:r>
              <a:rPr lang="zh-HK" altLang="zh-MO" sz="2200" dirty="0" smtClean="0"/>
              <a:t>誠懇</a:t>
            </a:r>
            <a:r>
              <a:rPr lang="zh-TW" altLang="en-US" sz="2200" dirty="0" smtClean="0"/>
              <a:t>態度</a:t>
            </a:r>
            <a:r>
              <a:rPr lang="zh-HK" altLang="zh-MO" sz="2200" dirty="0" smtClean="0"/>
              <a:t>溝通</a:t>
            </a:r>
            <a:r>
              <a:rPr lang="zh-HK" altLang="zh-MO" sz="2200" dirty="0"/>
              <a:t>，而非競爭性的溝通。</a:t>
            </a:r>
            <a:endParaRPr lang="zh-TW" altLang="zh-MO" sz="2200" dirty="0"/>
          </a:p>
          <a:p>
            <a:pPr lvl="0">
              <a:lnSpc>
                <a:spcPct val="150000"/>
              </a:lnSpc>
            </a:pPr>
            <a:r>
              <a:rPr lang="en-US" altLang="zh-HK" sz="2200" dirty="0" smtClean="0"/>
              <a:t>3. </a:t>
            </a:r>
            <a:r>
              <a:rPr lang="zh-HK" altLang="zh-MO" sz="2200" dirty="0" smtClean="0"/>
              <a:t>了解</a:t>
            </a:r>
            <a:r>
              <a:rPr lang="zh-HK" altLang="zh-MO" sz="2200" dirty="0"/>
              <a:t>對方背後的想法。</a:t>
            </a:r>
            <a:endParaRPr lang="zh-TW" altLang="zh-MO" sz="2200" dirty="0"/>
          </a:p>
          <a:p>
            <a:pPr lvl="0">
              <a:lnSpc>
                <a:spcPct val="150000"/>
              </a:lnSpc>
            </a:pPr>
            <a:r>
              <a:rPr lang="en-US" altLang="zh-HK" sz="2200" dirty="0" smtClean="0"/>
              <a:t>4. </a:t>
            </a:r>
            <a:r>
              <a:rPr lang="zh-HK" altLang="zh-MO" sz="2200" dirty="0" smtClean="0"/>
              <a:t>坦誠</a:t>
            </a:r>
            <a:r>
              <a:rPr lang="zh-HK" altLang="zh-MO" sz="2200" dirty="0"/>
              <a:t>表達自己的想法或感受。</a:t>
            </a:r>
            <a:endParaRPr lang="zh-TW" altLang="zh-MO" sz="2200" dirty="0"/>
          </a:p>
          <a:p>
            <a:pPr lvl="0">
              <a:lnSpc>
                <a:spcPct val="150000"/>
              </a:lnSpc>
            </a:pPr>
            <a:r>
              <a:rPr lang="en-US" altLang="zh-HK" sz="2200" dirty="0" smtClean="0"/>
              <a:t>5. </a:t>
            </a:r>
            <a:r>
              <a:rPr lang="zh-HK" altLang="zh-MO" sz="2200" dirty="0" smtClean="0"/>
              <a:t>雙方</a:t>
            </a:r>
            <a:r>
              <a:rPr lang="zh-HK" altLang="zh-MO" sz="2200" dirty="0"/>
              <a:t>共同找出衝</a:t>
            </a:r>
            <a:r>
              <a:rPr lang="zh-TW" altLang="zh-MO" sz="2200" dirty="0"/>
              <a:t>突的源頭及細節，並依先後次序來定訂雙方滿意的解決方案</a:t>
            </a:r>
            <a:r>
              <a:rPr lang="zh-HK" altLang="zh-MO" sz="2200" dirty="0"/>
              <a:t>。</a:t>
            </a:r>
            <a:endParaRPr lang="zh-TW" altLang="zh-MO" sz="2200" dirty="0"/>
          </a:p>
        </p:txBody>
      </p:sp>
    </p:spTree>
    <p:extLst>
      <p:ext uri="{BB962C8B-B14F-4D97-AF65-F5344CB8AC3E}">
        <p14:creationId xmlns:p14="http://schemas.microsoft.com/office/powerpoint/2010/main" val="11084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3A37F5"/>
                </a:solidFill>
              </a:rPr>
              <a:t>三</a:t>
            </a:r>
            <a:r>
              <a:rPr lang="zh-TW" altLang="en-US" b="1" dirty="0">
                <a:solidFill>
                  <a:srgbClr val="3A37F5"/>
                </a:solidFill>
              </a:rPr>
              <a:t>、拆解處理「衝突」的良方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以短片</a:t>
            </a:r>
            <a:r>
              <a:rPr lang="en-US" altLang="zh-TW" sz="3200" dirty="0"/>
              <a:t>《</a:t>
            </a:r>
            <a:r>
              <a:rPr lang="zh-TW" altLang="en-US" sz="3200" dirty="0"/>
              <a:t>我的「雷隊友」</a:t>
            </a:r>
            <a:r>
              <a:rPr lang="en-US" altLang="zh-TW" sz="3200" dirty="0"/>
              <a:t>》</a:t>
            </a:r>
            <a:r>
              <a:rPr lang="zh-TW" altLang="en-US" sz="3200" dirty="0"/>
              <a:t>作為例子</a:t>
            </a:r>
            <a:r>
              <a:rPr lang="zh-TW" altLang="en-US" sz="3200" dirty="0" smtClean="0"/>
              <a:t>，分組</a:t>
            </a:r>
            <a:r>
              <a:rPr lang="zh-TW" altLang="en-US" sz="3200" dirty="0"/>
              <a:t>討論及列出處理短片中</a:t>
            </a:r>
            <a:r>
              <a:rPr lang="zh-TW" altLang="en-US" sz="3200" dirty="0" smtClean="0"/>
              <a:t>「衝突</a:t>
            </a:r>
            <a:r>
              <a:rPr lang="zh-TW" altLang="en-US" sz="3200" dirty="0"/>
              <a:t>」的步驟及方法。</a:t>
            </a:r>
          </a:p>
        </p:txBody>
      </p:sp>
    </p:spTree>
    <p:extLst>
      <p:ext uri="{BB962C8B-B14F-4D97-AF65-F5344CB8AC3E}">
        <p14:creationId xmlns:p14="http://schemas.microsoft.com/office/powerpoint/2010/main" val="21742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3A37F5"/>
                </a:solidFill>
              </a:rPr>
              <a:t>問題</a:t>
            </a:r>
            <a:r>
              <a:rPr lang="zh-TW" altLang="zh-TW" b="1" dirty="0" smtClean="0">
                <a:solidFill>
                  <a:srgbClr val="3A37F5"/>
                </a:solidFill>
              </a:rPr>
              <a:t>討論</a:t>
            </a:r>
            <a:endParaRPr lang="zh-TW" altLang="en-US" b="1" dirty="0">
              <a:solidFill>
                <a:srgbClr val="3A37F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751737"/>
            <a:ext cx="10515600" cy="4351338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3600" dirty="0" smtClean="0"/>
              <a:t>故事</a:t>
            </a:r>
            <a:r>
              <a:rPr lang="zh-TW" altLang="en-US" sz="3600" dirty="0"/>
              <a:t>中出現了哪些</a:t>
            </a:r>
            <a:r>
              <a:rPr lang="zh-TW" altLang="en-US" sz="3600" dirty="0" smtClean="0"/>
              <a:t>衝突</a:t>
            </a:r>
            <a:r>
              <a:rPr lang="zh-TW" altLang="zh-TW" sz="3600" dirty="0"/>
              <a:t>？</a:t>
            </a:r>
            <a:r>
              <a:rPr lang="zh-TW" altLang="en-US" sz="3600" dirty="0" smtClean="0"/>
              <a:t>涉及</a:t>
            </a:r>
            <a:r>
              <a:rPr lang="zh-TW" altLang="en-US" sz="3600" dirty="0"/>
              <a:t>哪幾位</a:t>
            </a:r>
            <a:r>
              <a:rPr lang="zh-TW" altLang="en-US" sz="3600" dirty="0" smtClean="0"/>
              <a:t>角色</a:t>
            </a:r>
            <a:r>
              <a:rPr lang="zh-TW" altLang="zh-TW" sz="3600" dirty="0" smtClean="0"/>
              <a:t>？</a:t>
            </a:r>
            <a:endParaRPr lang="en-US" altLang="zh-TW" sz="3600" dirty="0" smtClean="0"/>
          </a:p>
          <a:p>
            <a:pPr marL="742950" indent="-742950">
              <a:lnSpc>
                <a:spcPct val="110000"/>
              </a:lnSpc>
              <a:spcBef>
                <a:spcPts val="1800"/>
              </a:spcBef>
              <a:buAutoNum type="arabicPeriod" startAt="2"/>
            </a:pPr>
            <a:r>
              <a:rPr lang="zh-TW" altLang="en-US" sz="3600" dirty="0" smtClean="0"/>
              <a:t>你</a:t>
            </a:r>
            <a:r>
              <a:rPr lang="zh-TW" altLang="en-US" sz="3600" dirty="0"/>
              <a:t>認為他們面臨哪一種衝突</a:t>
            </a:r>
            <a:r>
              <a:rPr lang="zh-TW" altLang="zh-TW" sz="3600" dirty="0" smtClean="0"/>
              <a:t>？</a:t>
            </a:r>
            <a:endParaRPr lang="en-US" altLang="zh-TW" sz="3600" dirty="0" smtClean="0"/>
          </a:p>
          <a:p>
            <a:pPr marL="742950" indent="-742950">
              <a:lnSpc>
                <a:spcPct val="110000"/>
              </a:lnSpc>
              <a:spcBef>
                <a:spcPts val="1800"/>
              </a:spcBef>
              <a:buAutoNum type="arabicPeriod" startAt="2"/>
            </a:pPr>
            <a:r>
              <a:rPr lang="zh-TW" altLang="en-US" sz="3600" dirty="0" smtClean="0"/>
              <a:t>你</a:t>
            </a:r>
            <a:r>
              <a:rPr lang="zh-TW" altLang="en-US" sz="3600" dirty="0"/>
              <a:t>認為他們有需要</a:t>
            </a:r>
            <a:r>
              <a:rPr lang="zh-TW" altLang="en-US" sz="3600" dirty="0" smtClean="0"/>
              <a:t>了解彼此對</a:t>
            </a:r>
            <a:r>
              <a:rPr lang="zh-TW" altLang="en-US" sz="3600" dirty="0"/>
              <a:t>事情的看法</a:t>
            </a:r>
            <a:r>
              <a:rPr lang="zh-TW" altLang="en-US" sz="3600" dirty="0" smtClean="0"/>
              <a:t>嗎</a:t>
            </a:r>
            <a:r>
              <a:rPr lang="zh-TW" altLang="zh-TW" sz="3600" dirty="0"/>
              <a:t>？</a:t>
            </a:r>
            <a:r>
              <a:rPr lang="zh-TW" altLang="en-US" sz="3600" dirty="0" smtClean="0"/>
              <a:t>為</a:t>
            </a:r>
            <a:r>
              <a:rPr lang="zh-TW" altLang="en-US" sz="3600" dirty="0"/>
              <a:t>甚麼</a:t>
            </a:r>
            <a:r>
              <a:rPr lang="zh-TW" altLang="zh-TW" sz="3600" dirty="0" smtClean="0"/>
              <a:t>？</a:t>
            </a:r>
            <a:endParaRPr lang="en-US" altLang="zh-TW" sz="3600" dirty="0" smtClean="0"/>
          </a:p>
          <a:p>
            <a:pPr marL="742950" indent="-742950">
              <a:lnSpc>
                <a:spcPct val="110000"/>
              </a:lnSpc>
              <a:spcBef>
                <a:spcPts val="1800"/>
              </a:spcBef>
              <a:buAutoNum type="arabicPeriod" startAt="2"/>
            </a:pPr>
            <a:r>
              <a:rPr lang="zh-TW" altLang="en-US" sz="3600" dirty="0" smtClean="0"/>
              <a:t>如果</a:t>
            </a:r>
            <a:r>
              <a:rPr lang="zh-TW" altLang="en-US" sz="3600" dirty="0"/>
              <a:t>對方堅持己見，你能想出解決方案</a:t>
            </a:r>
            <a:r>
              <a:rPr lang="zh-TW" altLang="en-US" sz="3600" dirty="0" smtClean="0"/>
              <a:t>嗎</a:t>
            </a:r>
            <a:r>
              <a:rPr lang="zh-TW" altLang="zh-TW" sz="3600" dirty="0"/>
              <a:t>？</a:t>
            </a:r>
            <a:endParaRPr lang="en-US" altLang="zh-TW" sz="3600" dirty="0" smtClean="0"/>
          </a:p>
          <a:p>
            <a:pPr marL="742950" indent="-742950">
              <a:buAutoNum type="arabicPeriod" startAt="2"/>
            </a:pPr>
            <a:endParaRPr lang="zh-TW" altLang="zh-TW" sz="3600" dirty="0"/>
          </a:p>
          <a:p>
            <a:pPr marL="742950" indent="-742950">
              <a:buFont typeface="+mj-lt"/>
              <a:buAutoNum type="arabicPeriod"/>
            </a:pPr>
            <a:endParaRPr lang="zh-TW" altLang="zh-TW" sz="3600" dirty="0"/>
          </a:p>
        </p:txBody>
      </p:sp>
    </p:spTree>
    <p:extLst>
      <p:ext uri="{BB962C8B-B14F-4D97-AF65-F5344CB8AC3E}">
        <p14:creationId xmlns:p14="http://schemas.microsoft.com/office/powerpoint/2010/main" val="5956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3A37F5"/>
                </a:solidFill>
              </a:rPr>
              <a:t>四</a:t>
            </a:r>
            <a:r>
              <a:rPr lang="zh-TW" altLang="en-US" b="1" dirty="0">
                <a:solidFill>
                  <a:srgbClr val="3A37F5"/>
                </a:solidFill>
              </a:rPr>
              <a:t>、</a:t>
            </a:r>
            <a:r>
              <a:rPr lang="zh-TW" altLang="en-US" b="1" dirty="0" smtClean="0">
                <a:solidFill>
                  <a:srgbClr val="3A37F5"/>
                </a:solidFill>
              </a:rPr>
              <a:t>小結</a:t>
            </a:r>
            <a:endParaRPr lang="zh-TW" altLang="en-US" b="1" dirty="0">
              <a:solidFill>
                <a:srgbClr val="3A37F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zh-TW" altLang="en-US" sz="3200" dirty="0" smtClean="0"/>
              <a:t>每</a:t>
            </a:r>
            <a:r>
              <a:rPr lang="zh-TW" altLang="en-US" sz="3200" dirty="0"/>
              <a:t>個人對友誼的態度不一，表達友情的方法均不盡相同，要彼此互相尊重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742950" lvl="0" indent="-742950">
              <a:spcBef>
                <a:spcPts val="1800"/>
              </a:spcBef>
              <a:buFont typeface="+mj-lt"/>
              <a:buAutoNum type="arabicPeriod"/>
            </a:pPr>
            <a:r>
              <a:rPr lang="zh-TW" altLang="en-US" sz="3200" dirty="0" smtClean="0"/>
              <a:t>真正</a:t>
            </a:r>
            <a:r>
              <a:rPr lang="zh-TW" altLang="en-US" sz="3200" dirty="0"/>
              <a:t>友誼是建基於互相欣賞、幫忙及督促，並不只著眼於互惠互利或吃喝玩樂</a:t>
            </a:r>
            <a:r>
              <a:rPr lang="zh-TW" altLang="en-US" sz="3200" dirty="0" smtClean="0"/>
              <a:t>中。</a:t>
            </a:r>
            <a:endParaRPr lang="en-US" altLang="zh-TW" sz="3200" dirty="0" smtClean="0"/>
          </a:p>
          <a:p>
            <a:pPr marL="742950" lvl="0" indent="-742950">
              <a:spcBef>
                <a:spcPts val="1800"/>
              </a:spcBef>
              <a:buFont typeface="+mj-lt"/>
              <a:buAutoNum type="arabicPeriod"/>
            </a:pPr>
            <a:r>
              <a:rPr lang="zh-TW" altLang="en-US" sz="3200" dirty="0" smtClean="0"/>
              <a:t>人際間</a:t>
            </a:r>
            <a:r>
              <a:rPr lang="zh-TW" altLang="en-US" sz="3200" dirty="0"/>
              <a:t>出現衝突時，應先釐清衝突的源頭，了解不同觀點背後的原因，明白不同抉擇所產生的後果，在合規、合法及合情中找出平衡</a:t>
            </a:r>
            <a:r>
              <a:rPr lang="zh-TW" altLang="en-US" sz="3200" dirty="0" smtClean="0"/>
              <a:t>點。</a:t>
            </a:r>
            <a:endParaRPr lang="zh-TW" altLang="zh-TW" sz="3200" dirty="0"/>
          </a:p>
        </p:txBody>
      </p:sp>
    </p:spTree>
    <p:extLst>
      <p:ext uri="{BB962C8B-B14F-4D97-AF65-F5344CB8AC3E}">
        <p14:creationId xmlns:p14="http://schemas.microsoft.com/office/powerpoint/2010/main" val="7495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3A37F5"/>
                </a:solidFill>
              </a:rPr>
              <a:t>五</a:t>
            </a:r>
            <a:r>
              <a:rPr lang="zh-TW" altLang="en-US" b="1" dirty="0" smtClean="0">
                <a:solidFill>
                  <a:srgbClr val="3A37F5"/>
                </a:solidFill>
              </a:rPr>
              <a:t>、後續活動</a:t>
            </a:r>
            <a:endParaRPr lang="zh-TW" altLang="en-US" b="1" dirty="0">
              <a:solidFill>
                <a:srgbClr val="3A37F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請</a:t>
            </a:r>
            <a:r>
              <a:rPr lang="zh-TW" altLang="en-US" sz="3200" dirty="0"/>
              <a:t>同學在心意卡上寫下能夠成為好朋友的準則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>
              <a:lnSpc>
                <a:spcPct val="150000"/>
              </a:lnSpc>
            </a:pPr>
            <a:r>
              <a:rPr lang="zh-TW" altLang="en-US" sz="3200" dirty="0"/>
              <a:t>與班中最好的一位朋友分享</a:t>
            </a:r>
            <a:r>
              <a:rPr lang="zh-TW" altLang="en-US" sz="3200" dirty="0" smtClean="0"/>
              <a:t>看法。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03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7038" y="975851"/>
            <a:ext cx="10515600" cy="1187485"/>
          </a:xfrm>
        </p:spPr>
        <p:txBody>
          <a:bodyPr>
            <a:normAutofit fontScale="90000"/>
          </a:bodyPr>
          <a:lstStyle/>
          <a:p>
            <a:r>
              <a:rPr lang="zh-TW" altLang="en-US" sz="4900" b="1" dirty="0" smtClean="0">
                <a:solidFill>
                  <a:srgbClr val="3A37F5"/>
                </a:solidFill>
              </a:rPr>
              <a:t>一、引起動機：憑</a:t>
            </a:r>
            <a:r>
              <a:rPr lang="zh-TW" altLang="en-US" sz="4900" b="1" dirty="0">
                <a:solidFill>
                  <a:srgbClr val="3A37F5"/>
                </a:solidFill>
              </a:rPr>
              <a:t>歌寄意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/>
              <a:t/>
            </a:r>
            <a:br>
              <a:rPr lang="en-US" altLang="zh-TW" sz="4000" dirty="0"/>
            </a:b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1705" y="2067239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zh-TW" altLang="en-US" sz="3200" dirty="0"/>
              <a:t>分析不同年代的粵語流行曲歌詞</a:t>
            </a:r>
            <a:r>
              <a:rPr lang="zh-TW" altLang="en-US" sz="3200" dirty="0" smtClean="0"/>
              <a:t>內容</a:t>
            </a:r>
            <a:r>
              <a:rPr lang="zh-TW" altLang="en-US" sz="3200" dirty="0" smtClean="0"/>
              <a:t>，選取歌詞中相關的文字表述，請同學歸納</a:t>
            </a:r>
            <a:r>
              <a:rPr lang="zh-TW" altLang="en-US" sz="3200" dirty="0"/>
              <a:t>對友誼的三種</a:t>
            </a:r>
            <a:r>
              <a:rPr lang="zh-TW" altLang="en-US" sz="3200" dirty="0" smtClean="0"/>
              <a:t>不同態度</a:t>
            </a:r>
            <a:r>
              <a:rPr lang="zh-TW" altLang="en-US" sz="3200" dirty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55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3A37F5"/>
                </a:solidFill>
              </a:rPr>
              <a:t>A</a:t>
            </a:r>
            <a:r>
              <a:rPr lang="zh-TW" altLang="en-US" b="1" dirty="0">
                <a:solidFill>
                  <a:srgbClr val="3A37F5"/>
                </a:solidFill>
              </a:rPr>
              <a:t>：</a:t>
            </a:r>
            <a:r>
              <a:rPr lang="zh-TW" altLang="zh-MO" b="1" dirty="0">
                <a:solidFill>
                  <a:srgbClr val="3A37F5"/>
                </a:solidFill>
              </a:rPr>
              <a:t>八十年代</a:t>
            </a:r>
            <a:r>
              <a:rPr lang="en-US" altLang="zh-MO" b="1" dirty="0">
                <a:solidFill>
                  <a:srgbClr val="3A37F5"/>
                </a:solidFill>
              </a:rPr>
              <a:t> </a:t>
            </a:r>
            <a:endParaRPr lang="zh-MO" altLang="en-US" b="1" dirty="0">
              <a:solidFill>
                <a:srgbClr val="3A37F5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94"/>
          <a:stretch/>
        </p:blipFill>
        <p:spPr>
          <a:xfrm>
            <a:off x="219712" y="1158298"/>
            <a:ext cx="11316795" cy="5165399"/>
          </a:xfrm>
        </p:spPr>
      </p:pic>
      <p:sp>
        <p:nvSpPr>
          <p:cNvPr id="5" name="矩形 4"/>
          <p:cNvSpPr/>
          <p:nvPr/>
        </p:nvSpPr>
        <p:spPr>
          <a:xfrm>
            <a:off x="2285823" y="2975148"/>
            <a:ext cx="35922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000" dirty="0"/>
          </a:p>
          <a:p>
            <a:r>
              <a:rPr lang="zh-TW" altLang="en-US" sz="2000" dirty="0"/>
              <a:t>繁星流動 和你同路</a:t>
            </a:r>
          </a:p>
          <a:p>
            <a:r>
              <a:rPr lang="zh-TW" altLang="en-US" sz="2000" dirty="0"/>
              <a:t>從不相識開始心接近</a:t>
            </a:r>
          </a:p>
          <a:p>
            <a:r>
              <a:rPr lang="zh-TW" altLang="en-US" sz="2000" dirty="0"/>
              <a:t>默默以真摯待人</a:t>
            </a:r>
          </a:p>
          <a:p>
            <a:endParaRPr lang="zh-TW" altLang="en-US" sz="2000" dirty="0"/>
          </a:p>
          <a:p>
            <a:r>
              <a:rPr lang="zh-TW" altLang="en-US" sz="2000" dirty="0"/>
              <a:t>人生如夢 朋友如霧</a:t>
            </a:r>
          </a:p>
          <a:p>
            <a:r>
              <a:rPr lang="zh-TW" altLang="en-US" sz="2000" dirty="0"/>
              <a:t>難得知心幾經風暴</a:t>
            </a:r>
          </a:p>
          <a:p>
            <a:r>
              <a:rPr lang="zh-TW" altLang="en-US" sz="2000" dirty="0"/>
              <a:t>為著我不退半步 正是你</a:t>
            </a:r>
          </a:p>
          <a:p>
            <a:endParaRPr lang="zh-TW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6186487" y="3282925"/>
            <a:ext cx="50416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MO" sz="2000" dirty="0"/>
              <a:t>遙遙晚空點點星光息息相關</a:t>
            </a:r>
          </a:p>
          <a:p>
            <a:r>
              <a:rPr lang="zh-TW" altLang="zh-MO" sz="2000" dirty="0"/>
              <a:t>你我那怕荊棘鋪滿路</a:t>
            </a:r>
          </a:p>
          <a:p>
            <a:r>
              <a:rPr lang="zh-TW" altLang="zh-MO" sz="2000" dirty="0"/>
              <a:t>替我解開心中的孤單 是誰明白我</a:t>
            </a:r>
          </a:p>
          <a:p>
            <a:r>
              <a:rPr lang="en-US" altLang="zh-MO" sz="2000" dirty="0"/>
              <a:t> </a:t>
            </a:r>
            <a:endParaRPr lang="zh-TW" altLang="zh-MO" sz="2000" dirty="0"/>
          </a:p>
          <a:p>
            <a:r>
              <a:rPr lang="zh-TW" altLang="zh-MO" sz="2000" dirty="0"/>
              <a:t>情同兩手一起開心一起悲傷</a:t>
            </a:r>
          </a:p>
          <a:p>
            <a:r>
              <a:rPr lang="zh-TW" altLang="zh-MO" sz="2000" dirty="0"/>
              <a:t>彼此分擔總不分我或你</a:t>
            </a:r>
          </a:p>
          <a:p>
            <a:r>
              <a:rPr lang="zh-TW" altLang="zh-MO" sz="2000" dirty="0"/>
              <a:t>你為了我　我為了你</a:t>
            </a:r>
          </a:p>
          <a:p>
            <a:r>
              <a:rPr lang="zh-TW" altLang="zh-MO" sz="2000" dirty="0"/>
              <a:t>共赴患難絕望裡緊握你手 朋友</a:t>
            </a:r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3613767" y="1990263"/>
            <a:ext cx="408680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3A37F5"/>
                </a:solidFill>
              </a:rPr>
              <a:t>朋 友</a:t>
            </a:r>
            <a:endParaRPr lang="zh-TW" altLang="en-US" sz="3200" b="1" dirty="0">
              <a:solidFill>
                <a:srgbClr val="3A37F5"/>
              </a:solidFill>
            </a:endParaRPr>
          </a:p>
          <a:p>
            <a:pPr algn="ctr"/>
            <a:r>
              <a:rPr lang="zh-TW" altLang="en-US" sz="1600" dirty="0"/>
              <a:t>作詞：向雪</a:t>
            </a:r>
            <a:r>
              <a:rPr lang="zh-TW" altLang="en-US" sz="1600" dirty="0" smtClean="0"/>
              <a:t>懷            編</a:t>
            </a:r>
            <a:r>
              <a:rPr lang="zh-TW" altLang="en-US" sz="1600" dirty="0"/>
              <a:t>曲：入江純</a:t>
            </a:r>
          </a:p>
          <a:p>
            <a:pPr algn="ctr"/>
            <a:r>
              <a:rPr lang="zh-TW" altLang="en-US" sz="1600" dirty="0" smtClean="0"/>
              <a:t>作曲</a:t>
            </a:r>
            <a:r>
              <a:rPr lang="zh-TW" altLang="en-US" sz="1600" dirty="0"/>
              <a:t>：芹澤廣</a:t>
            </a:r>
            <a:r>
              <a:rPr lang="zh-TW" altLang="en-US" sz="1600" dirty="0" smtClean="0"/>
              <a:t>明        主</a:t>
            </a:r>
            <a:r>
              <a:rPr lang="zh-TW" altLang="en-US" sz="1600" dirty="0"/>
              <a:t>唱：譚詠麟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36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95808"/>
            <a:ext cx="10515600" cy="1325563"/>
          </a:xfrm>
        </p:spPr>
        <p:txBody>
          <a:bodyPr/>
          <a:lstStyle/>
          <a:p>
            <a:r>
              <a:rPr lang="en-US" altLang="zh-TW" b="1" dirty="0">
                <a:solidFill>
                  <a:srgbClr val="3A37F5"/>
                </a:solidFill>
              </a:rPr>
              <a:t>B</a:t>
            </a:r>
            <a:r>
              <a:rPr lang="zh-TW" altLang="en-US" b="1" dirty="0" smtClean="0">
                <a:solidFill>
                  <a:srgbClr val="3A37F5"/>
                </a:solidFill>
              </a:rPr>
              <a:t>：</a:t>
            </a:r>
            <a:r>
              <a:rPr lang="zh-TW" altLang="en-US" b="1" dirty="0">
                <a:solidFill>
                  <a:srgbClr val="3A37F5"/>
                </a:solidFill>
              </a:rPr>
              <a:t>九</a:t>
            </a:r>
            <a:r>
              <a:rPr lang="zh-TW" altLang="zh-MO" b="1" dirty="0" smtClean="0">
                <a:solidFill>
                  <a:srgbClr val="3A37F5"/>
                </a:solidFill>
              </a:rPr>
              <a:t>十</a:t>
            </a:r>
            <a:r>
              <a:rPr lang="zh-TW" altLang="zh-MO" b="1" dirty="0">
                <a:solidFill>
                  <a:srgbClr val="3A37F5"/>
                </a:solidFill>
              </a:rPr>
              <a:t>年代</a:t>
            </a:r>
            <a:r>
              <a:rPr lang="en-US" altLang="zh-MO" b="1" dirty="0">
                <a:solidFill>
                  <a:srgbClr val="3A37F5"/>
                </a:solidFill>
              </a:rPr>
              <a:t> </a:t>
            </a:r>
            <a:endParaRPr lang="zh-MO" altLang="en-US" b="1" dirty="0">
              <a:solidFill>
                <a:srgbClr val="3A37F5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9"/>
          <a:stretch/>
        </p:blipFill>
        <p:spPr>
          <a:xfrm>
            <a:off x="-140452" y="989046"/>
            <a:ext cx="12185640" cy="6290052"/>
          </a:xfrm>
        </p:spPr>
      </p:pic>
      <p:sp>
        <p:nvSpPr>
          <p:cNvPr id="5" name="矩形 4"/>
          <p:cNvSpPr/>
          <p:nvPr/>
        </p:nvSpPr>
        <p:spPr>
          <a:xfrm>
            <a:off x="4240482" y="1675320"/>
            <a:ext cx="3711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MO" sz="3200" b="1" kern="0" dirty="0">
                <a:solidFill>
                  <a:srgbClr val="3A37F5"/>
                </a:solidFill>
                <a:latin typeface="Calibri" panose="020F0502020204030204" pitchFamily="34" charset="0"/>
                <a:cs typeface="新細明體" panose="02020500000000000000" pitchFamily="18" charset="-120"/>
              </a:rPr>
              <a:t>友共</a:t>
            </a:r>
            <a:r>
              <a:rPr lang="zh-TW" altLang="zh-MO" sz="3200" b="1" kern="0" dirty="0" smtClean="0">
                <a:solidFill>
                  <a:srgbClr val="3A37F5"/>
                </a:solidFill>
                <a:latin typeface="Calibri" panose="020F0502020204030204" pitchFamily="34" charset="0"/>
                <a:cs typeface="新細明體" panose="02020500000000000000" pitchFamily="18" charset="-120"/>
              </a:rPr>
              <a:t>情</a:t>
            </a:r>
            <a:endParaRPr lang="en-US" altLang="zh-TW" sz="3200" b="1" kern="100" dirty="0" smtClean="0">
              <a:solidFill>
                <a:srgbClr val="3A37F5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zh-MO" sz="1600" kern="0" dirty="0" smtClean="0">
                <a:latin typeface="Calibri" panose="020F0502020204030204" pitchFamily="34" charset="0"/>
                <a:cs typeface="新細明體" panose="02020500000000000000" pitchFamily="18" charset="-120"/>
              </a:rPr>
              <a:t>作</a:t>
            </a:r>
            <a:r>
              <a:rPr lang="zh-TW" altLang="zh-MO" sz="1600" kern="0" dirty="0">
                <a:latin typeface="Calibri" panose="020F0502020204030204" pitchFamily="34" charset="0"/>
                <a:cs typeface="新細明體" panose="02020500000000000000" pitchFamily="18" charset="-120"/>
              </a:rPr>
              <a:t>詞：</a:t>
            </a:r>
            <a:r>
              <a:rPr lang="zh-TW" altLang="zh-MO" sz="1600" kern="0" dirty="0" smtClean="0">
                <a:latin typeface="Calibri" panose="020F0502020204030204" pitchFamily="34" charset="0"/>
                <a:cs typeface="新細明體" panose="02020500000000000000" pitchFamily="18" charset="-120"/>
              </a:rPr>
              <a:t>周禮茂</a:t>
            </a:r>
            <a:r>
              <a:rPr lang="en-US" altLang="zh-TW" sz="1600" kern="0" dirty="0" smtClean="0">
                <a:latin typeface="Calibri" panose="020F0502020204030204" pitchFamily="34" charset="0"/>
                <a:cs typeface="新細明體" panose="02020500000000000000" pitchFamily="18" charset="-120"/>
              </a:rPr>
              <a:t>           </a:t>
            </a:r>
            <a:r>
              <a:rPr lang="zh-TW" altLang="zh-MO" sz="1600" kern="0" dirty="0" smtClean="0">
                <a:latin typeface="Calibri" panose="020F0502020204030204" pitchFamily="34" charset="0"/>
                <a:cs typeface="新細明體" panose="02020500000000000000" pitchFamily="18" charset="-120"/>
              </a:rPr>
              <a:t>編</a:t>
            </a:r>
            <a:r>
              <a:rPr lang="zh-TW" altLang="zh-MO" sz="1600" kern="0" dirty="0">
                <a:latin typeface="Calibri" panose="020F0502020204030204" pitchFamily="34" charset="0"/>
                <a:cs typeface="新細明體" panose="02020500000000000000" pitchFamily="18" charset="-120"/>
              </a:rPr>
              <a:t>曲：</a:t>
            </a:r>
            <a:r>
              <a:rPr lang="zh-TW" altLang="zh-MO" sz="1600" kern="0" dirty="0" smtClean="0">
                <a:latin typeface="Calibri" panose="020F0502020204030204" pitchFamily="34" charset="0"/>
                <a:cs typeface="新細明體" panose="02020500000000000000" pitchFamily="18" charset="-120"/>
              </a:rPr>
              <a:t>陳光榮</a:t>
            </a:r>
            <a:r>
              <a:rPr lang="en-US" altLang="zh-MO" sz="1600" kern="0" dirty="0">
                <a:latin typeface="Calibri" panose="020F0502020204030204" pitchFamily="34" charset="0"/>
                <a:cs typeface="新細明體" panose="02020500000000000000" pitchFamily="18" charset="-120"/>
              </a:rPr>
              <a:t/>
            </a:r>
            <a:br>
              <a:rPr lang="en-US" altLang="zh-MO" sz="1600" kern="0" dirty="0">
                <a:latin typeface="Calibri" panose="020F0502020204030204" pitchFamily="34" charset="0"/>
                <a:cs typeface="新細明體" panose="02020500000000000000" pitchFamily="18" charset="-120"/>
              </a:rPr>
            </a:br>
            <a:r>
              <a:rPr lang="zh-TW" altLang="zh-MO" sz="1600" kern="0" dirty="0">
                <a:latin typeface="Calibri" panose="020F0502020204030204" pitchFamily="34" charset="0"/>
                <a:cs typeface="新細明體" panose="02020500000000000000" pitchFamily="18" charset="-120"/>
              </a:rPr>
              <a:t>作曲：</a:t>
            </a:r>
            <a:r>
              <a:rPr lang="zh-TW" altLang="zh-MO" sz="1600" kern="0" dirty="0" smtClean="0">
                <a:latin typeface="Calibri" panose="020F0502020204030204" pitchFamily="34" charset="0"/>
                <a:cs typeface="新細明體" panose="02020500000000000000" pitchFamily="18" charset="-120"/>
              </a:rPr>
              <a:t>陳光榮</a:t>
            </a:r>
            <a:r>
              <a:rPr lang="en-US" altLang="zh-TW" sz="1600" kern="0" dirty="0" smtClean="0">
                <a:latin typeface="Calibri" panose="020F0502020204030204" pitchFamily="34" charset="0"/>
                <a:cs typeface="新細明體" panose="02020500000000000000" pitchFamily="18" charset="-120"/>
              </a:rPr>
              <a:t>           </a:t>
            </a:r>
            <a:r>
              <a:rPr lang="zh-TW" altLang="zh-MO" sz="1600" kern="0" dirty="0" smtClean="0">
                <a:cs typeface="新細明體" panose="02020500000000000000" pitchFamily="18" charset="-120"/>
              </a:rPr>
              <a:t>主</a:t>
            </a:r>
            <a:r>
              <a:rPr lang="zh-TW" altLang="zh-MO" sz="1600" kern="0" dirty="0">
                <a:cs typeface="新細明體" panose="02020500000000000000" pitchFamily="18" charset="-120"/>
              </a:rPr>
              <a:t>唱：古巨基</a:t>
            </a:r>
            <a:r>
              <a:rPr lang="en-US" altLang="zh-MO" sz="1600" kern="0" dirty="0">
                <a:latin typeface="Calibri" panose="020F0502020204030204" pitchFamily="34" charset="0"/>
                <a:cs typeface="新細明體" panose="02020500000000000000" pitchFamily="18" charset="-120"/>
              </a:rPr>
              <a:t/>
            </a:r>
            <a:br>
              <a:rPr lang="en-US" altLang="zh-MO" sz="1600" kern="0" dirty="0">
                <a:latin typeface="Calibri" panose="020F0502020204030204" pitchFamily="34" charset="0"/>
                <a:cs typeface="新細明體" panose="02020500000000000000" pitchFamily="18" charset="-120"/>
              </a:rPr>
            </a:br>
            <a:endParaRPr lang="zh-MO" altLang="en-US" sz="1600" dirty="0"/>
          </a:p>
        </p:txBody>
      </p:sp>
      <p:sp>
        <p:nvSpPr>
          <p:cNvPr id="6" name="矩形 5"/>
          <p:cNvSpPr/>
          <p:nvPr/>
        </p:nvSpPr>
        <p:spPr>
          <a:xfrm>
            <a:off x="2180254" y="2829825"/>
            <a:ext cx="456577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MO" sz="2000" kern="0" dirty="0">
                <a:cs typeface="新細明體" panose="02020500000000000000" pitchFamily="18" charset="-120"/>
              </a:rPr>
              <a:t>下雨天總掛念從前</a:t>
            </a:r>
            <a:r>
              <a:rPr lang="en-US" altLang="zh-MO" sz="2000" kern="0" dirty="0">
                <a:cs typeface="新細明體" panose="02020500000000000000" pitchFamily="18" charset="-120"/>
              </a:rPr>
              <a:t/>
            </a:r>
            <a:br>
              <a:rPr lang="en-US" altLang="zh-MO" sz="2000" kern="0" dirty="0">
                <a:cs typeface="新細明體" panose="02020500000000000000" pitchFamily="18" charset="-120"/>
              </a:rPr>
            </a:br>
            <a:r>
              <a:rPr lang="zh-TW" altLang="zh-MO" sz="2000" kern="0" dirty="0">
                <a:cs typeface="新細明體" panose="02020500000000000000" pitchFamily="18" charset="-120"/>
              </a:rPr>
              <a:t>球場上那可愛片段</a:t>
            </a:r>
            <a:r>
              <a:rPr lang="en-US" altLang="zh-MO" sz="2000" kern="0" dirty="0">
                <a:cs typeface="新細明體" panose="02020500000000000000" pitchFamily="18" charset="-120"/>
              </a:rPr>
              <a:t/>
            </a:r>
            <a:br>
              <a:rPr lang="en-US" altLang="zh-MO" sz="2000" kern="0" dirty="0">
                <a:cs typeface="新細明體" panose="02020500000000000000" pitchFamily="18" charset="-120"/>
              </a:rPr>
            </a:br>
            <a:r>
              <a:rPr lang="zh-TW" altLang="zh-MO" sz="2000" kern="0" dirty="0">
                <a:cs typeface="新細明體" panose="02020500000000000000" pitchFamily="18" charset="-120"/>
              </a:rPr>
              <a:t>突然又已一年　祈望再會面</a:t>
            </a:r>
            <a:r>
              <a:rPr lang="en-US" altLang="zh-MO" sz="2000" kern="0" dirty="0">
                <a:cs typeface="新細明體" panose="02020500000000000000" pitchFamily="18" charset="-120"/>
              </a:rPr>
              <a:t/>
            </a:r>
            <a:br>
              <a:rPr lang="en-US" altLang="zh-MO" sz="2000" kern="0" dirty="0">
                <a:cs typeface="新細明體" panose="02020500000000000000" pitchFamily="18" charset="-120"/>
              </a:rPr>
            </a:br>
            <a:r>
              <a:rPr lang="zh-TW" altLang="zh-MO" sz="2000" kern="0" dirty="0">
                <a:cs typeface="新細明體" panose="02020500000000000000" pitchFamily="18" charset="-120"/>
              </a:rPr>
              <a:t>舊朋友　就算心永未遙遠</a:t>
            </a:r>
            <a:r>
              <a:rPr lang="en-US" altLang="zh-MO" sz="2000" kern="0" dirty="0">
                <a:cs typeface="新細明體" panose="02020500000000000000" pitchFamily="18" charset="-120"/>
              </a:rPr>
              <a:t/>
            </a:r>
            <a:br>
              <a:rPr lang="en-US" altLang="zh-MO" sz="2000" kern="0" dirty="0">
                <a:cs typeface="新細明體" panose="02020500000000000000" pitchFamily="18" charset="-120"/>
              </a:rPr>
            </a:br>
            <a:r>
              <a:rPr lang="zh-TW" altLang="zh-MO" sz="2000" kern="0" dirty="0">
                <a:cs typeface="新細明體" panose="02020500000000000000" pitchFamily="18" charset="-120"/>
              </a:rPr>
              <a:t>但這刻渴望見　即使重聚再短</a:t>
            </a:r>
            <a:r>
              <a:rPr lang="en-US" altLang="zh-MO" sz="2000" kern="0" dirty="0">
                <a:cs typeface="新細明體" panose="02020500000000000000" pitchFamily="18" charset="-120"/>
              </a:rPr>
              <a:t/>
            </a:r>
            <a:br>
              <a:rPr lang="en-US" altLang="zh-MO" sz="2000" kern="0" dirty="0">
                <a:cs typeface="新細明體" panose="02020500000000000000" pitchFamily="18" charset="-120"/>
              </a:rPr>
            </a:br>
            <a:r>
              <a:rPr lang="en-US" altLang="zh-MO" sz="2000" kern="0" dirty="0">
                <a:cs typeface="新細明體" panose="02020500000000000000" pitchFamily="18" charset="-120"/>
              </a:rPr>
              <a:t/>
            </a:r>
            <a:br>
              <a:rPr lang="en-US" altLang="zh-MO" sz="2000" kern="0" dirty="0">
                <a:cs typeface="新細明體" panose="02020500000000000000" pitchFamily="18" charset="-120"/>
              </a:rPr>
            </a:br>
            <a:r>
              <a:rPr lang="zh-TW" altLang="zh-MO" sz="2000" kern="0" dirty="0">
                <a:cs typeface="新細明體" panose="02020500000000000000" pitchFamily="18" charset="-120"/>
              </a:rPr>
              <a:t>時光可變　世界可變</a:t>
            </a:r>
            <a:r>
              <a:rPr lang="en-US" altLang="zh-MO" sz="2000" kern="0" dirty="0">
                <a:cs typeface="新細明體" panose="02020500000000000000" pitchFamily="18" charset="-120"/>
              </a:rPr>
              <a:t/>
            </a:r>
            <a:br>
              <a:rPr lang="en-US" altLang="zh-MO" sz="2000" kern="0" dirty="0">
                <a:cs typeface="新細明體" panose="02020500000000000000" pitchFamily="18" charset="-120"/>
              </a:rPr>
            </a:br>
            <a:r>
              <a:rPr lang="zh-TW" altLang="zh-MO" sz="2000" kern="0" dirty="0">
                <a:cs typeface="新細明體" panose="02020500000000000000" pitchFamily="18" charset="-120"/>
              </a:rPr>
              <a:t>人情亦許多都變遷</a:t>
            </a:r>
            <a:r>
              <a:rPr lang="en-US" altLang="zh-MO" sz="2000" kern="0" dirty="0">
                <a:cs typeface="新細明體" panose="02020500000000000000" pitchFamily="18" charset="-120"/>
              </a:rPr>
              <a:t/>
            </a:r>
            <a:br>
              <a:rPr lang="en-US" altLang="zh-MO" sz="2000" kern="0" dirty="0">
                <a:cs typeface="新細明體" panose="02020500000000000000" pitchFamily="18" charset="-120"/>
              </a:rPr>
            </a:br>
            <a:r>
              <a:rPr lang="zh-TW" altLang="zh-MO" sz="2000" kern="0" dirty="0">
                <a:cs typeface="新細明體" panose="02020500000000000000" pitchFamily="18" charset="-120"/>
              </a:rPr>
              <a:t>友共情不變</a:t>
            </a:r>
            <a:r>
              <a:rPr lang="en-US" altLang="zh-MO" sz="2000" kern="0" dirty="0">
                <a:cs typeface="新細明體" panose="02020500000000000000" pitchFamily="18" charset="-120"/>
              </a:rPr>
              <a:t/>
            </a:r>
            <a:br>
              <a:rPr lang="en-US" altLang="zh-MO" sz="2000" kern="0" dirty="0">
                <a:cs typeface="新細明體" panose="02020500000000000000" pitchFamily="18" charset="-120"/>
              </a:rPr>
            </a:br>
            <a:r>
              <a:rPr lang="zh-TW" altLang="zh-MO" sz="2000" kern="0" dirty="0">
                <a:cs typeface="新細明體" panose="02020500000000000000" pitchFamily="18" charset="-120"/>
              </a:rPr>
              <a:t>那種真　找不到缺點</a:t>
            </a:r>
            <a:r>
              <a:rPr lang="en-US" altLang="zh-MO" sz="2000" kern="0" dirty="0">
                <a:cs typeface="新細明體" panose="02020500000000000000" pitchFamily="18" charset="-120"/>
              </a:rPr>
              <a:t/>
            </a:r>
            <a:br>
              <a:rPr lang="en-US" altLang="zh-MO" sz="2000" kern="0" dirty="0">
                <a:cs typeface="新細明體" panose="02020500000000000000" pitchFamily="18" charset="-120"/>
              </a:rPr>
            </a:br>
            <a:endParaRPr lang="zh-MO" altLang="en-US" dirty="0"/>
          </a:p>
        </p:txBody>
      </p:sp>
      <p:sp>
        <p:nvSpPr>
          <p:cNvPr id="7" name="矩形 6"/>
          <p:cNvSpPr/>
          <p:nvPr/>
        </p:nvSpPr>
        <p:spPr>
          <a:xfrm>
            <a:off x="5952368" y="2949851"/>
            <a:ext cx="49110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MO" sz="2000" kern="0" dirty="0">
                <a:cs typeface="新細明體" panose="02020500000000000000" pitchFamily="18" charset="-120"/>
              </a:rPr>
              <a:t>你我再次相見</a:t>
            </a:r>
            <a:r>
              <a:rPr lang="en-US" altLang="zh-MO" sz="2000" kern="0" dirty="0">
                <a:cs typeface="新細明體" panose="02020500000000000000" pitchFamily="18" charset="-120"/>
              </a:rPr>
              <a:t/>
            </a:r>
            <a:br>
              <a:rPr lang="en-US" altLang="zh-MO" sz="2000" kern="0" dirty="0">
                <a:cs typeface="新細明體" panose="02020500000000000000" pitchFamily="18" charset="-120"/>
              </a:rPr>
            </a:br>
            <a:r>
              <a:rPr lang="zh-TW" altLang="zh-MO" sz="2000" kern="0" dirty="0">
                <a:cs typeface="新細明體" panose="02020500000000000000" pitchFamily="18" charset="-120"/>
              </a:rPr>
              <a:t>隨年和月身心雖秏損　友共情從難扭轉</a:t>
            </a:r>
            <a:r>
              <a:rPr lang="en-US" altLang="zh-MO" sz="2000" kern="0" dirty="0">
                <a:cs typeface="新細明體" panose="02020500000000000000" pitchFamily="18" charset="-120"/>
              </a:rPr>
              <a:t/>
            </a:r>
            <a:br>
              <a:rPr lang="en-US" altLang="zh-MO" sz="2000" kern="0" dirty="0">
                <a:cs typeface="新細明體" panose="02020500000000000000" pitchFamily="18" charset="-120"/>
              </a:rPr>
            </a:br>
            <a:r>
              <a:rPr lang="zh-TW" altLang="zh-MO" sz="2000" kern="0" dirty="0">
                <a:cs typeface="新細明體" panose="02020500000000000000" pitchFamily="18" charset="-120"/>
              </a:rPr>
              <a:t>心內那熱暖　仍是純真未</a:t>
            </a:r>
            <a:r>
              <a:rPr lang="zh-TW" altLang="zh-MO" sz="2000" kern="0" dirty="0" smtClean="0">
                <a:cs typeface="新細明體" panose="02020500000000000000" pitchFamily="18" charset="-120"/>
              </a:rPr>
              <a:t>變</a:t>
            </a:r>
            <a:endParaRPr lang="en-US" altLang="zh-TW" sz="2000" kern="0" dirty="0" smtClean="0">
              <a:cs typeface="新細明體" panose="02020500000000000000" pitchFamily="18" charset="-120"/>
            </a:endParaRPr>
          </a:p>
          <a:p>
            <a:endParaRPr lang="en-US" altLang="zh-MO" dirty="0" smtClean="0"/>
          </a:p>
          <a:p>
            <a:r>
              <a:rPr lang="en-US" altLang="zh-MO" sz="2000" dirty="0" smtClean="0"/>
              <a:t>Now </a:t>
            </a:r>
            <a:r>
              <a:rPr lang="en-US" altLang="zh-MO" sz="2000" dirty="0"/>
              <a:t>and then</a:t>
            </a:r>
            <a:br>
              <a:rPr lang="en-US" altLang="zh-MO" sz="2000" dirty="0"/>
            </a:br>
            <a:r>
              <a:rPr lang="en-US" altLang="zh-MO" sz="2000" dirty="0"/>
              <a:t>Think of you and me</a:t>
            </a:r>
            <a:br>
              <a:rPr lang="en-US" altLang="zh-MO" sz="2000" dirty="0"/>
            </a:br>
            <a:r>
              <a:rPr lang="en-US" altLang="zh-MO" sz="2000" dirty="0"/>
              <a:t>Forever friends forever will be</a:t>
            </a:r>
            <a:br>
              <a:rPr lang="en-US" altLang="zh-MO" sz="2000" dirty="0"/>
            </a:br>
            <a:r>
              <a:rPr lang="en-US" altLang="zh-MO" sz="2000" dirty="0"/>
              <a:t>Time is changing but nothing to be </a:t>
            </a:r>
            <a:r>
              <a:rPr lang="en-US" altLang="zh-MO" sz="2000" dirty="0" smtClean="0"/>
              <a:t>blamed</a:t>
            </a:r>
          </a:p>
          <a:p>
            <a:r>
              <a:rPr lang="en-US" altLang="zh-MO" sz="2000" kern="0" dirty="0">
                <a:cs typeface="新細明體" panose="02020500000000000000" pitchFamily="18" charset="-120"/>
              </a:rPr>
              <a:t>Cos our hearts forever sing</a:t>
            </a:r>
            <a:r>
              <a:rPr lang="en-US" altLang="zh-MO" kern="0" dirty="0">
                <a:cs typeface="新細明體" panose="02020500000000000000" pitchFamily="18" charset="-120"/>
              </a:rPr>
              <a:t/>
            </a:r>
            <a:br>
              <a:rPr lang="en-US" altLang="zh-MO" kern="0" dirty="0">
                <a:cs typeface="新細明體" panose="02020500000000000000" pitchFamily="18" charset="-120"/>
              </a:rPr>
            </a:br>
            <a:endParaRPr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37893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1629" y="-9987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3600" b="1" dirty="0" smtClean="0">
                <a:solidFill>
                  <a:srgbClr val="3A37F5"/>
                </a:solidFill>
              </a:rPr>
              <a:t>C</a:t>
            </a:r>
            <a:r>
              <a:rPr lang="zh-TW" altLang="en-US" sz="3600" b="1" dirty="0" smtClean="0">
                <a:solidFill>
                  <a:srgbClr val="3A37F5"/>
                </a:solidFill>
              </a:rPr>
              <a:t>：二千</a:t>
            </a:r>
            <a:r>
              <a:rPr lang="zh-TW" altLang="zh-MO" sz="3600" b="1" dirty="0" smtClean="0">
                <a:solidFill>
                  <a:srgbClr val="3A37F5"/>
                </a:solidFill>
              </a:rPr>
              <a:t>年代</a:t>
            </a:r>
            <a:r>
              <a:rPr lang="en-US" altLang="zh-MO" sz="3600" b="1" dirty="0" smtClean="0">
                <a:solidFill>
                  <a:srgbClr val="3A37F5"/>
                </a:solidFill>
              </a:rPr>
              <a:t> </a:t>
            </a:r>
            <a:endParaRPr lang="zh-MO" altLang="en-US" sz="3600" b="1" dirty="0">
              <a:solidFill>
                <a:srgbClr val="3A37F5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1" y="425767"/>
            <a:ext cx="11877869" cy="7036213"/>
          </a:xfrm>
        </p:spPr>
      </p:pic>
      <p:sp>
        <p:nvSpPr>
          <p:cNvPr id="5" name="矩形 4"/>
          <p:cNvSpPr/>
          <p:nvPr/>
        </p:nvSpPr>
        <p:spPr>
          <a:xfrm>
            <a:off x="1816359" y="2333685"/>
            <a:ext cx="34461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MO" dirty="0" smtClean="0"/>
              <a:t>若舊有記憶不可以用慢鏡拍低</a:t>
            </a:r>
            <a:r>
              <a:rPr lang="en-US" altLang="zh-MO" dirty="0" smtClean="0"/>
              <a:t/>
            </a:r>
            <a:br>
              <a:rPr lang="en-US" altLang="zh-MO" dirty="0" smtClean="0"/>
            </a:br>
            <a:r>
              <a:rPr lang="zh-TW" altLang="zh-MO" dirty="0" smtClean="0"/>
              <a:t>隨時代變遷快樂流逝</a:t>
            </a:r>
            <a:r>
              <a:rPr lang="en-US" altLang="zh-MO" dirty="0" smtClean="0"/>
              <a:t/>
            </a:r>
            <a:br>
              <a:rPr lang="en-US" altLang="zh-MO" dirty="0" smtClean="0"/>
            </a:br>
            <a:r>
              <a:rPr lang="zh-TW" altLang="zh-MO" dirty="0" smtClean="0"/>
              <a:t>並沒有什麼好比友情難以取替</a:t>
            </a:r>
            <a:r>
              <a:rPr lang="en-US" altLang="zh-MO" dirty="0" smtClean="0"/>
              <a:t/>
            </a:r>
            <a:br>
              <a:rPr lang="en-US" altLang="zh-MO" dirty="0" smtClean="0"/>
            </a:br>
            <a:r>
              <a:rPr lang="zh-TW" altLang="zh-MO" dirty="0" smtClean="0"/>
              <a:t>從無懼歲月每分鐘的洗禮</a:t>
            </a:r>
            <a:r>
              <a:rPr lang="en-US" altLang="zh-MO" dirty="0" smtClean="0"/>
              <a:t/>
            </a:r>
            <a:br>
              <a:rPr lang="en-US" altLang="zh-MO" dirty="0" smtClean="0"/>
            </a:br>
            <a:r>
              <a:rPr lang="en-US" altLang="zh-MO" dirty="0" smtClean="0"/>
              <a:t/>
            </a:r>
            <a:br>
              <a:rPr lang="en-US" altLang="zh-MO" dirty="0" smtClean="0"/>
            </a:br>
            <a:r>
              <a:rPr lang="zh-TW" altLang="zh-MO" dirty="0" smtClean="0"/>
              <a:t>想　當日落堂遊玩散心</a:t>
            </a:r>
            <a:r>
              <a:rPr lang="en-US" altLang="zh-MO" dirty="0" smtClean="0"/>
              <a:t/>
            </a:r>
            <a:br>
              <a:rPr lang="en-US" altLang="zh-MO" dirty="0" smtClean="0"/>
            </a:br>
            <a:r>
              <a:rPr lang="zh-TW" altLang="zh-MO" dirty="0" smtClean="0"/>
              <a:t>來扮過　怪獸大戰超人</a:t>
            </a:r>
            <a:r>
              <a:rPr lang="en-US" altLang="zh-MO" dirty="0" smtClean="0"/>
              <a:t/>
            </a:r>
            <a:br>
              <a:rPr lang="en-US" altLang="zh-MO" dirty="0" smtClean="0"/>
            </a:br>
            <a:r>
              <a:rPr lang="zh-TW" altLang="zh-MO" dirty="0" smtClean="0"/>
              <a:t>當　出現問題承認有份</a:t>
            </a:r>
            <a:r>
              <a:rPr lang="en-US" altLang="zh-MO" dirty="0" smtClean="0"/>
              <a:t/>
            </a:r>
            <a:br>
              <a:rPr lang="en-US" altLang="zh-MO" dirty="0" smtClean="0"/>
            </a:br>
            <a:r>
              <a:rPr lang="zh-TW" altLang="zh-MO" dirty="0" smtClean="0"/>
              <a:t>維護我　你亦至少不抖震</a:t>
            </a:r>
            <a:r>
              <a:rPr lang="en-US" altLang="zh-MO" dirty="0" smtClean="0"/>
              <a:t/>
            </a:r>
            <a:br>
              <a:rPr lang="en-US" altLang="zh-MO" dirty="0" smtClean="0"/>
            </a:br>
            <a:r>
              <a:rPr lang="en-US" altLang="zh-MO" dirty="0" smtClean="0"/>
              <a:t/>
            </a:r>
            <a:br>
              <a:rPr lang="en-US" altLang="zh-MO" dirty="0" smtClean="0"/>
            </a:br>
            <a:r>
              <a:rPr lang="zh-TW" altLang="zh-MO" dirty="0" smtClean="0"/>
              <a:t>人人攀得多高　求抽身可保</a:t>
            </a:r>
            <a:r>
              <a:rPr lang="en-US" altLang="zh-MO" dirty="0" smtClean="0"/>
              <a:t/>
            </a:r>
            <a:br>
              <a:rPr lang="en-US" altLang="zh-MO" dirty="0" smtClean="0"/>
            </a:br>
            <a:r>
              <a:rPr lang="zh-TW" altLang="zh-MO" dirty="0" smtClean="0"/>
              <a:t>大概生活也很苦惱</a:t>
            </a:r>
            <a:r>
              <a:rPr lang="en-US" altLang="zh-MO" dirty="0" smtClean="0"/>
              <a:t/>
            </a:r>
            <a:br>
              <a:rPr lang="en-US" altLang="zh-MO" dirty="0" smtClean="0"/>
            </a:br>
            <a:r>
              <a:rPr lang="zh-TW" altLang="zh-MO" dirty="0" smtClean="0"/>
              <a:t>當發現再沒有辦法盡訴</a:t>
            </a:r>
            <a:r>
              <a:rPr lang="en-US" altLang="zh-MO" dirty="0" smtClean="0"/>
              <a:t/>
            </a:r>
            <a:br>
              <a:rPr lang="en-US" altLang="zh-MO" dirty="0" smtClean="0"/>
            </a:br>
            <a:r>
              <a:rPr lang="zh-TW" altLang="zh-MO" dirty="0" smtClean="0"/>
              <a:t>是友情才最好</a:t>
            </a:r>
            <a:r>
              <a:rPr lang="en-US" altLang="zh-MO" dirty="0" smtClean="0"/>
              <a:t/>
            </a:r>
            <a:br>
              <a:rPr lang="en-US" altLang="zh-MO" dirty="0" smtClean="0"/>
            </a:br>
            <a:r>
              <a:rPr lang="en-US" altLang="zh-MO" dirty="0" smtClean="0"/>
              <a:t/>
            </a:r>
            <a:br>
              <a:rPr lang="en-US" altLang="zh-MO" dirty="0" smtClean="0"/>
            </a:br>
            <a:endParaRPr lang="zh-TW" altLang="zh-MO" dirty="0"/>
          </a:p>
        </p:txBody>
      </p:sp>
      <p:sp>
        <p:nvSpPr>
          <p:cNvPr id="6" name="矩形 5"/>
          <p:cNvSpPr/>
          <p:nvPr/>
        </p:nvSpPr>
        <p:spPr>
          <a:xfrm>
            <a:off x="6567195" y="1161806"/>
            <a:ext cx="418724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700" dirty="0" smtClean="0"/>
              <a:t>若舊有記憶不可以用慢鏡拍低</a:t>
            </a:r>
          </a:p>
          <a:p>
            <a:r>
              <a:rPr lang="zh-TW" altLang="en-US" sz="1700" dirty="0" smtClean="0"/>
              <a:t>更多更詳盡歌詞 在隨時代變遷快樂流逝</a:t>
            </a:r>
          </a:p>
          <a:p>
            <a:r>
              <a:rPr lang="zh-TW" altLang="en-US" sz="1700" dirty="0" smtClean="0"/>
              <a:t>並沒有什麼好比友情難以取替</a:t>
            </a:r>
          </a:p>
          <a:p>
            <a:r>
              <a:rPr lang="zh-TW" altLang="en-US" sz="1700" dirty="0" smtClean="0"/>
              <a:t>從無懼歲月每分鐘的洗禮</a:t>
            </a:r>
          </a:p>
          <a:p>
            <a:endParaRPr lang="zh-TW" altLang="en-US" sz="1700" dirty="0" smtClean="0"/>
          </a:p>
          <a:p>
            <a:r>
              <a:rPr lang="zh-TW" altLang="en-US" sz="1700" dirty="0" smtClean="0"/>
              <a:t>從前開心得多　成長的傢伙</a:t>
            </a:r>
          </a:p>
          <a:p>
            <a:r>
              <a:rPr lang="zh-TW" altLang="en-US" sz="1700" dirty="0" smtClean="0"/>
              <a:t>逐處耍樂也都不錯</a:t>
            </a:r>
          </a:p>
          <a:p>
            <a:r>
              <a:rPr lang="zh-TW" altLang="en-US" sz="1700" dirty="0" smtClean="0"/>
              <a:t>只盼像昨日你共我渡過</a:t>
            </a:r>
          </a:p>
          <a:p>
            <a:r>
              <a:rPr lang="zh-TW" altLang="en-US" sz="1700" dirty="0" smtClean="0"/>
              <a:t>讓美夢如最初</a:t>
            </a:r>
          </a:p>
          <a:p>
            <a:endParaRPr lang="zh-TW" altLang="en-US" sz="1700" dirty="0" smtClean="0"/>
          </a:p>
          <a:p>
            <a:r>
              <a:rPr lang="zh-TW" altLang="en-US" sz="1700" dirty="0" smtClean="0"/>
              <a:t>若舊有記憶不可以用慢鏡拍低</a:t>
            </a:r>
          </a:p>
          <a:p>
            <a:r>
              <a:rPr lang="zh-TW" altLang="en-US" sz="1700" dirty="0" smtClean="0"/>
              <a:t>隨時代變遷快樂流逝</a:t>
            </a:r>
          </a:p>
          <a:p>
            <a:r>
              <a:rPr lang="zh-TW" altLang="en-US" sz="1700" dirty="0" smtClean="0"/>
              <a:t>並沒有什麼好比友情難以取替</a:t>
            </a:r>
          </a:p>
          <a:p>
            <a:r>
              <a:rPr lang="zh-TW" altLang="en-US" sz="1700" dirty="0" smtClean="0"/>
              <a:t>從無懼歲月每分鐘的洗禮</a:t>
            </a:r>
          </a:p>
          <a:p>
            <a:endParaRPr lang="zh-TW" altLang="en-US" sz="1700" dirty="0" smtClean="0"/>
          </a:p>
          <a:p>
            <a:r>
              <a:rPr lang="zh-TW" altLang="en-US" sz="1700" dirty="0" smtClean="0"/>
              <a:t>或你我逐漸消失氣力動作降低</a:t>
            </a:r>
          </a:p>
          <a:p>
            <a:r>
              <a:rPr lang="zh-TW" altLang="en-US" sz="1700" dirty="0" smtClean="0"/>
              <a:t>潛移默化將印象流逝</a:t>
            </a:r>
          </a:p>
          <a:p>
            <a:r>
              <a:rPr lang="zh-TW" altLang="en-US" sz="1700" dirty="0" smtClean="0"/>
              <a:t>並沒有什麼好比友情難以取替</a:t>
            </a:r>
          </a:p>
          <a:p>
            <a:r>
              <a:rPr lang="zh-TW" altLang="en-US" sz="1700" dirty="0" smtClean="0"/>
              <a:t>才明白這段友好一生一世</a:t>
            </a:r>
          </a:p>
          <a:p>
            <a:r>
              <a:rPr lang="zh-TW" altLang="en-US" sz="1700" dirty="0" smtClean="0"/>
              <a:t>誰人為友伴獻出　不會去計</a:t>
            </a:r>
            <a:endParaRPr lang="zh-TW" altLang="en-US" sz="1700" dirty="0"/>
          </a:p>
        </p:txBody>
      </p:sp>
      <p:sp>
        <p:nvSpPr>
          <p:cNvPr id="7" name="矩形 6"/>
          <p:cNvSpPr/>
          <p:nvPr/>
        </p:nvSpPr>
        <p:spPr>
          <a:xfrm>
            <a:off x="1816359" y="1035271"/>
            <a:ext cx="46233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MO" sz="2400" b="1" dirty="0">
                <a:solidFill>
                  <a:srgbClr val="3A37F5"/>
                </a:solidFill>
              </a:rPr>
              <a:t>難以取替</a:t>
            </a:r>
            <a:endParaRPr lang="zh-TW" altLang="zh-MO" sz="2400" dirty="0">
              <a:solidFill>
                <a:srgbClr val="3A37F5"/>
              </a:solidFill>
            </a:endParaRPr>
          </a:p>
          <a:p>
            <a:r>
              <a:rPr lang="zh-TW" altLang="zh-MO" sz="1500" dirty="0"/>
              <a:t>作詞：馮漢</a:t>
            </a:r>
            <a:r>
              <a:rPr lang="zh-TW" altLang="zh-MO" sz="1500" dirty="0" smtClean="0"/>
              <a:t>熹</a:t>
            </a:r>
            <a:r>
              <a:rPr lang="en-US" altLang="zh-TW" sz="1500" dirty="0" smtClean="0"/>
              <a:t>        </a:t>
            </a:r>
            <a:r>
              <a:rPr lang="zh-TW" altLang="zh-MO" sz="1500" dirty="0" smtClean="0"/>
              <a:t>編</a:t>
            </a:r>
            <a:r>
              <a:rPr lang="zh-TW" altLang="zh-MO" sz="1500" dirty="0"/>
              <a:t>曲：</a:t>
            </a:r>
            <a:r>
              <a:rPr lang="en-US" altLang="zh-MO" sz="1500" dirty="0"/>
              <a:t>Adrian </a:t>
            </a:r>
            <a:r>
              <a:rPr lang="en-US" altLang="zh-MO" sz="1500" dirty="0" err="1"/>
              <a:t>Chan@Sense</a:t>
            </a:r>
            <a:r>
              <a:rPr lang="en-US" altLang="zh-MO" sz="1500" dirty="0"/>
              <a:t/>
            </a:r>
            <a:br>
              <a:rPr lang="en-US" altLang="zh-MO" sz="1500" dirty="0"/>
            </a:br>
            <a:r>
              <a:rPr lang="zh-TW" altLang="zh-MO" sz="1500" dirty="0" smtClean="0"/>
              <a:t>作曲</a:t>
            </a:r>
            <a:r>
              <a:rPr lang="zh-TW" altLang="zh-MO" sz="1500" dirty="0"/>
              <a:t>：</a:t>
            </a:r>
            <a:r>
              <a:rPr lang="zh-TW" altLang="zh-MO" sz="1500" dirty="0" smtClean="0"/>
              <a:t>陳偉炫</a:t>
            </a:r>
            <a:r>
              <a:rPr lang="en-US" altLang="zh-TW" sz="1500" dirty="0" smtClean="0"/>
              <a:t>        </a:t>
            </a:r>
            <a:r>
              <a:rPr lang="zh-TW" altLang="zh-MO" sz="1500" dirty="0" smtClean="0"/>
              <a:t>主</a:t>
            </a:r>
            <a:r>
              <a:rPr lang="zh-TW" altLang="zh-MO" sz="1500" dirty="0"/>
              <a:t>唱：洪卓立</a:t>
            </a:r>
            <a:r>
              <a:rPr lang="en-US" altLang="zh-MO" dirty="0"/>
              <a:t/>
            </a:r>
            <a:br>
              <a:rPr lang="en-US" altLang="zh-MO" dirty="0"/>
            </a:br>
            <a:r>
              <a:rPr lang="en-US" altLang="zh-MO" dirty="0" smtClean="0"/>
              <a:t/>
            </a:r>
            <a:br>
              <a:rPr lang="en-US" altLang="zh-MO" dirty="0" smtClean="0"/>
            </a:br>
            <a:r>
              <a:rPr lang="en-US" altLang="zh-MO" dirty="0" smtClean="0"/>
              <a:t/>
            </a:r>
            <a:br>
              <a:rPr lang="en-US" altLang="zh-MO" dirty="0" smtClean="0"/>
            </a:br>
            <a:endParaRPr lang="zh-TW" altLang="zh-MO" dirty="0"/>
          </a:p>
        </p:txBody>
      </p:sp>
    </p:spTree>
    <p:extLst>
      <p:ext uri="{BB962C8B-B14F-4D97-AF65-F5344CB8AC3E}">
        <p14:creationId xmlns:p14="http://schemas.microsoft.com/office/powerpoint/2010/main" val="29190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3A37F5"/>
                </a:solidFill>
              </a:rPr>
              <a:t>二</a:t>
            </a:r>
            <a:r>
              <a:rPr lang="zh-TW" altLang="en-US" b="1" dirty="0">
                <a:solidFill>
                  <a:srgbClr val="3A37F5"/>
                </a:solidFill>
              </a:rPr>
              <a:t>、</a:t>
            </a:r>
            <a:r>
              <a:rPr lang="zh-TW" altLang="zh-TW" b="1" dirty="0" smtClean="0">
                <a:solidFill>
                  <a:srgbClr val="3A37F5"/>
                </a:solidFill>
              </a:rPr>
              <a:t>短片</a:t>
            </a:r>
            <a:r>
              <a:rPr lang="zh-TW" altLang="en-US" b="1" dirty="0" smtClean="0">
                <a:solidFill>
                  <a:srgbClr val="3A37F5"/>
                </a:solidFill>
              </a:rPr>
              <a:t>討論</a:t>
            </a:r>
            <a:r>
              <a:rPr lang="en-US" altLang="zh-TW" b="1" dirty="0" smtClean="0">
                <a:solidFill>
                  <a:srgbClr val="3A37F5"/>
                </a:solidFill>
              </a:rPr>
              <a:t>《</a:t>
            </a:r>
            <a:r>
              <a:rPr lang="zh-TW" altLang="en-US" b="1" dirty="0">
                <a:solidFill>
                  <a:srgbClr val="3A37F5"/>
                </a:solidFill>
              </a:rPr>
              <a:t>我的「雷隊友」</a:t>
            </a:r>
            <a:r>
              <a:rPr lang="en-US" altLang="zh-TW" b="1" dirty="0" smtClean="0">
                <a:solidFill>
                  <a:srgbClr val="3A37F5"/>
                </a:solidFill>
              </a:rPr>
              <a:t>》</a:t>
            </a:r>
            <a:endParaRPr lang="zh-TW" altLang="en-US" b="1" dirty="0">
              <a:solidFill>
                <a:srgbClr val="3A37F5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11" y="1532708"/>
            <a:ext cx="4908189" cy="3270793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280" y="2490652"/>
            <a:ext cx="4366609" cy="29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3A37F5"/>
                </a:solidFill>
              </a:rPr>
              <a:t>問題</a:t>
            </a:r>
            <a:r>
              <a:rPr lang="zh-TW" altLang="zh-TW" b="1" dirty="0" smtClean="0">
                <a:solidFill>
                  <a:srgbClr val="3A37F5"/>
                </a:solidFill>
              </a:rPr>
              <a:t>討論</a:t>
            </a:r>
            <a:endParaRPr lang="zh-TW" altLang="en-US" b="1" dirty="0">
              <a:solidFill>
                <a:srgbClr val="3A37F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751737"/>
            <a:ext cx="10515600" cy="4351338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3600" dirty="0"/>
              <a:t>「銀芽超人」</a:t>
            </a:r>
            <a:r>
              <a:rPr lang="zh-TW" altLang="en-US" sz="3600" dirty="0" smtClean="0"/>
              <a:t>及阿威正在面臨甚麼的兩難抉擇</a:t>
            </a:r>
            <a:r>
              <a:rPr lang="zh-TW" altLang="zh-TW" sz="3600" dirty="0"/>
              <a:t>？</a:t>
            </a:r>
            <a:endParaRPr lang="en-US" altLang="zh-TW" sz="3600" dirty="0" smtClean="0"/>
          </a:p>
          <a:p>
            <a:pPr marL="742950" indent="-742950">
              <a:lnSpc>
                <a:spcPct val="110000"/>
              </a:lnSpc>
              <a:spcBef>
                <a:spcPts val="1800"/>
              </a:spcBef>
              <a:buAutoNum type="arabicPeriod" startAt="2"/>
            </a:pPr>
            <a:r>
              <a:rPr lang="zh-TW" altLang="en-US" sz="3600" dirty="0" smtClean="0"/>
              <a:t>你</a:t>
            </a:r>
            <a:r>
              <a:rPr lang="zh-TW" altLang="en-US" sz="3600" dirty="0"/>
              <a:t>認為阿威最後會否揭穿淇淇的抄襲</a:t>
            </a:r>
            <a:r>
              <a:rPr lang="zh-TW" altLang="en-US" sz="3600" dirty="0" smtClean="0"/>
              <a:t>行為</a:t>
            </a:r>
            <a:r>
              <a:rPr lang="zh-TW" altLang="zh-TW" sz="3600" dirty="0"/>
              <a:t>？</a:t>
            </a:r>
            <a:r>
              <a:rPr lang="zh-TW" altLang="en-US" sz="3600" dirty="0" smtClean="0"/>
              <a:t>為   甚麼</a:t>
            </a:r>
            <a:r>
              <a:rPr lang="zh-TW" altLang="zh-TW" sz="3600" dirty="0" smtClean="0"/>
              <a:t>？</a:t>
            </a:r>
            <a:endParaRPr lang="en-US" altLang="zh-TW" sz="3600" dirty="0" smtClean="0"/>
          </a:p>
          <a:p>
            <a:pPr marL="742950" indent="-742950">
              <a:lnSpc>
                <a:spcPct val="110000"/>
              </a:lnSpc>
              <a:spcBef>
                <a:spcPts val="1800"/>
              </a:spcBef>
              <a:buAutoNum type="arabicPeriod" startAt="2"/>
            </a:pPr>
            <a:r>
              <a:rPr lang="zh-TW" altLang="en-US" sz="3600" dirty="0" smtClean="0"/>
              <a:t>除了揭穿，你認為還有甚麼方法可以阻止淇淇以抄襲作品參賽</a:t>
            </a:r>
            <a:r>
              <a:rPr lang="zh-TW" altLang="zh-TW" sz="3600" dirty="0" smtClean="0"/>
              <a:t>？</a:t>
            </a:r>
            <a:endParaRPr lang="en-US" altLang="zh-TW" sz="3600" dirty="0" smtClean="0"/>
          </a:p>
          <a:p>
            <a:pPr marL="742950" indent="-742950">
              <a:buAutoNum type="arabicPeriod" startAt="2"/>
            </a:pPr>
            <a:endParaRPr lang="zh-TW" altLang="zh-TW" sz="3600" dirty="0"/>
          </a:p>
          <a:p>
            <a:pPr marL="742950" indent="-742950">
              <a:buFont typeface="+mj-lt"/>
              <a:buAutoNum type="arabicPeriod"/>
            </a:pPr>
            <a:endParaRPr lang="zh-TW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8662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3A37F5"/>
                </a:solidFill>
              </a:rPr>
              <a:t>問題</a:t>
            </a:r>
            <a:r>
              <a:rPr lang="zh-TW" altLang="zh-TW" b="1" dirty="0" smtClean="0">
                <a:solidFill>
                  <a:srgbClr val="3A37F5"/>
                </a:solidFill>
              </a:rPr>
              <a:t>討論</a:t>
            </a:r>
            <a:endParaRPr lang="zh-TW" altLang="en-US" b="1" dirty="0">
              <a:solidFill>
                <a:srgbClr val="3A37F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751737"/>
            <a:ext cx="10515600" cy="4351338"/>
          </a:xfrm>
        </p:spPr>
        <p:txBody>
          <a:bodyPr>
            <a:normAutofit/>
          </a:bodyPr>
          <a:lstStyle/>
          <a:p>
            <a:pPr marL="742950" indent="-742950">
              <a:buAutoNum type="arabicPeriod" startAt="4"/>
            </a:pPr>
            <a:r>
              <a:rPr lang="zh-TW" altLang="en-US" sz="3600" dirty="0" smtClean="0"/>
              <a:t>你</a:t>
            </a:r>
            <a:r>
              <a:rPr lang="zh-TW" altLang="en-US" sz="3600" dirty="0"/>
              <a:t>認為以「利益」維繫的友情可令友誼永固嗎</a:t>
            </a:r>
            <a:r>
              <a:rPr lang="zh-TW" altLang="zh-TW" sz="3600" dirty="0" smtClean="0"/>
              <a:t>？</a:t>
            </a:r>
            <a:r>
              <a:rPr lang="en-US" altLang="zh-TW" sz="3600" dirty="0" smtClean="0"/>
              <a:t>  </a:t>
            </a:r>
            <a:r>
              <a:rPr lang="zh-TW" altLang="en-US" sz="3600" dirty="0" smtClean="0"/>
              <a:t>為</a:t>
            </a:r>
            <a:r>
              <a:rPr lang="zh-TW" altLang="en-US" sz="3600" dirty="0"/>
              <a:t>甚麼</a:t>
            </a:r>
            <a:r>
              <a:rPr lang="zh-TW" altLang="zh-TW" sz="3600" dirty="0" smtClean="0"/>
              <a:t>？</a:t>
            </a:r>
            <a:endParaRPr lang="en-US" altLang="zh-TW" sz="3600" dirty="0" smtClean="0"/>
          </a:p>
          <a:p>
            <a:pPr marL="742950" indent="-742950">
              <a:spcBef>
                <a:spcPts val="1800"/>
              </a:spcBef>
              <a:buFont typeface="Arial" panose="020B0604020202020204" pitchFamily="34" charset="0"/>
              <a:buAutoNum type="arabicPeriod" startAt="4"/>
            </a:pPr>
            <a:r>
              <a:rPr lang="zh-TW" altLang="en-US" sz="3600" dirty="0"/>
              <a:t>你認為真正的朋友能幫助你看清「是非黑白」或明辨是非嗎</a:t>
            </a:r>
            <a:r>
              <a:rPr lang="zh-TW" altLang="zh-TW" sz="3600" dirty="0" smtClean="0"/>
              <a:t>？</a:t>
            </a:r>
            <a:endParaRPr lang="en-US" altLang="zh-TW" sz="3600" dirty="0" smtClean="0"/>
          </a:p>
          <a:p>
            <a:pPr marL="742950" indent="-742950">
              <a:spcBef>
                <a:spcPts val="1800"/>
              </a:spcBef>
              <a:buFont typeface="Arial" panose="020B0604020202020204" pitchFamily="34" charset="0"/>
              <a:buAutoNum type="arabicPeriod" startAt="4"/>
            </a:pPr>
            <a:r>
              <a:rPr lang="zh-TW" altLang="en-US" sz="3600" dirty="0"/>
              <a:t>當出現價值觀衝突時，你認為應考慮哪些因素而作出抉擇</a:t>
            </a:r>
            <a:r>
              <a:rPr lang="zh-TW" altLang="zh-TW" sz="3600" dirty="0"/>
              <a:t>？</a:t>
            </a:r>
            <a:endParaRPr lang="en-US" altLang="zh-TW" sz="3600" dirty="0"/>
          </a:p>
          <a:p>
            <a:pPr marL="742950" indent="-742950">
              <a:buFont typeface="Arial" panose="020B0604020202020204" pitchFamily="34" charset="0"/>
              <a:buAutoNum type="arabicPeriod" startAt="4"/>
            </a:pPr>
            <a:endParaRPr lang="en-US" altLang="zh-TW" sz="3600" dirty="0"/>
          </a:p>
          <a:p>
            <a:pPr marL="742950" indent="-742950">
              <a:buAutoNum type="arabicPeriod" startAt="4"/>
            </a:pPr>
            <a:endParaRPr lang="en-US" altLang="zh-TW" sz="3600" dirty="0" smtClean="0"/>
          </a:p>
          <a:p>
            <a:pPr marL="0" indent="0">
              <a:buNone/>
            </a:pPr>
            <a:endParaRPr lang="zh-TW" altLang="zh-TW" sz="3600" dirty="0"/>
          </a:p>
          <a:p>
            <a:pPr marL="742950" indent="-742950">
              <a:buFont typeface="+mj-lt"/>
              <a:buAutoNum type="arabicPeriod"/>
            </a:pPr>
            <a:endParaRPr lang="zh-TW" altLang="zh-TW" sz="3600" dirty="0"/>
          </a:p>
        </p:txBody>
      </p:sp>
    </p:spTree>
    <p:extLst>
      <p:ext uri="{BB962C8B-B14F-4D97-AF65-F5344CB8AC3E}">
        <p14:creationId xmlns:p14="http://schemas.microsoft.com/office/powerpoint/2010/main" val="2222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000" b="1" dirty="0" smtClean="0">
                <a:solidFill>
                  <a:srgbClr val="3A37F5"/>
                </a:solidFill>
              </a:rPr>
              <a:t>三</a:t>
            </a:r>
            <a:r>
              <a:rPr lang="zh-TW" altLang="en-US" sz="4000" b="1" dirty="0">
                <a:solidFill>
                  <a:srgbClr val="3A37F5"/>
                </a:solidFill>
              </a:rPr>
              <a:t>、拆解處理「衝突」的良方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674"/>
            <a:ext cx="12471991" cy="6368144"/>
          </a:xfrm>
        </p:spPr>
      </p:pic>
      <p:sp>
        <p:nvSpPr>
          <p:cNvPr id="4" name="矩形 3"/>
          <p:cNvSpPr/>
          <p:nvPr/>
        </p:nvSpPr>
        <p:spPr>
          <a:xfrm>
            <a:off x="1922433" y="2660586"/>
            <a:ext cx="9020418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MO" sz="2800" b="1" dirty="0">
                <a:solidFill>
                  <a:srgbClr val="3A37F5"/>
                </a:solidFill>
              </a:rPr>
              <a:t>認識衝</a:t>
            </a:r>
            <a:r>
              <a:rPr lang="zh-TW" altLang="zh-MO" sz="2800" b="1" dirty="0">
                <a:solidFill>
                  <a:srgbClr val="3A37F5"/>
                </a:solidFill>
              </a:rPr>
              <a:t>突</a:t>
            </a:r>
            <a:endParaRPr lang="zh-TW" altLang="zh-MO" sz="2800" dirty="0">
              <a:solidFill>
                <a:srgbClr val="3A37F5"/>
              </a:solidFill>
            </a:endParaRPr>
          </a:p>
          <a:p>
            <a:pPr>
              <a:lnSpc>
                <a:spcPct val="150000"/>
              </a:lnSpc>
            </a:pPr>
            <a:r>
              <a:rPr lang="zh-HK" altLang="zh-MO" sz="2800" dirty="0"/>
              <a:t>「衝</a:t>
            </a:r>
            <a:r>
              <a:rPr lang="zh-TW" altLang="zh-MO" sz="2800" dirty="0"/>
              <a:t>突</a:t>
            </a:r>
            <a:r>
              <a:rPr lang="zh-HK" altLang="zh-MO" sz="2800" dirty="0"/>
              <a:t>」是在兩人或以上</a:t>
            </a:r>
            <a:r>
              <a:rPr lang="en-US" altLang="zh-MO" sz="2800" dirty="0"/>
              <a:t>(</a:t>
            </a:r>
            <a:r>
              <a:rPr lang="zh-HK" altLang="zh-MO" sz="2800" dirty="0"/>
              <a:t>團體、族群或國家等</a:t>
            </a:r>
            <a:r>
              <a:rPr lang="en-US" altLang="zh-MO" sz="2800" dirty="0"/>
              <a:t>)</a:t>
            </a:r>
            <a:r>
              <a:rPr lang="zh-HK" altLang="zh-MO" sz="2800" dirty="0"/>
              <a:t>發生了：</a:t>
            </a:r>
            <a:endParaRPr lang="zh-TW" altLang="zh-MO" sz="2800" dirty="0"/>
          </a:p>
          <a:p>
            <a:pPr lvl="0">
              <a:lnSpc>
                <a:spcPct val="150000"/>
              </a:lnSpc>
            </a:pPr>
            <a:r>
              <a:rPr lang="en-US" altLang="zh-HK" sz="2800" dirty="0" smtClean="0"/>
              <a:t>1. </a:t>
            </a:r>
            <a:r>
              <a:rPr lang="zh-HK" altLang="zh-MO" sz="2800" dirty="0" smtClean="0"/>
              <a:t>需求</a:t>
            </a:r>
            <a:r>
              <a:rPr lang="zh-HK" altLang="zh-MO" sz="2800" dirty="0"/>
              <a:t>衝</a:t>
            </a:r>
            <a:r>
              <a:rPr lang="zh-TW" altLang="zh-MO" sz="2800" dirty="0"/>
              <a:t>突</a:t>
            </a:r>
            <a:r>
              <a:rPr lang="zh-HK" altLang="zh-MO" sz="2800" dirty="0"/>
              <a:t>：即一方的行為妨</a:t>
            </a:r>
            <a:r>
              <a:rPr lang="zh-TW" altLang="zh-MO" sz="2800" dirty="0"/>
              <a:t>礙</a:t>
            </a:r>
            <a:r>
              <a:rPr lang="zh-HK" altLang="zh-MO" sz="2800" dirty="0"/>
              <a:t>了另一方需求的滿足。</a:t>
            </a:r>
            <a:endParaRPr lang="zh-TW" altLang="zh-MO" sz="2800" dirty="0"/>
          </a:p>
          <a:p>
            <a:pPr lvl="0">
              <a:lnSpc>
                <a:spcPct val="150000"/>
              </a:lnSpc>
            </a:pPr>
            <a:r>
              <a:rPr lang="en-US" altLang="zh-HK" sz="2800" dirty="0" smtClean="0"/>
              <a:t>2. </a:t>
            </a:r>
            <a:r>
              <a:rPr lang="zh-HK" altLang="zh-MO" sz="2800" dirty="0" smtClean="0"/>
              <a:t>價值觀</a:t>
            </a:r>
            <a:r>
              <a:rPr lang="zh-HK" altLang="zh-MO" sz="2800" dirty="0"/>
              <a:t>衝</a:t>
            </a:r>
            <a:r>
              <a:rPr lang="zh-TW" altLang="zh-MO" sz="2800" dirty="0"/>
              <a:t>突</a:t>
            </a:r>
            <a:r>
              <a:rPr lang="zh-HK" altLang="zh-MO" sz="2800" dirty="0"/>
              <a:t>：即雙方認知或觀念不協調。</a:t>
            </a:r>
            <a:endParaRPr lang="zh-TW" altLang="zh-MO" sz="2800" dirty="0"/>
          </a:p>
          <a:p>
            <a:pPr lvl="0">
              <a:lnSpc>
                <a:spcPct val="150000"/>
              </a:lnSpc>
            </a:pPr>
            <a:r>
              <a:rPr lang="en-US" altLang="zh-HK" sz="2800" dirty="0" smtClean="0"/>
              <a:t>3. </a:t>
            </a:r>
            <a:r>
              <a:rPr lang="zh-HK" altLang="zh-MO" sz="2800" dirty="0" smtClean="0"/>
              <a:t>利益</a:t>
            </a:r>
            <a:r>
              <a:rPr lang="zh-HK" altLang="zh-MO" sz="2800" dirty="0"/>
              <a:t>衝</a:t>
            </a:r>
            <a:r>
              <a:rPr lang="zh-TW" altLang="zh-MO" sz="2800" dirty="0"/>
              <a:t>突</a:t>
            </a:r>
            <a:r>
              <a:rPr lang="zh-HK" altLang="zh-MO" sz="2800" dirty="0"/>
              <a:t>：即一方的行為損害了另一方的利益。</a:t>
            </a:r>
            <a:endParaRPr lang="zh-TW" altLang="zh-MO" sz="2800" dirty="0"/>
          </a:p>
          <a:p>
            <a:r>
              <a:rPr lang="en-US" altLang="zh-MO" sz="2000" dirty="0"/>
              <a:t> </a:t>
            </a:r>
            <a:endParaRPr lang="zh-TW" altLang="zh-MO" sz="2000" dirty="0"/>
          </a:p>
        </p:txBody>
      </p:sp>
      <p:sp>
        <p:nvSpPr>
          <p:cNvPr id="6" name="矩形 5"/>
          <p:cNvSpPr/>
          <p:nvPr/>
        </p:nvSpPr>
        <p:spPr>
          <a:xfrm>
            <a:off x="4297002" y="1843868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MO" sz="3200" b="1" dirty="0"/>
              <a:t>「處理衝</a:t>
            </a:r>
            <a:r>
              <a:rPr lang="zh-TW" altLang="zh-MO" sz="3200" b="1" dirty="0"/>
              <a:t>突</a:t>
            </a:r>
            <a:r>
              <a:rPr lang="zh-HK" altLang="zh-MO" sz="3200" b="1" dirty="0"/>
              <a:t>」的參考</a:t>
            </a:r>
            <a:endParaRPr lang="zh-MO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552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765</Words>
  <Application>Microsoft Office PowerPoint</Application>
  <PresentationFormat>寬螢幕</PresentationFormat>
  <Paragraphs>105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中學誠信教育教材《思而行──高中篇》 </vt:lpstr>
      <vt:lpstr>一、引起動機：憑歌寄意  </vt:lpstr>
      <vt:lpstr>A：八十年代 </vt:lpstr>
      <vt:lpstr>B：九十年代 </vt:lpstr>
      <vt:lpstr>C：二千年代 </vt:lpstr>
      <vt:lpstr>二、短片討論《我的「雷隊友」》</vt:lpstr>
      <vt:lpstr>問題討論</vt:lpstr>
      <vt:lpstr>問題討論</vt:lpstr>
      <vt:lpstr>三、拆解處理「衝突」的良方</vt:lpstr>
      <vt:lpstr>PowerPoint 簡報</vt:lpstr>
      <vt:lpstr>三、拆解處理「衝突」的良方</vt:lpstr>
      <vt:lpstr>三、拆解處理「衝突」的良方</vt:lpstr>
      <vt:lpstr>問題討論</vt:lpstr>
      <vt:lpstr>四、小結</vt:lpstr>
      <vt:lpstr>五、後續活動</vt:lpstr>
    </vt:vector>
  </TitlesOfParts>
  <Company>CCAC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中學誠信教育教材《思而行》 </dc:title>
  <dc:creator>Jeffrey, Chi Hang Loi</dc:creator>
  <cp:lastModifiedBy>Stephanie, Man Wa Ao</cp:lastModifiedBy>
  <cp:revision>82</cp:revision>
  <dcterms:created xsi:type="dcterms:W3CDTF">2016-08-04T03:49:49Z</dcterms:created>
  <dcterms:modified xsi:type="dcterms:W3CDTF">2019-12-11T07:03:27Z</dcterms:modified>
</cp:coreProperties>
</file>