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1" r:id="rId4"/>
    <p:sldId id="295" r:id="rId5"/>
    <p:sldId id="275" r:id="rId6"/>
    <p:sldId id="282" r:id="rId7"/>
    <p:sldId id="286" r:id="rId8"/>
    <p:sldId id="287" r:id="rId9"/>
    <p:sldId id="267" r:id="rId10"/>
    <p:sldId id="28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5D68C0B5-5301-40EF-A6EE-B9D593B0C70E}">
          <p14:sldIdLst>
            <p14:sldId id="293"/>
          </p14:sldIdLst>
        </p14:section>
        <p14:section name="未命名的章節" id="{FE0F2E96-66C2-4B4C-9C5D-31F53F622AB6}">
          <p14:sldIdLst>
            <p14:sldId id="294"/>
            <p14:sldId id="291"/>
            <p14:sldId id="295"/>
            <p14:sldId id="275"/>
            <p14:sldId id="282"/>
            <p14:sldId id="286"/>
            <p14:sldId id="287"/>
            <p14:sldId id="267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3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45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62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918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6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87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44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15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885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57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09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75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94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9214" y="611520"/>
            <a:ext cx="9744307" cy="1470025"/>
          </a:xfrm>
        </p:spPr>
        <p:txBody>
          <a:bodyPr anchor="ctr"/>
          <a:lstStyle/>
          <a:p>
            <a:r>
              <a:rPr lang="zh-TW" altLang="en-US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思而行──高中篇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3725" y="2143688"/>
            <a:ext cx="6931891" cy="3377643"/>
          </a:xfrm>
        </p:spPr>
        <p:txBody>
          <a:bodyPr>
            <a:normAutofit/>
          </a:bodyPr>
          <a:lstStyle/>
          <a:p>
            <a:r>
              <a:rPr lang="zh-TW" altLang="zh-TW" sz="5200" b="1" dirty="0" smtClean="0"/>
              <a:t>《</a:t>
            </a:r>
            <a:r>
              <a:rPr lang="zh-TW" altLang="en-US" sz="5200" b="1" dirty="0" smtClean="0"/>
              <a:t>情與義</a:t>
            </a:r>
            <a:r>
              <a:rPr lang="zh-TW" altLang="zh-TW" sz="5400" b="1" dirty="0" smtClean="0"/>
              <a:t>》</a:t>
            </a:r>
            <a:endParaRPr lang="en-US" altLang="zh-TW" sz="4000" b="1" dirty="0" smtClean="0"/>
          </a:p>
          <a:p>
            <a:endParaRPr lang="en-US" altLang="zh-TW" sz="2800" b="1" dirty="0" smtClean="0"/>
          </a:p>
          <a:p>
            <a:r>
              <a:rPr lang="zh-TW" altLang="en-US" sz="2800" b="1" dirty="0" smtClean="0">
                <a:solidFill>
                  <a:srgbClr val="3A37F5"/>
                </a:solidFill>
              </a:rPr>
              <a:t>第</a:t>
            </a:r>
            <a:r>
              <a:rPr lang="zh-TW" altLang="en-US" sz="2800" b="1" dirty="0">
                <a:solidFill>
                  <a:srgbClr val="3A37F5"/>
                </a:solidFill>
              </a:rPr>
              <a:t>二</a:t>
            </a:r>
            <a:r>
              <a:rPr lang="zh-TW" altLang="en-US" sz="2800" b="1" dirty="0" smtClean="0">
                <a:solidFill>
                  <a:srgbClr val="3A37F5"/>
                </a:solidFill>
              </a:rPr>
              <a:t>節</a:t>
            </a:r>
            <a:endParaRPr lang="en-US" altLang="zh-TW" sz="2800" b="1" dirty="0" smtClean="0">
              <a:solidFill>
                <a:srgbClr val="3A37F5"/>
              </a:solidFill>
            </a:endParaRPr>
          </a:p>
          <a:p>
            <a:r>
              <a:rPr lang="zh-TW" altLang="en-US" sz="2800" b="1" dirty="0" smtClean="0">
                <a:solidFill>
                  <a:srgbClr val="3A37F5"/>
                </a:solidFill>
              </a:rPr>
              <a:t>公義何</a:t>
            </a:r>
            <a:r>
              <a:rPr lang="zh-TW" altLang="en-US" sz="2800" b="1" dirty="0">
                <a:solidFill>
                  <a:srgbClr val="3A37F5"/>
                </a:solidFill>
              </a:rPr>
              <a:t>物</a:t>
            </a:r>
            <a:endParaRPr lang="en-US" altLang="zh-TW" sz="2800" b="1" dirty="0" smtClean="0">
              <a:solidFill>
                <a:srgbClr val="3A37F5"/>
              </a:solidFill>
            </a:endParaRP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zh-TW" altLang="en-US" sz="3500" b="1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343" y="4821335"/>
            <a:ext cx="532657" cy="76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2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3A37F5"/>
                </a:solidFill>
              </a:rPr>
              <a:t>五</a:t>
            </a:r>
            <a:r>
              <a:rPr lang="zh-TW" altLang="en-US" sz="4000" b="1" dirty="0" smtClean="0">
                <a:solidFill>
                  <a:srgbClr val="3A37F5"/>
                </a:solidFill>
              </a:rPr>
              <a:t>、後續活動</a:t>
            </a:r>
            <a:endParaRPr lang="zh-TW" altLang="en-US" sz="4000" b="1" dirty="0">
              <a:solidFill>
                <a:srgbClr val="3A37F5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/>
              <a:t>請同學搜集資料，分析現時熱門社會事件，並討論當中的價值觀</a:t>
            </a:r>
            <a:r>
              <a:rPr lang="zh-TW" altLang="en-US" sz="3600" dirty="0" smtClean="0"/>
              <a:t>衝突。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3103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8377" y="658610"/>
            <a:ext cx="10515600" cy="118748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rgbClr val="3A37F5"/>
                </a:solidFill>
              </a:rPr>
              <a:t>一、引起動機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0947" y="1579939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zh-TW" altLang="en-US" sz="3200" dirty="0"/>
              <a:t>閱讀</a:t>
            </a:r>
            <a:r>
              <a:rPr lang="en-US" altLang="zh-TW" sz="3200" dirty="0"/>
              <a:t>《</a:t>
            </a:r>
            <a:r>
              <a:rPr lang="zh-TW" altLang="en-US" sz="3200" dirty="0"/>
              <a:t>誠意集</a:t>
            </a:r>
            <a:r>
              <a:rPr lang="en-US" altLang="zh-TW" sz="3200" dirty="0"/>
              <a:t>》</a:t>
            </a:r>
            <a:r>
              <a:rPr lang="zh-TW" altLang="en-US" sz="3200" dirty="0" smtClean="0"/>
              <a:t>作品</a:t>
            </a:r>
            <a:r>
              <a:rPr lang="en-US" altLang="zh-TW" sz="3200" dirty="0"/>
              <a:t>《</a:t>
            </a:r>
            <a:r>
              <a:rPr lang="zh-TW" altLang="en-US" sz="3200" dirty="0" smtClean="0"/>
              <a:t>告密者</a:t>
            </a:r>
            <a:r>
              <a:rPr lang="en-US" altLang="zh-TW" sz="3200" dirty="0"/>
              <a:t>》 </a:t>
            </a:r>
            <a:r>
              <a:rPr lang="zh-TW" altLang="en-US" sz="3200" dirty="0" smtClean="0"/>
              <a:t>，</a:t>
            </a:r>
            <a:r>
              <a:rPr lang="zh-TW" altLang="en-US" sz="3200" dirty="0"/>
              <a:t>並分享感受。 </a:t>
            </a:r>
            <a:endParaRPr lang="en-US" altLang="zh-TW" sz="3200" dirty="0" smtClean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zh-TW" altLang="en-US" sz="3200" dirty="0" smtClean="0"/>
              <a:t>討論</a:t>
            </a:r>
            <a:r>
              <a:rPr lang="zh-TW" altLang="en-US" sz="3200" dirty="0"/>
              <a:t>：</a:t>
            </a:r>
            <a:endParaRPr lang="en-US" altLang="zh-TW" sz="3200" dirty="0"/>
          </a:p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altLang="zh-TW" sz="3200" i="1" dirty="0"/>
              <a:t>1. </a:t>
            </a:r>
            <a:r>
              <a:rPr lang="zh-TW" altLang="en-US" sz="3200" i="1" dirty="0" smtClean="0"/>
              <a:t>如果</a:t>
            </a:r>
            <a:r>
              <a:rPr lang="zh-TW" altLang="en-US" sz="3200" i="1" dirty="0"/>
              <a:t>你是我們班上的同學，面對這麼一件事，你會選擇沉默，還是選擇告密</a:t>
            </a:r>
            <a:r>
              <a:rPr lang="zh-TW" altLang="en-US" sz="3200" i="1" dirty="0" smtClean="0"/>
              <a:t>？</a:t>
            </a:r>
            <a:endParaRPr lang="zh-TW" altLang="en-US" sz="3200" i="1" dirty="0"/>
          </a:p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altLang="zh-TW" sz="3200" i="1" dirty="0" smtClean="0"/>
              <a:t>2</a:t>
            </a:r>
            <a:r>
              <a:rPr lang="en-US" altLang="zh-TW" sz="3200" i="1" dirty="0"/>
              <a:t>. </a:t>
            </a:r>
            <a:r>
              <a:rPr lang="zh-TW" altLang="en-US" sz="3200" i="1" dirty="0"/>
              <a:t>兩個選擇的利與</a:t>
            </a:r>
            <a:r>
              <a:rPr lang="zh-TW" altLang="en-US" sz="3200" i="1" dirty="0" smtClean="0"/>
              <a:t>弊</a:t>
            </a:r>
            <a:r>
              <a:rPr lang="zh-TW" altLang="en-US" sz="3200" i="1" dirty="0"/>
              <a:t>？</a:t>
            </a:r>
            <a:endParaRPr lang="en-US" altLang="zh-TW" sz="3200" i="1" dirty="0"/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800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0208" y="14572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zh-TW" sz="4000" b="1" dirty="0" smtClean="0">
                <a:solidFill>
                  <a:srgbClr val="3A37F5"/>
                </a:solidFill>
              </a:rPr>
              <a:t>二</a:t>
            </a:r>
            <a:r>
              <a:rPr lang="zh-TW" altLang="en-US" sz="4000" b="1" dirty="0" smtClean="0">
                <a:solidFill>
                  <a:srgbClr val="3A37F5"/>
                </a:solidFill>
              </a:rPr>
              <a:t>、處理</a:t>
            </a:r>
            <a:r>
              <a:rPr lang="zh-TW" altLang="en-US" sz="4000" b="1" dirty="0">
                <a:solidFill>
                  <a:srgbClr val="3A37F5"/>
                </a:solidFill>
              </a:rPr>
              <a:t>「價值觀衝突」的原則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240" y="1129006"/>
            <a:ext cx="12895098" cy="6139542"/>
          </a:xfrm>
        </p:spPr>
      </p:pic>
      <p:sp>
        <p:nvSpPr>
          <p:cNvPr id="5" name="文字方塊 4"/>
          <p:cNvSpPr txBox="1"/>
          <p:nvPr/>
        </p:nvSpPr>
        <p:spPr>
          <a:xfrm>
            <a:off x="4129015" y="1650487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zh-MO" sz="2400" b="1" dirty="0"/>
              <a:t>「處理價值觀衝</a:t>
            </a:r>
            <a:r>
              <a:rPr lang="zh-TW" altLang="zh-MO" sz="2400" b="1" dirty="0"/>
              <a:t>突</a:t>
            </a:r>
            <a:r>
              <a:rPr lang="zh-HK" altLang="zh-MO" sz="2400" b="1" dirty="0"/>
              <a:t>」的參考</a:t>
            </a:r>
            <a:endParaRPr lang="zh-TW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2286322" y="2291356"/>
            <a:ext cx="76879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899795" algn="l"/>
              </a:tabLst>
            </a:pPr>
            <a:r>
              <a:rPr lang="zh-TW" altLang="zh-MO" sz="2400" b="1" kern="100" dirty="0">
                <a:solidFill>
                  <a:srgbClr val="3A37F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價值觀</a:t>
            </a:r>
            <a:endParaRPr lang="zh-TW" altLang="zh-MO" sz="2400" kern="100" dirty="0">
              <a:solidFill>
                <a:srgbClr val="3A37F5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899795" algn="l"/>
              </a:tabLst>
            </a:pPr>
            <a:r>
              <a:rPr lang="zh-TW" altLang="zh-MO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「價值觀」是一個人或團體作出行為背後所持的理念或對某些行為的看法，是用以判斷事物的價值、衡量事情緩急先後的準則。價值觀包括不同層面，包括個人、社會、政治等。</a:t>
            </a:r>
          </a:p>
          <a:p>
            <a:pPr>
              <a:spcAft>
                <a:spcPts val="0"/>
              </a:spcAft>
              <a:tabLst>
                <a:tab pos="899795" algn="l"/>
              </a:tabLst>
            </a:pPr>
            <a:r>
              <a:rPr lang="zh-TW" altLang="zh-MO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  <a:tabLst>
                <a:tab pos="899795" algn="l"/>
              </a:tabLst>
            </a:pPr>
            <a:r>
              <a:rPr lang="zh-HK" altLang="zh-MO" sz="2400" b="1" kern="100" dirty="0">
                <a:solidFill>
                  <a:srgbClr val="3A37F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價值觀衝</a:t>
            </a:r>
            <a:r>
              <a:rPr lang="zh-TW" altLang="zh-MO" sz="2400" b="1" kern="100" dirty="0">
                <a:solidFill>
                  <a:srgbClr val="3A37F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突</a:t>
            </a:r>
            <a:endParaRPr lang="zh-TW" altLang="zh-MO" sz="2400" kern="100" dirty="0">
              <a:solidFill>
                <a:srgbClr val="3A37F5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zh-TW" altLang="zh-MO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一個人或團體的</a:t>
            </a:r>
            <a:r>
              <a:rPr lang="zh-HK" altLang="zh-MO" sz="2400" dirty="0">
                <a:cs typeface="Times New Roman" panose="02020603050405020304" pitchFamily="18" charset="0"/>
              </a:rPr>
              <a:t>認知或觀念，與另一方的認知或觀念不協調，就會形成價值觀的衝</a:t>
            </a:r>
            <a:r>
              <a:rPr lang="zh-TW" altLang="zh-MO" sz="2400" dirty="0">
                <a:cs typeface="Times New Roman" panose="02020603050405020304" pitchFamily="18" charset="0"/>
              </a:rPr>
              <a:t>突。</a:t>
            </a:r>
            <a:r>
              <a:rPr lang="zh-HK" altLang="zh-MO" sz="2400" dirty="0">
                <a:cs typeface="Times New Roman" panose="02020603050405020304" pitchFamily="18" charset="0"/>
              </a:rPr>
              <a:t>雙方持不同的價值觀，形成對立。</a:t>
            </a:r>
            <a:endParaRPr lang="zh-MO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12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5232" y="718458"/>
            <a:ext cx="12895098" cy="6139542"/>
          </a:xfrm>
        </p:spPr>
      </p:pic>
      <p:sp>
        <p:nvSpPr>
          <p:cNvPr id="5" name="文字方塊 4"/>
          <p:cNvSpPr txBox="1"/>
          <p:nvPr/>
        </p:nvSpPr>
        <p:spPr>
          <a:xfrm>
            <a:off x="3970395" y="1351907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zh-MO" sz="2400" b="1" dirty="0"/>
              <a:t>「處理價值觀衝</a:t>
            </a:r>
            <a:r>
              <a:rPr lang="zh-TW" altLang="zh-MO" sz="2400" b="1" dirty="0"/>
              <a:t>突</a:t>
            </a:r>
            <a:r>
              <a:rPr lang="zh-HK" altLang="zh-MO" sz="2400" b="1" dirty="0"/>
              <a:t>」的參考</a:t>
            </a:r>
            <a:endParaRPr lang="zh-TW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2211678" y="2018846"/>
            <a:ext cx="75294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899795" algn="l"/>
              </a:tabLst>
            </a:pPr>
            <a:r>
              <a:rPr lang="zh-TW" altLang="en-US" sz="2400" b="1" kern="100" dirty="0">
                <a:solidFill>
                  <a:srgbClr val="3A37F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處理價值觀衝突</a:t>
            </a:r>
            <a:r>
              <a:rPr lang="zh-TW" altLang="en-US" sz="2400" b="1" kern="100" dirty="0" smtClean="0">
                <a:solidFill>
                  <a:srgbClr val="3A37F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原則</a:t>
            </a:r>
            <a:endParaRPr lang="en-US" altLang="zh-TW" sz="2400" b="1" kern="100" dirty="0" smtClean="0">
              <a:solidFill>
                <a:srgbClr val="3A37F5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899795" algn="l"/>
              </a:tabLst>
            </a:pPr>
            <a:endParaRPr lang="zh-TW" altLang="en-US" sz="2400" b="1" kern="100" dirty="0">
              <a:solidFill>
                <a:srgbClr val="3A37F5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899795" algn="l"/>
              </a:tabLst>
            </a:pPr>
            <a:r>
              <a:rPr lang="en-US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TW" sz="24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zh-TW" altLang="en-US" sz="24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弄</a:t>
            </a:r>
            <a:r>
              <a:rPr lang="zh-TW" alt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清不同持份者的價值觀，找出價值觀衝突的</a:t>
            </a:r>
            <a:r>
              <a:rPr lang="zh-TW" altLang="en-US" sz="24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源頭</a:t>
            </a:r>
            <a:r>
              <a:rPr lang="zh-TW" alt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899795" algn="l"/>
              </a:tabLst>
            </a:pPr>
            <a:r>
              <a:rPr lang="en-US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zh-TW" sz="24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zh-TW" altLang="en-US" sz="24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檢視</a:t>
            </a:r>
            <a:r>
              <a:rPr lang="zh-TW" alt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各利益相關者的抉擇所產生的後果。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899795" algn="l"/>
              </a:tabLst>
            </a:pPr>
            <a:r>
              <a:rPr lang="en-US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zh-TW" sz="24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zh-TW" altLang="en-US" sz="24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評估</a:t>
            </a:r>
            <a:r>
              <a:rPr lang="zh-TW" alt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解決方案是否合乎規則、會否觸犯法律。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899795" algn="l"/>
              </a:tabLst>
            </a:pPr>
            <a:r>
              <a:rPr lang="en-US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altLang="zh-TW" sz="24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zh-TW" altLang="en-US" sz="24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衡量</a:t>
            </a:r>
            <a:r>
              <a:rPr lang="zh-TW" alt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解決方案是否合乎情操，可否做到無愧於心。</a:t>
            </a:r>
          </a:p>
        </p:txBody>
      </p:sp>
    </p:spTree>
    <p:extLst>
      <p:ext uri="{BB962C8B-B14F-4D97-AF65-F5344CB8AC3E}">
        <p14:creationId xmlns:p14="http://schemas.microsoft.com/office/powerpoint/2010/main" val="5401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b="1" dirty="0" smtClean="0">
                <a:solidFill>
                  <a:srgbClr val="3A37F5"/>
                </a:solidFill>
              </a:rPr>
              <a:t>三</a:t>
            </a:r>
            <a:r>
              <a:rPr lang="zh-TW" altLang="en-US" sz="4000" b="1" dirty="0" smtClean="0">
                <a:solidFill>
                  <a:srgbClr val="3A37F5"/>
                </a:solidFill>
              </a:rPr>
              <a:t>、</a:t>
            </a:r>
            <a:r>
              <a:rPr lang="zh-TW" altLang="en-US" sz="4000" b="1" dirty="0">
                <a:solidFill>
                  <a:srgbClr val="3A37F5"/>
                </a:solidFill>
              </a:rPr>
              <a:t>播放短片</a:t>
            </a:r>
            <a:r>
              <a:rPr lang="zh-TW" altLang="en-US" sz="4000" b="1" dirty="0" smtClean="0">
                <a:solidFill>
                  <a:srgbClr val="3A37F5"/>
                </a:solidFill>
              </a:rPr>
              <a:t>：</a:t>
            </a:r>
            <a:r>
              <a:rPr lang="en-US" altLang="zh-TW" sz="4000" b="1" dirty="0" smtClean="0">
                <a:solidFill>
                  <a:srgbClr val="3A37F5"/>
                </a:solidFill>
              </a:rPr>
              <a:t>《</a:t>
            </a:r>
            <a:r>
              <a:rPr lang="zh-TW" altLang="en-US" sz="4000" b="1" dirty="0" smtClean="0">
                <a:solidFill>
                  <a:srgbClr val="3A37F5"/>
                </a:solidFill>
              </a:rPr>
              <a:t>情與</a:t>
            </a:r>
            <a:r>
              <a:rPr lang="zh-TW" altLang="en-US" sz="4000" b="1" dirty="0">
                <a:solidFill>
                  <a:srgbClr val="3A37F5"/>
                </a:solidFill>
              </a:rPr>
              <a:t>義，能兼得？</a:t>
            </a:r>
            <a:r>
              <a:rPr lang="en-US" altLang="zh-TW" sz="4000" b="1" dirty="0" smtClean="0">
                <a:solidFill>
                  <a:srgbClr val="3A37F5"/>
                </a:solidFill>
              </a:rPr>
              <a:t>》</a:t>
            </a:r>
            <a:endParaRPr lang="zh-TW" altLang="en-US" sz="4000" b="1" dirty="0">
              <a:solidFill>
                <a:srgbClr val="3A37F5"/>
              </a:solidFill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19" y="1601690"/>
            <a:ext cx="4581428" cy="305428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908" y="2556587"/>
            <a:ext cx="4772609" cy="318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2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3A37F5"/>
                </a:solidFill>
              </a:rPr>
              <a:t>「處理價值觀衝突步驟</a:t>
            </a:r>
            <a:r>
              <a:rPr lang="zh-TW" altLang="en-US" sz="4000" b="1" dirty="0" smtClean="0">
                <a:solidFill>
                  <a:srgbClr val="3A37F5"/>
                </a:solidFill>
              </a:rPr>
              <a:t>」</a:t>
            </a:r>
            <a:endParaRPr lang="zh-TW" altLang="en-US" sz="4000" b="1" dirty="0">
              <a:solidFill>
                <a:srgbClr val="3A37F5"/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3A37F5"/>
                </a:solidFill>
              </a:rPr>
              <a:t>步驟</a:t>
            </a:r>
            <a:r>
              <a:rPr lang="en-US" altLang="zh-TW" dirty="0" smtClean="0">
                <a:solidFill>
                  <a:srgbClr val="3A37F5"/>
                </a:solidFill>
              </a:rPr>
              <a:t>1</a:t>
            </a:r>
            <a:r>
              <a:rPr lang="zh-TW" altLang="en-US" dirty="0" smtClean="0"/>
              <a:t>：弄</a:t>
            </a:r>
            <a:r>
              <a:rPr lang="zh-TW" altLang="en-US" dirty="0"/>
              <a:t>清不同持份者的價值觀，找出價值觀衝突的源頭。</a:t>
            </a:r>
            <a:endParaRPr lang="zh-MO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003635"/>
              </p:ext>
            </p:extLst>
          </p:nvPr>
        </p:nvGraphicFramePr>
        <p:xfrm>
          <a:off x="956235" y="2641772"/>
          <a:ext cx="9365228" cy="3243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1269">
                  <a:extLst>
                    <a:ext uri="{9D8B030D-6E8A-4147-A177-3AD203B41FA5}">
                      <a16:colId xmlns:a16="http://schemas.microsoft.com/office/drawing/2014/main" xmlns="" val="3910705804"/>
                    </a:ext>
                  </a:extLst>
                </a:gridCol>
                <a:gridCol w="2084653">
                  <a:extLst>
                    <a:ext uri="{9D8B030D-6E8A-4147-A177-3AD203B41FA5}">
                      <a16:colId xmlns:a16="http://schemas.microsoft.com/office/drawing/2014/main" xmlns="" val="756496951"/>
                    </a:ext>
                  </a:extLst>
                </a:gridCol>
                <a:gridCol w="2084653">
                  <a:extLst>
                    <a:ext uri="{9D8B030D-6E8A-4147-A177-3AD203B41FA5}">
                      <a16:colId xmlns:a16="http://schemas.microsoft.com/office/drawing/2014/main" xmlns="" val="2667513733"/>
                    </a:ext>
                  </a:extLst>
                </a:gridCol>
                <a:gridCol w="2084653">
                  <a:extLst>
                    <a:ext uri="{9D8B030D-6E8A-4147-A177-3AD203B41FA5}">
                      <a16:colId xmlns:a16="http://schemas.microsoft.com/office/drawing/2014/main" xmlns="" val="317175449"/>
                    </a:ext>
                  </a:extLst>
                </a:gridCol>
              </a:tblGrid>
              <a:tr h="622437">
                <a:tc>
                  <a:txBody>
                    <a:bodyPr/>
                    <a:lstStyle/>
                    <a:p>
                      <a:endParaRPr lang="zh-MO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MO" altLang="en-US" sz="2400" dirty="0" smtClean="0"/>
                        <a:t>小潔</a:t>
                      </a:r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MO" altLang="en-US" sz="2400" dirty="0" smtClean="0"/>
                        <a:t>小潔爸爸</a:t>
                      </a:r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MO" altLang="en-US" sz="2400" dirty="0" smtClean="0"/>
                        <a:t>小潔姑姐</a:t>
                      </a:r>
                      <a:endParaRPr lang="zh-MO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01137746"/>
                  </a:ext>
                </a:extLst>
              </a:tr>
              <a:tr h="85628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A.	</a:t>
                      </a:r>
                      <a:r>
                        <a:rPr lang="zh-TW" altLang="en-US" sz="2400" dirty="0" smtClean="0"/>
                        <a:t>正面對的問題</a:t>
                      </a:r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97690021"/>
                  </a:ext>
                </a:extLst>
              </a:tr>
              <a:tr h="868899">
                <a:tc>
                  <a:txBody>
                    <a:bodyPr/>
                    <a:lstStyle/>
                    <a:p>
                      <a:pPr algn="l"/>
                      <a:r>
                        <a:rPr lang="en-US" altLang="zh-MO" sz="2400" dirty="0" smtClean="0"/>
                        <a:t>B.	</a:t>
                      </a:r>
                      <a:r>
                        <a:rPr lang="zh-MO" altLang="en-US" sz="2400" dirty="0" smtClean="0"/>
                        <a:t>所持價值觀</a:t>
                      </a:r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47211905"/>
                  </a:ext>
                </a:extLst>
              </a:tr>
              <a:tr h="896265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C.	</a:t>
                      </a:r>
                      <a:r>
                        <a:rPr lang="zh-TW" altLang="en-US" sz="2400" dirty="0" smtClean="0"/>
                        <a:t>價值觀衝突點</a:t>
                      </a:r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91062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61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「處理價值觀衝突步驟</a:t>
            </a:r>
            <a:r>
              <a:rPr lang="zh-TW" altLang="en-US" b="1" dirty="0" smtClean="0"/>
              <a:t>」</a:t>
            </a:r>
            <a:endParaRPr lang="zh-TW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3A37F5"/>
                </a:solidFill>
              </a:rPr>
              <a:t>步驟</a:t>
            </a:r>
            <a:r>
              <a:rPr lang="en-US" altLang="zh-TW" dirty="0" smtClean="0">
                <a:solidFill>
                  <a:srgbClr val="3A37F5"/>
                </a:solidFill>
              </a:rPr>
              <a:t>2</a:t>
            </a:r>
            <a:r>
              <a:rPr lang="zh-TW" altLang="en-US" dirty="0" smtClean="0"/>
              <a:t>：</a:t>
            </a:r>
            <a:r>
              <a:rPr lang="zh-TW" altLang="en-US" dirty="0"/>
              <a:t>檢視各利益相關者的抉擇所產生的後果。</a:t>
            </a:r>
            <a:endParaRPr lang="zh-MO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421897"/>
              </p:ext>
            </p:extLst>
          </p:nvPr>
        </p:nvGraphicFramePr>
        <p:xfrm>
          <a:off x="895287" y="2499670"/>
          <a:ext cx="10401425" cy="3003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510">
                  <a:extLst>
                    <a:ext uri="{9D8B030D-6E8A-4147-A177-3AD203B41FA5}">
                      <a16:colId xmlns:a16="http://schemas.microsoft.com/office/drawing/2014/main" xmlns="" val="3910705804"/>
                    </a:ext>
                  </a:extLst>
                </a:gridCol>
                <a:gridCol w="2315305">
                  <a:extLst>
                    <a:ext uri="{9D8B030D-6E8A-4147-A177-3AD203B41FA5}">
                      <a16:colId xmlns:a16="http://schemas.microsoft.com/office/drawing/2014/main" xmlns="" val="756496951"/>
                    </a:ext>
                  </a:extLst>
                </a:gridCol>
                <a:gridCol w="2315305">
                  <a:extLst>
                    <a:ext uri="{9D8B030D-6E8A-4147-A177-3AD203B41FA5}">
                      <a16:colId xmlns:a16="http://schemas.microsoft.com/office/drawing/2014/main" xmlns="" val="2667513733"/>
                    </a:ext>
                  </a:extLst>
                </a:gridCol>
                <a:gridCol w="2315305">
                  <a:extLst>
                    <a:ext uri="{9D8B030D-6E8A-4147-A177-3AD203B41FA5}">
                      <a16:colId xmlns:a16="http://schemas.microsoft.com/office/drawing/2014/main" xmlns="" val="317175449"/>
                    </a:ext>
                  </a:extLst>
                </a:gridCol>
              </a:tblGrid>
              <a:tr h="796268">
                <a:tc>
                  <a:txBody>
                    <a:bodyPr/>
                    <a:lstStyle/>
                    <a:p>
                      <a:endParaRPr lang="zh-MO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MO" altLang="en-US" sz="2400" dirty="0" smtClean="0"/>
                        <a:t>小潔</a:t>
                      </a:r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MO" altLang="en-US" sz="2400" dirty="0" smtClean="0"/>
                        <a:t>小潔爸爸</a:t>
                      </a:r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MO" altLang="en-US" sz="2400" dirty="0" smtClean="0"/>
                        <a:t>小潔姑姐</a:t>
                      </a:r>
                      <a:endParaRPr lang="zh-MO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01137746"/>
                  </a:ext>
                </a:extLst>
              </a:tr>
              <a:tr h="1095419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A.</a:t>
                      </a:r>
                      <a:r>
                        <a:rPr lang="zh-TW" altLang="en-US" sz="2400" dirty="0" smtClean="0"/>
                        <a:t>隱瞞小潔姑姐入口違禁品</a:t>
                      </a:r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97690021"/>
                  </a:ext>
                </a:extLst>
              </a:tr>
              <a:tr h="111156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B.</a:t>
                      </a:r>
                      <a:r>
                        <a:rPr lang="zh-TW" altLang="en-US" sz="2400" dirty="0" smtClean="0"/>
                        <a:t>小潔揭發事件，完成採訪</a:t>
                      </a:r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MO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47211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26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3A37F5"/>
                </a:solidFill>
              </a:rPr>
              <a:t>「處理價值觀衝突步驟</a:t>
            </a:r>
            <a:r>
              <a:rPr lang="zh-TW" altLang="en-US" sz="4000" b="1" dirty="0" smtClean="0">
                <a:solidFill>
                  <a:srgbClr val="3A37F5"/>
                </a:solidFill>
              </a:rPr>
              <a:t>」</a:t>
            </a:r>
            <a:endParaRPr lang="zh-TW" altLang="en-US" sz="4000" b="1" dirty="0">
              <a:solidFill>
                <a:srgbClr val="3A37F5"/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>
                <a:solidFill>
                  <a:srgbClr val="3A37F5"/>
                </a:solidFill>
              </a:rPr>
              <a:t>步驟</a:t>
            </a:r>
            <a:r>
              <a:rPr lang="en-US" altLang="zh-TW" sz="3200" dirty="0" smtClean="0">
                <a:solidFill>
                  <a:srgbClr val="3A37F5"/>
                </a:solidFill>
              </a:rPr>
              <a:t>3</a:t>
            </a:r>
            <a:r>
              <a:rPr lang="zh-TW" altLang="en-US" sz="3200" dirty="0" smtClean="0"/>
              <a:t>：</a:t>
            </a:r>
            <a:r>
              <a:rPr lang="zh-TW" altLang="en-US" sz="3200" dirty="0"/>
              <a:t>請為小潔抉擇，其並說明原因</a:t>
            </a:r>
            <a:r>
              <a:rPr lang="zh-TW" altLang="en-US" sz="3200" dirty="0" smtClean="0"/>
              <a:t>。 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>
                <a:solidFill>
                  <a:srgbClr val="3A37F5"/>
                </a:solidFill>
              </a:rPr>
              <a:t>步驟</a:t>
            </a:r>
            <a:r>
              <a:rPr lang="en-US" altLang="zh-TW" sz="3200" dirty="0" smtClean="0">
                <a:solidFill>
                  <a:srgbClr val="3A37F5"/>
                </a:solidFill>
              </a:rPr>
              <a:t>4</a:t>
            </a:r>
            <a:r>
              <a:rPr lang="zh-TW" altLang="en-US" sz="3200" dirty="0" smtClean="0"/>
              <a:t>：</a:t>
            </a:r>
            <a:r>
              <a:rPr lang="zh-TW" altLang="en-US" sz="3200" dirty="0"/>
              <a:t>會</a:t>
            </a:r>
            <a:r>
              <a:rPr lang="zh-TW" altLang="en-US" sz="3200" dirty="0"/>
              <a:t>否有第三個</a:t>
            </a:r>
            <a:r>
              <a:rPr lang="zh-TW" altLang="en-US" sz="3200" dirty="0" smtClean="0"/>
              <a:t>解決</a:t>
            </a:r>
            <a:r>
              <a:rPr lang="zh-TW" altLang="en-US" sz="3200" dirty="0"/>
              <a:t>問題的方案</a:t>
            </a:r>
            <a:r>
              <a:rPr lang="zh-TW" altLang="en-US" sz="3200" dirty="0" smtClean="0"/>
              <a:t>？</a:t>
            </a:r>
            <a:endParaRPr lang="en-US" altLang="zh-TW" sz="32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3200" dirty="0" smtClean="0">
                <a:solidFill>
                  <a:srgbClr val="3A37F5"/>
                </a:solidFill>
              </a:rPr>
              <a:t>步驟</a:t>
            </a:r>
            <a:r>
              <a:rPr lang="en-US" altLang="zh-TW" sz="3200" dirty="0">
                <a:solidFill>
                  <a:srgbClr val="3A37F5"/>
                </a:solidFill>
              </a:rPr>
              <a:t>5</a:t>
            </a:r>
            <a:r>
              <a:rPr lang="zh-TW" altLang="en-US" sz="3200" dirty="0" smtClean="0"/>
              <a:t>：</a:t>
            </a:r>
            <a:r>
              <a:rPr lang="zh-TW" altLang="en-US" sz="3200" dirty="0"/>
              <a:t>評估你所選擇的解決方案是否合乎規則、會否觸犯法律，試說明之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3200" dirty="0" smtClean="0">
                <a:solidFill>
                  <a:srgbClr val="3A37F5"/>
                </a:solidFill>
              </a:rPr>
              <a:t>步驟</a:t>
            </a:r>
            <a:r>
              <a:rPr lang="en-US" altLang="zh-TW" sz="3200" dirty="0">
                <a:solidFill>
                  <a:srgbClr val="3A37F5"/>
                </a:solidFill>
              </a:rPr>
              <a:t>6</a:t>
            </a:r>
            <a:r>
              <a:rPr lang="zh-TW" altLang="en-US" sz="3200" dirty="0" smtClean="0"/>
              <a:t>：</a:t>
            </a:r>
            <a:r>
              <a:rPr lang="zh-TW" altLang="en-US" sz="3200" dirty="0"/>
              <a:t>衡量所選擇的解決方案是否合乎情操，可否做到無愧於心，試說明之。</a:t>
            </a:r>
            <a:endParaRPr lang="zh-MO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899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3A37F5"/>
                </a:solidFill>
              </a:rPr>
              <a:t>四、單元總結</a:t>
            </a:r>
            <a:endParaRPr lang="zh-TW" altLang="en-US" sz="4000" b="1" dirty="0">
              <a:solidFill>
                <a:srgbClr val="3A37F5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/>
              <a:t>在人際關係認同</a:t>
            </a:r>
            <a:r>
              <a:rPr lang="zh-TW" altLang="en-US" sz="3600" dirty="0"/>
              <a:t>和維持公義之間，我們應學習擇善固執，作出合乎法律規定的判斷。</a:t>
            </a:r>
            <a:endParaRPr lang="en-US" altLang="zh-TW" sz="3600" dirty="0" smtClean="0"/>
          </a:p>
          <a:p>
            <a:pPr marL="742950" lvl="0" indent="-742950">
              <a:spcBef>
                <a:spcPts val="1800"/>
              </a:spcBef>
              <a:buFont typeface="+mj-lt"/>
              <a:buAutoNum type="arabicPeriod"/>
            </a:pPr>
            <a:r>
              <a:rPr lang="zh-TW" altLang="en-US" sz="3600" dirty="0" smtClean="0"/>
              <a:t>若</a:t>
            </a:r>
            <a:r>
              <a:rPr lang="zh-TW" altLang="en-US" sz="3600" dirty="0"/>
              <a:t>有人藉「情義」向你提出不法要求，要堅守原則，懂得拒絶，避免誤墮違法的陷阱，自毁前程</a:t>
            </a:r>
            <a:r>
              <a:rPr lang="zh-TW" altLang="en-US" sz="3600" dirty="0" smtClean="0"/>
              <a:t>。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74957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475</Words>
  <Application>Microsoft Office PowerPoint</Application>
  <PresentationFormat>寬螢幕</PresentationFormat>
  <Paragraphs>51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中學誠信教育教材《思而行──高中篇》 </vt:lpstr>
      <vt:lpstr>一、引起動機 </vt:lpstr>
      <vt:lpstr>二、處理「價值觀衝突」的原則</vt:lpstr>
      <vt:lpstr>PowerPoint 簡報</vt:lpstr>
      <vt:lpstr>三、播放短片：《情與義，能兼得？》</vt:lpstr>
      <vt:lpstr>「處理價值觀衝突步驟」</vt:lpstr>
      <vt:lpstr>「處理價值觀衝突步驟」</vt:lpstr>
      <vt:lpstr>「處理價值觀衝突步驟」</vt:lpstr>
      <vt:lpstr>四、單元總結</vt:lpstr>
      <vt:lpstr>五、後續活動</vt:lpstr>
    </vt:vector>
  </TitlesOfParts>
  <Company>CCAC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中學誠信教育教材《思而行》 </dc:title>
  <dc:creator>Jeffrey, Chi Hang Loi</dc:creator>
  <cp:lastModifiedBy>Stephanie, Man Wa Ao</cp:lastModifiedBy>
  <cp:revision>73</cp:revision>
  <dcterms:created xsi:type="dcterms:W3CDTF">2016-08-04T03:49:49Z</dcterms:created>
  <dcterms:modified xsi:type="dcterms:W3CDTF">2019-12-11T07:10:22Z</dcterms:modified>
</cp:coreProperties>
</file>