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59" r:id="rId4"/>
    <p:sldId id="260" r:id="rId5"/>
    <p:sldId id="275" r:id="rId6"/>
    <p:sldId id="291" r:id="rId7"/>
    <p:sldId id="290" r:id="rId8"/>
    <p:sldId id="282" r:id="rId9"/>
    <p:sldId id="286" r:id="rId10"/>
    <p:sldId id="289" r:id="rId11"/>
    <p:sldId id="267" r:id="rId12"/>
    <p:sldId id="285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5D68C0B5-5301-40EF-A6EE-B9D593B0C70E}">
          <p14:sldIdLst>
            <p14:sldId id="257"/>
          </p14:sldIdLst>
        </p14:section>
        <p14:section name="未命名的章節" id="{FE0F2E96-66C2-4B4C-9C5D-31F53F622AB6}">
          <p14:sldIdLst>
            <p14:sldId id="276"/>
            <p14:sldId id="259"/>
            <p14:sldId id="260"/>
            <p14:sldId id="275"/>
            <p14:sldId id="291"/>
            <p14:sldId id="290"/>
            <p14:sldId id="282"/>
            <p14:sldId id="286"/>
            <p14:sldId id="289"/>
            <p14:sldId id="267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E8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8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EF2D-2A02-462E-88F1-D56A6EAB989E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DC56-641B-431B-AB32-BE7059833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1452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EF2D-2A02-462E-88F1-D56A6EAB989E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DC56-641B-431B-AB32-BE7059833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3628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EF2D-2A02-462E-88F1-D56A6EAB989E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DC56-641B-431B-AB32-BE7059833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918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EF2D-2A02-462E-88F1-D56A6EAB989E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DC56-641B-431B-AB32-BE7059833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167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EF2D-2A02-462E-88F1-D56A6EAB989E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DC56-641B-431B-AB32-BE7059833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2870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EF2D-2A02-462E-88F1-D56A6EAB989E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DC56-641B-431B-AB32-BE7059833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1448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EF2D-2A02-462E-88F1-D56A6EAB989E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DC56-641B-431B-AB32-BE7059833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1154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EF2D-2A02-462E-88F1-D56A6EAB989E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DC56-641B-431B-AB32-BE7059833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885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EF2D-2A02-462E-88F1-D56A6EAB989E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DC56-641B-431B-AB32-BE7059833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657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EF2D-2A02-462E-88F1-D56A6EAB989E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DC56-641B-431B-AB32-BE7059833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1090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EF2D-2A02-462E-88F1-D56A6EAB989E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DC56-641B-431B-AB32-BE7059833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75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BEF2D-2A02-462E-88F1-D56A6EAB989E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5DC56-641B-431B-AB32-BE7059833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094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9214" y="611520"/>
            <a:ext cx="9744307" cy="1470025"/>
          </a:xfrm>
        </p:spPr>
        <p:txBody>
          <a:bodyPr anchor="ctr"/>
          <a:lstStyle/>
          <a:p>
            <a:r>
              <a:rPr lang="zh-TW" altLang="en-US" sz="4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中學誠信教育教材</a:t>
            </a:r>
            <a:r>
              <a:rPr lang="en-US" altLang="zh-TW" sz="4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4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思而行──高中篇</a:t>
            </a:r>
            <a:r>
              <a:rPr lang="en-US" altLang="zh-TW" sz="4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en-US" altLang="zh-TW" sz="44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4400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3725" y="2143688"/>
            <a:ext cx="6931891" cy="3377643"/>
          </a:xfrm>
        </p:spPr>
        <p:txBody>
          <a:bodyPr>
            <a:normAutofit/>
          </a:bodyPr>
          <a:lstStyle/>
          <a:p>
            <a:r>
              <a:rPr lang="zh-TW" altLang="zh-TW" sz="5200" b="1" dirty="0" smtClean="0"/>
              <a:t>《</a:t>
            </a:r>
            <a:r>
              <a:rPr lang="zh-TW" altLang="en-US" sz="5200" b="1" dirty="0" smtClean="0"/>
              <a:t>承擔責任</a:t>
            </a:r>
            <a:r>
              <a:rPr lang="zh-TW" altLang="zh-TW" sz="5400" b="1" dirty="0" smtClean="0"/>
              <a:t>》</a:t>
            </a:r>
            <a:endParaRPr lang="en-US" altLang="zh-TW" sz="4000" b="1" dirty="0" smtClean="0"/>
          </a:p>
          <a:p>
            <a:endParaRPr lang="en-US" altLang="zh-TW" sz="2800" b="1" dirty="0" smtClean="0"/>
          </a:p>
          <a:p>
            <a:r>
              <a:rPr lang="zh-TW" altLang="en-US" sz="2800" b="1" dirty="0" smtClean="0">
                <a:solidFill>
                  <a:srgbClr val="0000FF"/>
                </a:solidFill>
              </a:rPr>
              <a:t>第一節</a:t>
            </a:r>
            <a:endParaRPr lang="en-US" altLang="zh-TW" sz="2800" b="1" dirty="0" smtClean="0">
              <a:solidFill>
                <a:srgbClr val="0000FF"/>
              </a:solidFill>
            </a:endParaRPr>
          </a:p>
          <a:p>
            <a:r>
              <a:rPr lang="zh-TW" altLang="en-US" sz="2800" b="1" dirty="0" smtClean="0">
                <a:solidFill>
                  <a:srgbClr val="0000FF"/>
                </a:solidFill>
              </a:rPr>
              <a:t>個人與家庭、群體的責任</a:t>
            </a:r>
            <a:endParaRPr lang="en-US" altLang="zh-TW" sz="2800" b="1" dirty="0" smtClean="0">
              <a:solidFill>
                <a:srgbClr val="0000FF"/>
              </a:solidFill>
            </a:endParaRPr>
          </a:p>
          <a:p>
            <a:endParaRPr lang="en-US" altLang="zh-TW" b="1" dirty="0" smtClean="0"/>
          </a:p>
          <a:p>
            <a:endParaRPr lang="en-US" altLang="zh-TW" b="1" dirty="0" smtClean="0"/>
          </a:p>
          <a:p>
            <a:endParaRPr lang="zh-TW" altLang="en-US" sz="3500" b="1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343" y="4821335"/>
            <a:ext cx="532657" cy="76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9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00FF"/>
                </a:solidFill>
              </a:rPr>
              <a:t>問題</a:t>
            </a:r>
            <a:r>
              <a:rPr lang="zh-TW" altLang="zh-TW" b="1" dirty="0" smtClean="0">
                <a:solidFill>
                  <a:srgbClr val="0000FF"/>
                </a:solidFill>
              </a:rPr>
              <a:t>討論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751737"/>
            <a:ext cx="10515600" cy="4351338"/>
          </a:xfrm>
        </p:spPr>
        <p:txBody>
          <a:bodyPr>
            <a:normAutofit/>
          </a:bodyPr>
          <a:lstStyle/>
          <a:p>
            <a:pPr marL="742950" indent="-742950">
              <a:lnSpc>
                <a:spcPct val="110000"/>
              </a:lnSpc>
              <a:buFont typeface="+mj-lt"/>
              <a:buAutoNum type="arabicPeriod"/>
            </a:pPr>
            <a:r>
              <a:rPr lang="zh-TW" altLang="en-US" sz="3600" dirty="0" smtClean="0"/>
              <a:t>日暉能力一般，你認為是甚麼驅使他積極參與是次小組報告</a:t>
            </a:r>
            <a:r>
              <a:rPr lang="zh-TW" altLang="zh-TW" sz="3600" dirty="0" smtClean="0"/>
              <a:t>？</a:t>
            </a:r>
            <a:endParaRPr lang="en-US" altLang="zh-TW" sz="3600" dirty="0" smtClean="0"/>
          </a:p>
          <a:p>
            <a:pPr marL="742950" indent="-742950">
              <a:lnSpc>
                <a:spcPct val="110000"/>
              </a:lnSpc>
              <a:spcBef>
                <a:spcPts val="1800"/>
              </a:spcBef>
              <a:buAutoNum type="arabicPeriod" startAt="2"/>
            </a:pPr>
            <a:r>
              <a:rPr lang="zh-TW" altLang="en-US" sz="3600" dirty="0" smtClean="0"/>
              <a:t>報告的成績不是十分理想，為甚麼日暉仍感到滿意</a:t>
            </a:r>
            <a:r>
              <a:rPr lang="zh-TW" altLang="zh-TW" sz="3600" dirty="0" smtClean="0"/>
              <a:t>？</a:t>
            </a:r>
            <a:endParaRPr lang="en-US" altLang="zh-TW" sz="3600" dirty="0" smtClean="0"/>
          </a:p>
          <a:p>
            <a:pPr marL="0" indent="0">
              <a:buNone/>
            </a:pPr>
            <a:endParaRPr lang="zh-TW" altLang="zh-TW" sz="3600" dirty="0"/>
          </a:p>
          <a:p>
            <a:pPr marL="742950" indent="-742950">
              <a:buFont typeface="+mj-lt"/>
              <a:buAutoNum type="arabicPeriod"/>
            </a:pPr>
            <a:endParaRPr lang="zh-TW" altLang="zh-TW" sz="3600" dirty="0"/>
          </a:p>
        </p:txBody>
      </p:sp>
    </p:spTree>
    <p:extLst>
      <p:ext uri="{BB962C8B-B14F-4D97-AF65-F5344CB8AC3E}">
        <p14:creationId xmlns:p14="http://schemas.microsoft.com/office/powerpoint/2010/main" val="421774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00FF"/>
                </a:solidFill>
              </a:rPr>
              <a:t>四</a:t>
            </a:r>
            <a:r>
              <a:rPr lang="zh-TW" altLang="en-US" b="1" dirty="0">
                <a:solidFill>
                  <a:srgbClr val="0000FF"/>
                </a:solidFill>
              </a:rPr>
              <a:t>、</a:t>
            </a:r>
            <a:r>
              <a:rPr lang="zh-TW" altLang="en-US" b="1" dirty="0" smtClean="0">
                <a:solidFill>
                  <a:srgbClr val="0000FF"/>
                </a:solidFill>
              </a:rPr>
              <a:t>小結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zh-TW" altLang="en-US" sz="3600" dirty="0" smtClean="0"/>
              <a:t>除個人責任外，在群體中，我們都有不同的責任。群體中各個</a:t>
            </a:r>
            <a:r>
              <a:rPr lang="zh-TW" altLang="en-US" sz="3600" smtClean="0"/>
              <a:t>崗位的人</a:t>
            </a:r>
            <a:r>
              <a:rPr lang="zh-TW" altLang="en-US" sz="3600" dirty="0" smtClean="0"/>
              <a:t>負上應有的責任，群體才能順利運作。</a:t>
            </a:r>
            <a:endParaRPr lang="en-US" altLang="zh-TW" sz="3600" dirty="0" smtClean="0"/>
          </a:p>
          <a:p>
            <a:pPr marL="742950" lvl="0" indent="-742950">
              <a:spcBef>
                <a:spcPts val="1800"/>
              </a:spcBef>
              <a:buFont typeface="+mj-lt"/>
              <a:buAutoNum type="arabicPeriod"/>
            </a:pPr>
            <a:r>
              <a:rPr lang="zh-TW" altLang="en-US" sz="3600" dirty="0" smtClean="0"/>
              <a:t>推卸責任，除了會令自己培養出依賴的性格外，更會為旁人增加壓力。</a:t>
            </a:r>
            <a:endParaRPr lang="en-US" altLang="zh-TW" sz="3600" dirty="0" smtClean="0"/>
          </a:p>
          <a:p>
            <a:pPr marL="742950" lvl="0" indent="-742950">
              <a:spcBef>
                <a:spcPts val="1800"/>
              </a:spcBef>
              <a:buFont typeface="+mj-lt"/>
              <a:buAutoNum type="arabicPeriod"/>
            </a:pPr>
            <a:r>
              <a:rPr lang="zh-TW" altLang="en-US" sz="3600" dirty="0" smtClean="0"/>
              <a:t>完成責任，盡自己的義務，可以為自己帶來滿足感。</a:t>
            </a:r>
            <a:endParaRPr lang="en-US" altLang="zh-TW" sz="3600" dirty="0" smtClean="0"/>
          </a:p>
        </p:txBody>
      </p:sp>
    </p:spTree>
    <p:extLst>
      <p:ext uri="{BB962C8B-B14F-4D97-AF65-F5344CB8AC3E}">
        <p14:creationId xmlns:p14="http://schemas.microsoft.com/office/powerpoint/2010/main" val="74957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00FF"/>
                </a:solidFill>
              </a:rPr>
              <a:t>五</a:t>
            </a:r>
            <a:r>
              <a:rPr lang="zh-TW" altLang="en-US" b="1" dirty="0" smtClean="0">
                <a:solidFill>
                  <a:srgbClr val="0000FF"/>
                </a:solidFill>
              </a:rPr>
              <a:t>、後續活動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請同學完成中學生的責任觀問卷調查。</a:t>
            </a:r>
            <a:endParaRPr lang="en-US" altLang="zh-TW" sz="3600" dirty="0" smtClean="0"/>
          </a:p>
          <a:p>
            <a:pPr>
              <a:lnSpc>
                <a:spcPct val="150000"/>
              </a:lnSpc>
            </a:pPr>
            <a:r>
              <a:rPr lang="zh-TW" altLang="en-US" sz="3600" dirty="0" smtClean="0"/>
              <a:t>分析學生認為自己履行責任的程度。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038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705" y="1020458"/>
            <a:ext cx="11344338" cy="1325563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0000FF"/>
                </a:solidFill>
              </a:rPr>
              <a:t>一、引起動機：在我生命中一位很有責任感的人</a:t>
            </a:r>
            <a:r>
              <a:rPr lang="en-US" altLang="zh-TW" b="1" dirty="0" smtClean="0">
                <a:solidFill>
                  <a:srgbClr val="0000FF"/>
                </a:solidFill>
              </a:rPr>
              <a:t/>
            </a:r>
            <a:br>
              <a:rPr lang="en-US" altLang="zh-TW" b="1" dirty="0" smtClean="0">
                <a:solidFill>
                  <a:srgbClr val="0000FF"/>
                </a:solidFill>
              </a:rPr>
            </a:br>
            <a:r>
              <a:rPr lang="zh-TW" altLang="en-US" b="1" dirty="0" smtClean="0">
                <a:solidFill>
                  <a:srgbClr val="0000FF"/>
                </a:solidFill>
              </a:rPr>
              <a:t>                                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endParaRPr lang="zh-TW" altLang="en-US" sz="4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58250" y="2069575"/>
            <a:ext cx="10515600" cy="210331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3200" dirty="0" smtClean="0"/>
              <a:t>請同學列舉出一位在自己的</a:t>
            </a:r>
            <a:r>
              <a:rPr lang="zh-TW" altLang="en-US" sz="3200" smtClean="0"/>
              <a:t>生命中很</a:t>
            </a:r>
            <a:r>
              <a:rPr lang="zh-TW" altLang="en-US" sz="3200" dirty="0" smtClean="0"/>
              <a:t>有責任感的人。</a:t>
            </a:r>
            <a:endParaRPr lang="en-US" altLang="zh-TW" sz="3200" dirty="0" smtClean="0"/>
          </a:p>
          <a:p>
            <a:pPr>
              <a:lnSpc>
                <a:spcPct val="150000"/>
              </a:lnSpc>
            </a:pPr>
            <a:r>
              <a:rPr lang="zh-TW" altLang="en-US" sz="3200" dirty="0" smtClean="0"/>
              <a:t>邀請同學分享原因</a:t>
            </a:r>
            <a:r>
              <a:rPr lang="zh-TW" altLang="en-US" sz="3200" dirty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6557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>
                <a:solidFill>
                  <a:srgbClr val="0000FF"/>
                </a:solidFill>
              </a:rPr>
              <a:t>二</a:t>
            </a:r>
            <a:r>
              <a:rPr lang="zh-TW" altLang="en-US" b="1" dirty="0" smtClean="0">
                <a:solidFill>
                  <a:srgbClr val="0000FF"/>
                </a:solidFill>
              </a:rPr>
              <a:t>、自我檢測：我是個盡責的人嗎？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2048909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向同學派發自我檢測表，並請同學完成。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邀請同學分享。</a:t>
            </a:r>
            <a:endParaRPr lang="zh-TW" altLang="en-US" dirty="0"/>
          </a:p>
          <a:p>
            <a:endParaRPr lang="zh-MO" altLang="en-US" dirty="0"/>
          </a:p>
        </p:txBody>
      </p:sp>
    </p:spTree>
    <p:extLst>
      <p:ext uri="{BB962C8B-B14F-4D97-AF65-F5344CB8AC3E}">
        <p14:creationId xmlns:p14="http://schemas.microsoft.com/office/powerpoint/2010/main" val="137587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00FF"/>
                </a:solidFill>
              </a:rPr>
              <a:t>問題思考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751737"/>
            <a:ext cx="10515600" cy="4351338"/>
          </a:xfrm>
        </p:spPr>
        <p:txBody>
          <a:bodyPr>
            <a:normAutofit/>
          </a:bodyPr>
          <a:lstStyle/>
          <a:p>
            <a:pPr marL="742950" indent="-742950">
              <a:lnSpc>
                <a:spcPct val="110000"/>
              </a:lnSpc>
              <a:buFont typeface="+mj-lt"/>
              <a:buAutoNum type="arabicPeriod"/>
            </a:pPr>
            <a:r>
              <a:rPr lang="zh-TW" altLang="en-US" sz="3600" dirty="0" smtClean="0"/>
              <a:t>你做得最好的是哪一方面</a:t>
            </a:r>
            <a:r>
              <a:rPr lang="zh-TW" altLang="zh-TW" sz="3600" dirty="0" smtClean="0"/>
              <a:t>？</a:t>
            </a:r>
            <a:r>
              <a:rPr lang="zh-TW" altLang="en-US" sz="3600" dirty="0" smtClean="0"/>
              <a:t>動力是甚麼？完成責任後有甚麼感覺？</a:t>
            </a:r>
            <a:endParaRPr lang="en-US" altLang="zh-TW" sz="3600" dirty="0" smtClean="0"/>
          </a:p>
          <a:p>
            <a:pPr marL="742950" indent="-742950">
              <a:lnSpc>
                <a:spcPct val="110000"/>
              </a:lnSpc>
              <a:spcBef>
                <a:spcPts val="1800"/>
              </a:spcBef>
              <a:buAutoNum type="arabicPeriod" startAt="2"/>
            </a:pPr>
            <a:r>
              <a:rPr lang="zh-TW" altLang="en-US" sz="3600" dirty="0" smtClean="0"/>
              <a:t>你做得最不足的是哪一方面？為何做得不</a:t>
            </a:r>
            <a:r>
              <a:rPr lang="zh-TW" altLang="en-US" sz="3600" dirty="0"/>
              <a:t>夠</a:t>
            </a:r>
            <a:r>
              <a:rPr lang="zh-TW" altLang="en-US" sz="3600" dirty="0" smtClean="0"/>
              <a:t>好？有何方法改進？</a:t>
            </a:r>
            <a:endParaRPr lang="zh-TW" altLang="zh-TW" sz="3600" dirty="0"/>
          </a:p>
          <a:p>
            <a:pPr marL="742950" indent="-742950">
              <a:buFont typeface="+mj-lt"/>
              <a:buAutoNum type="arabicPeriod"/>
            </a:pPr>
            <a:endParaRPr lang="zh-TW" altLang="zh-TW" sz="3600" dirty="0"/>
          </a:p>
        </p:txBody>
      </p:sp>
    </p:spTree>
    <p:extLst>
      <p:ext uri="{BB962C8B-B14F-4D97-AF65-F5344CB8AC3E}">
        <p14:creationId xmlns:p14="http://schemas.microsoft.com/office/powerpoint/2010/main" val="386620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>
                <a:solidFill>
                  <a:srgbClr val="0000FF"/>
                </a:solidFill>
              </a:rPr>
              <a:t>三</a:t>
            </a:r>
            <a:r>
              <a:rPr lang="zh-TW" altLang="en-US" b="1" dirty="0" smtClean="0">
                <a:solidFill>
                  <a:srgbClr val="0000FF"/>
                </a:solidFill>
              </a:rPr>
              <a:t>、播放短片</a:t>
            </a:r>
            <a:r>
              <a:rPr lang="en-US" altLang="zh-TW" b="1" dirty="0" smtClean="0">
                <a:solidFill>
                  <a:srgbClr val="0000FF"/>
                </a:solidFill>
              </a:rPr>
              <a:t>《</a:t>
            </a:r>
            <a:r>
              <a:rPr lang="zh-TW" altLang="en-US" b="1" dirty="0" smtClean="0">
                <a:solidFill>
                  <a:srgbClr val="0000FF"/>
                </a:solidFill>
              </a:rPr>
              <a:t>分組攻略</a:t>
            </a:r>
            <a:r>
              <a:rPr lang="en-US" altLang="zh-TW" b="1" dirty="0" smtClean="0">
                <a:solidFill>
                  <a:srgbClr val="0000FF"/>
                </a:solidFill>
              </a:rPr>
              <a:t>》(</a:t>
            </a:r>
            <a:r>
              <a:rPr lang="zh-TW" altLang="en-US" b="1" dirty="0" smtClean="0">
                <a:solidFill>
                  <a:srgbClr val="0000FF"/>
                </a:solidFill>
              </a:rPr>
              <a:t>上</a:t>
            </a:r>
            <a:r>
              <a:rPr lang="en-US" altLang="zh-TW" b="1" dirty="0" smtClean="0">
                <a:solidFill>
                  <a:srgbClr val="0000FF"/>
                </a:solidFill>
              </a:rPr>
              <a:t>)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11" y="2070174"/>
            <a:ext cx="4995685" cy="3331166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852" y="3072809"/>
            <a:ext cx="4849537" cy="323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2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4224" y="85207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zh-TW" sz="3600" b="1" dirty="0" smtClean="0">
                <a:solidFill>
                  <a:srgbClr val="0000FF"/>
                </a:solidFill>
              </a:rPr>
              <a:t>三</a:t>
            </a:r>
            <a:r>
              <a:rPr lang="zh-TW" altLang="en-US" sz="3600" b="1" dirty="0" smtClean="0">
                <a:solidFill>
                  <a:srgbClr val="0000FF"/>
                </a:solidFill>
              </a:rPr>
              <a:t>、</a:t>
            </a:r>
            <a:r>
              <a:rPr lang="en-US" altLang="zh-TW" sz="3600" b="1" dirty="0" smtClean="0">
                <a:solidFill>
                  <a:srgbClr val="0000FF"/>
                </a:solidFill>
              </a:rPr>
              <a:t>《</a:t>
            </a:r>
            <a:r>
              <a:rPr lang="zh-TW" altLang="en-US" sz="3600" b="1" dirty="0" smtClean="0">
                <a:solidFill>
                  <a:srgbClr val="0000FF"/>
                </a:solidFill>
              </a:rPr>
              <a:t>分組攻略</a:t>
            </a:r>
            <a:r>
              <a:rPr lang="en-US" altLang="zh-TW" sz="3600" b="1" dirty="0" smtClean="0">
                <a:solidFill>
                  <a:srgbClr val="0000FF"/>
                </a:solidFill>
              </a:rPr>
              <a:t>》(</a:t>
            </a:r>
            <a:r>
              <a:rPr lang="zh-TW" altLang="en-US" sz="3600" b="1" dirty="0" smtClean="0">
                <a:solidFill>
                  <a:srgbClr val="0000FF"/>
                </a:solidFill>
              </a:rPr>
              <a:t>上</a:t>
            </a:r>
            <a:r>
              <a:rPr lang="en-US" altLang="zh-TW" sz="3600" b="1" dirty="0" smtClean="0">
                <a:solidFill>
                  <a:srgbClr val="0000FF"/>
                </a:solidFill>
              </a:rPr>
              <a:t>) </a:t>
            </a:r>
            <a:r>
              <a:rPr lang="zh-TW" altLang="en-US" sz="3600" b="1" dirty="0" smtClean="0">
                <a:solidFill>
                  <a:srgbClr val="0000FF"/>
                </a:solidFill>
              </a:rPr>
              <a:t>人物介紹</a:t>
            </a:r>
            <a:endParaRPr lang="zh-TW" altLang="en-US" sz="3600" b="1" dirty="0">
              <a:solidFill>
                <a:srgbClr val="0000FF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12" y="1973074"/>
            <a:ext cx="2480733" cy="248073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226" y="1356066"/>
            <a:ext cx="3097741" cy="3097741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32319" y="4481159"/>
            <a:ext cx="3103984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zh-TW" altLang="zh-MO" sz="2400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角色：</a:t>
            </a:r>
            <a:r>
              <a:rPr lang="zh-TW" altLang="zh-MO" sz="2400" kern="0" dirty="0">
                <a:solidFill>
                  <a:srgbClr val="0000FF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總</a:t>
            </a:r>
            <a:r>
              <a:rPr lang="zh-TW" altLang="zh-MO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帥</a:t>
            </a:r>
            <a:endParaRPr lang="en-US" altLang="zh-TW" sz="2400" kern="0" dirty="0">
              <a:solidFill>
                <a:srgbClr val="0000FF"/>
              </a:solidFill>
              <a:latin typeface="Times New Roman" panose="02020603050405020304" pitchFamily="18" charset="0"/>
              <a:cs typeface="新細明體" panose="02020500000000000000" pitchFamily="18" charset="-12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zh-TW" altLang="zh-MO" sz="2400" kern="0" dirty="0" smtClean="0">
                <a:latin typeface="Times New Roman" panose="02020603050405020304" pitchFamily="18" charset="0"/>
                <a:cs typeface="新細明體" panose="02020500000000000000" pitchFamily="18" charset="-120"/>
              </a:rPr>
              <a:t>人物</a:t>
            </a:r>
            <a:r>
              <a:rPr lang="zh-TW" altLang="zh-MO" sz="2400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：班長美宜</a:t>
            </a:r>
            <a:endParaRPr lang="zh-TW" altLang="zh-MO" sz="2400" kern="100" dirty="0">
              <a:latin typeface="Times New Roman" panose="02020603050405020304" pitchFamily="18" charset="0"/>
            </a:endParaRPr>
          </a:p>
          <a:p>
            <a:pPr algn="just"/>
            <a:r>
              <a:rPr lang="zh-TW" altLang="zh-MO" sz="2400" dirty="0" smtClean="0">
                <a:cs typeface="新細明體" panose="02020500000000000000" pitchFamily="18" charset="-120"/>
              </a:rPr>
              <a:t>技能</a:t>
            </a:r>
            <a:r>
              <a:rPr lang="zh-TW" altLang="zh-MO" sz="2400" dirty="0">
                <a:cs typeface="新細明體" panose="02020500000000000000" pitchFamily="18" charset="-120"/>
              </a:rPr>
              <a:t>：有統籌能力、個人魅力、強調</a:t>
            </a:r>
            <a:r>
              <a:rPr lang="zh-TW" altLang="zh-MO" sz="2400" dirty="0" smtClean="0">
                <a:cs typeface="新細明體" panose="02020500000000000000" pitchFamily="18" charset="-120"/>
              </a:rPr>
              <a:t>紀律</a:t>
            </a:r>
            <a:r>
              <a:rPr lang="zh-TW" altLang="en-US" sz="2400" dirty="0">
                <a:cs typeface="新細明體" panose="02020500000000000000" pitchFamily="18" charset="-120"/>
              </a:rPr>
              <a:t>。</a:t>
            </a:r>
            <a:endParaRPr lang="zh-MO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8319793" y="3635654"/>
            <a:ext cx="395618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zh-TW" altLang="zh-MO" sz="2400" kern="0" dirty="0" smtClean="0">
                <a:latin typeface="Times New Roman" panose="02020603050405020304" pitchFamily="18" charset="0"/>
                <a:cs typeface="新細明體" panose="02020500000000000000" pitchFamily="18" charset="-120"/>
              </a:rPr>
              <a:t>角色</a:t>
            </a:r>
            <a:r>
              <a:rPr lang="zh-TW" altLang="zh-MO" sz="2400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：</a:t>
            </a:r>
            <a:r>
              <a:rPr lang="zh-TW" altLang="zh-MO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潛水員</a:t>
            </a: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(Free Rider)</a:t>
            </a:r>
            <a:endParaRPr lang="en-US" altLang="zh-TW" sz="2400" kern="0" dirty="0" smtClean="0">
              <a:solidFill>
                <a:srgbClr val="0000FF"/>
              </a:solidFill>
              <a:latin typeface="Times New Roman" panose="02020603050405020304" pitchFamily="18" charset="0"/>
              <a:cs typeface="新細明體" panose="02020500000000000000" pitchFamily="18" charset="-12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zh-TW" altLang="zh-MO" sz="2400" kern="0" dirty="0" smtClean="0">
                <a:latin typeface="Times New Roman" panose="02020603050405020304" pitchFamily="18" charset="0"/>
                <a:cs typeface="新細明體" panose="02020500000000000000" pitchFamily="18" charset="-120"/>
              </a:rPr>
              <a:t>人物</a:t>
            </a:r>
            <a:r>
              <a:rPr lang="zh-TW" altLang="zh-MO" sz="2400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：洋仔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zh-TW" altLang="zh-MO" sz="2400" kern="0" dirty="0" smtClean="0">
                <a:latin typeface="Times New Roman" panose="02020603050405020304" pitchFamily="18" charset="0"/>
                <a:cs typeface="新細明體" panose="02020500000000000000" pitchFamily="18" charset="-120"/>
              </a:rPr>
              <a:t>技能</a:t>
            </a:r>
            <a:r>
              <a:rPr lang="zh-TW" altLang="zh-MO" sz="2400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：</a:t>
            </a:r>
            <a:r>
              <a:rPr lang="en-US" altLang="zh-MO" sz="2400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WhatsApp </a:t>
            </a:r>
            <a:r>
              <a:rPr lang="zh-TW" altLang="zh-MO" sz="2400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已讀不回，長年失蹤</a:t>
            </a:r>
            <a:r>
              <a:rPr lang="zh-TW" altLang="zh-MO" sz="2400" kern="0" dirty="0" smtClean="0">
                <a:latin typeface="Times New Roman" panose="02020603050405020304" pitchFamily="18" charset="0"/>
                <a:cs typeface="新細明體" panose="02020500000000000000" pitchFamily="18" charset="-120"/>
              </a:rPr>
              <a:t>，對</a:t>
            </a:r>
            <a:r>
              <a:rPr lang="zh-TW" altLang="zh-MO" sz="2400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報告敷衍不在乎，工作</a:t>
            </a:r>
            <a:r>
              <a:rPr lang="zh-TW" altLang="zh-MO" sz="2400" kern="0" dirty="0" smtClean="0">
                <a:latin typeface="Times New Roman" panose="02020603050405020304" pitchFamily="18" charset="0"/>
                <a:cs typeface="新細明體" panose="02020500000000000000" pitchFamily="18" charset="-120"/>
              </a:rPr>
              <a:t>質量差</a:t>
            </a:r>
            <a:r>
              <a:rPr lang="zh-TW" altLang="en-US" sz="2400" dirty="0">
                <a:cs typeface="新細明體" panose="02020500000000000000" pitchFamily="18" charset="-120"/>
              </a:rPr>
              <a:t>。</a:t>
            </a:r>
            <a:endParaRPr lang="zh-TW" altLang="zh-MO" sz="2400" kern="0" dirty="0">
              <a:latin typeface="Times New Roman" panose="02020603050405020304" pitchFamily="18" charset="0"/>
              <a:cs typeface="新細明體" panose="02020500000000000000" pitchFamily="18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13852" y="4481159"/>
            <a:ext cx="35891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角色：</a:t>
            </a:r>
            <a:r>
              <a:rPr lang="zh-TW" altLang="en-US" sz="2400" kern="0" dirty="0">
                <a:solidFill>
                  <a:srgbClr val="0000FF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豬隊友</a:t>
            </a:r>
          </a:p>
          <a:p>
            <a:r>
              <a:rPr lang="zh-TW" altLang="en-US" sz="2400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人物：日暉</a:t>
            </a:r>
          </a:p>
          <a:p>
            <a:pPr algn="just"/>
            <a:r>
              <a:rPr lang="zh-TW" altLang="en-US" sz="2400" kern="0" dirty="0">
                <a:latin typeface="Times New Roman" panose="02020603050405020304" pitchFamily="18" charset="0"/>
                <a:cs typeface="新細明體" panose="02020500000000000000" pitchFamily="18" charset="-120"/>
              </a:rPr>
              <a:t>技能：學業基礎不穩固，能力不達標，但勝在守時、不怕吃虧、重視死</a:t>
            </a:r>
            <a:r>
              <a:rPr lang="zh-TW" altLang="en-US" sz="2400" kern="0" dirty="0" smtClean="0">
                <a:latin typeface="Times New Roman" panose="02020603050405020304" pitchFamily="18" charset="0"/>
                <a:cs typeface="新細明體" panose="02020500000000000000" pitchFamily="18" charset="-120"/>
              </a:rPr>
              <a:t>線</a:t>
            </a:r>
            <a:r>
              <a:rPr lang="zh-TW" altLang="en-US" sz="2400" dirty="0">
                <a:cs typeface="新細明體" panose="02020500000000000000" pitchFamily="18" charset="-120"/>
              </a:rPr>
              <a:t>。</a:t>
            </a:r>
            <a:endParaRPr lang="zh-TW" altLang="en-US" sz="2400" kern="0" dirty="0">
              <a:latin typeface="Times New Roman" panose="02020603050405020304" pitchFamily="18" charset="0"/>
              <a:cs typeface="新細明體" panose="02020500000000000000" pitchFamily="18" charset="-120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7636" y="1091582"/>
            <a:ext cx="2480400" cy="24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8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3636" y="117307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zh-TW" sz="3600" b="1" dirty="0" smtClean="0">
                <a:solidFill>
                  <a:srgbClr val="0000FF"/>
                </a:solidFill>
              </a:rPr>
              <a:t>三</a:t>
            </a:r>
            <a:r>
              <a:rPr lang="zh-TW" altLang="en-US" sz="3600" b="1" dirty="0" smtClean="0">
                <a:solidFill>
                  <a:srgbClr val="0000FF"/>
                </a:solidFill>
              </a:rPr>
              <a:t>、</a:t>
            </a:r>
            <a:r>
              <a:rPr lang="en-US" altLang="zh-TW" sz="3600" b="1" dirty="0" smtClean="0">
                <a:solidFill>
                  <a:srgbClr val="0000FF"/>
                </a:solidFill>
              </a:rPr>
              <a:t>《</a:t>
            </a:r>
            <a:r>
              <a:rPr lang="zh-TW" altLang="en-US" sz="3600" b="1" dirty="0" smtClean="0">
                <a:solidFill>
                  <a:srgbClr val="0000FF"/>
                </a:solidFill>
              </a:rPr>
              <a:t>分組攻略</a:t>
            </a:r>
            <a:r>
              <a:rPr lang="en-US" altLang="zh-TW" sz="3600" b="1" dirty="0" smtClean="0">
                <a:solidFill>
                  <a:srgbClr val="0000FF"/>
                </a:solidFill>
              </a:rPr>
              <a:t>》(</a:t>
            </a:r>
            <a:r>
              <a:rPr lang="zh-TW" altLang="en-US" sz="3600" b="1" dirty="0" smtClean="0">
                <a:solidFill>
                  <a:srgbClr val="0000FF"/>
                </a:solidFill>
              </a:rPr>
              <a:t>上</a:t>
            </a:r>
            <a:r>
              <a:rPr lang="en-US" altLang="zh-TW" sz="3600" b="1" dirty="0" smtClean="0">
                <a:solidFill>
                  <a:srgbClr val="0000FF"/>
                </a:solidFill>
              </a:rPr>
              <a:t>)</a:t>
            </a:r>
            <a:r>
              <a:rPr lang="zh-TW" altLang="en-US" sz="3600" b="1" dirty="0">
                <a:solidFill>
                  <a:srgbClr val="0000FF"/>
                </a:solidFill>
              </a:rPr>
              <a:t>人物介紹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241" y="4076901"/>
            <a:ext cx="2278800" cy="22788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819" y="1575750"/>
            <a:ext cx="2277533" cy="227753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076901"/>
            <a:ext cx="2278800" cy="22788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2574" y="1554679"/>
            <a:ext cx="2278800" cy="22788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60099" y="4378599"/>
            <a:ext cx="31102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2200" dirty="0"/>
              <a:t>角色：</a:t>
            </a:r>
            <a:r>
              <a:rPr lang="zh-TW" altLang="en-US" sz="2200" dirty="0">
                <a:solidFill>
                  <a:srgbClr val="0000FF"/>
                </a:solidFill>
              </a:rPr>
              <a:t>偏執狂</a:t>
            </a:r>
          </a:p>
          <a:p>
            <a:pPr algn="just"/>
            <a:r>
              <a:rPr lang="zh-TW" altLang="en-US" sz="2200" dirty="0" smtClean="0"/>
              <a:t>人物</a:t>
            </a:r>
            <a:r>
              <a:rPr lang="zh-TW" altLang="en-US" sz="2200" dirty="0"/>
              <a:t>：嘉</a:t>
            </a:r>
            <a:r>
              <a:rPr lang="zh-TW" altLang="en-US" sz="2200" dirty="0" smtClean="0"/>
              <a:t>欣</a:t>
            </a:r>
            <a:endParaRPr lang="en-US" altLang="zh-TW" sz="2200" dirty="0" smtClean="0"/>
          </a:p>
          <a:p>
            <a:pPr algn="just"/>
            <a:r>
              <a:rPr lang="zh-TW" altLang="zh-MO" sz="2200" dirty="0"/>
              <a:t>技能：對格式要求嚴格，書面報告最後把關人，經由她過目的報告必定整齊、合</a:t>
            </a:r>
            <a:r>
              <a:rPr lang="zh-TW" altLang="zh-MO" sz="2200" dirty="0" smtClean="0"/>
              <a:t>規範</a:t>
            </a:r>
            <a:r>
              <a:rPr lang="zh-TW" altLang="en-US" sz="2200" dirty="0" smtClean="0"/>
              <a:t>。</a:t>
            </a:r>
            <a:endParaRPr lang="zh-TW" altLang="en-US" sz="2200" dirty="0"/>
          </a:p>
        </p:txBody>
      </p:sp>
      <p:sp>
        <p:nvSpPr>
          <p:cNvPr id="13" name="矩形 12"/>
          <p:cNvSpPr/>
          <p:nvPr/>
        </p:nvSpPr>
        <p:spPr>
          <a:xfrm>
            <a:off x="360099" y="1483411"/>
            <a:ext cx="301049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dirty="0"/>
              <a:t>角色：</a:t>
            </a:r>
            <a:r>
              <a:rPr lang="zh-TW" altLang="en-US" sz="2200" dirty="0">
                <a:solidFill>
                  <a:srgbClr val="0000FF"/>
                </a:solidFill>
              </a:rPr>
              <a:t>創意</a:t>
            </a:r>
            <a:r>
              <a:rPr lang="zh-TW" altLang="en-US" sz="2200" dirty="0" smtClean="0">
                <a:solidFill>
                  <a:srgbClr val="0000FF"/>
                </a:solidFill>
              </a:rPr>
              <a:t>王</a:t>
            </a:r>
            <a:endParaRPr lang="en-US" altLang="zh-TW" sz="2200" dirty="0" smtClean="0">
              <a:solidFill>
                <a:srgbClr val="0000FF"/>
              </a:solidFill>
            </a:endParaRPr>
          </a:p>
          <a:p>
            <a:r>
              <a:rPr lang="zh-TW" altLang="en-US" sz="2200" dirty="0" smtClean="0"/>
              <a:t>人物</a:t>
            </a:r>
            <a:r>
              <a:rPr lang="zh-TW" altLang="en-US" sz="2200" dirty="0"/>
              <a:t>：波子</a:t>
            </a:r>
          </a:p>
          <a:p>
            <a:r>
              <a:rPr lang="zh-TW" altLang="en-US" sz="2200" dirty="0" smtClean="0"/>
              <a:t>技能</a:t>
            </a:r>
            <a:r>
              <a:rPr lang="zh-TW" altLang="en-US" sz="2200" dirty="0"/>
              <a:t>：藝術家性格，能將平平無奇的點子</a:t>
            </a:r>
            <a:r>
              <a:rPr lang="zh-TW" altLang="en-US" sz="2200" dirty="0" smtClean="0"/>
              <a:t>點石成金</a:t>
            </a:r>
            <a:r>
              <a:rPr lang="zh-TW" altLang="en-US" sz="2200" dirty="0" smtClean="0"/>
              <a:t>，但</a:t>
            </a:r>
            <a:r>
              <a:rPr lang="zh-TW" altLang="en-US" sz="2200" dirty="0" smtClean="0"/>
              <a:t>風格</a:t>
            </a:r>
            <a:r>
              <a:rPr lang="zh-TW" altLang="en-US" sz="2200" dirty="0"/>
              <a:t>隨心，經常拖延負責部分至死線仍交不出</a:t>
            </a:r>
            <a:r>
              <a:rPr lang="zh-TW" altLang="en-US" sz="2200" dirty="0" smtClean="0"/>
              <a:t>功課。</a:t>
            </a:r>
            <a:endParaRPr lang="zh-TW" altLang="en-US" sz="2200" dirty="0"/>
          </a:p>
        </p:txBody>
      </p:sp>
      <p:sp>
        <p:nvSpPr>
          <p:cNvPr id="14" name="矩形 13"/>
          <p:cNvSpPr/>
          <p:nvPr/>
        </p:nvSpPr>
        <p:spPr>
          <a:xfrm>
            <a:off x="8588759" y="4040044"/>
            <a:ext cx="301049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dirty="0"/>
              <a:t>角色</a:t>
            </a:r>
            <a:r>
              <a:rPr lang="zh-TW" altLang="en-US" sz="2200" dirty="0" smtClean="0"/>
              <a:t>：</a:t>
            </a:r>
            <a:r>
              <a:rPr lang="zh-TW" altLang="en-US" sz="2200" dirty="0">
                <a:solidFill>
                  <a:srgbClr val="0000FF"/>
                </a:solidFill>
              </a:rPr>
              <a:t>雷</a:t>
            </a:r>
            <a:r>
              <a:rPr lang="zh-TW" altLang="en-US" sz="2200" dirty="0" smtClean="0">
                <a:solidFill>
                  <a:srgbClr val="0000FF"/>
                </a:solidFill>
              </a:rPr>
              <a:t>隊友</a:t>
            </a:r>
            <a:endParaRPr lang="zh-TW" altLang="en-US" sz="2200" dirty="0">
              <a:solidFill>
                <a:srgbClr val="0000FF"/>
              </a:solidFill>
            </a:endParaRPr>
          </a:p>
          <a:p>
            <a:r>
              <a:rPr lang="zh-TW" altLang="en-US" sz="2200" dirty="0" smtClean="0"/>
              <a:t>人物</a:t>
            </a:r>
            <a:r>
              <a:rPr lang="zh-TW" altLang="en-US" sz="2200" dirty="0"/>
              <a:t>：小芬</a:t>
            </a:r>
          </a:p>
          <a:p>
            <a:r>
              <a:rPr lang="zh-TW" altLang="en-US" sz="2200" dirty="0" smtClean="0"/>
              <a:t>技能</a:t>
            </a:r>
            <a:r>
              <a:rPr lang="zh-TW" altLang="en-US" sz="2200" dirty="0"/>
              <a:t>：討論報告積極，並顯得完全明白內容，但做出來的東西需要其他同學幫忙執漏執錯，甚至要幫她</a:t>
            </a:r>
            <a:r>
              <a:rPr lang="zh-TW" altLang="en-US" sz="2200" dirty="0" smtClean="0"/>
              <a:t>重做。</a:t>
            </a:r>
            <a:endParaRPr lang="zh-TW" altLang="en-US" sz="2200" dirty="0"/>
          </a:p>
        </p:txBody>
      </p:sp>
      <p:sp>
        <p:nvSpPr>
          <p:cNvPr id="15" name="矩形 14"/>
          <p:cNvSpPr/>
          <p:nvPr/>
        </p:nvSpPr>
        <p:spPr>
          <a:xfrm>
            <a:off x="8588759" y="1554679"/>
            <a:ext cx="32221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dirty="0"/>
              <a:t>角色：</a:t>
            </a:r>
            <a:r>
              <a:rPr lang="zh-TW" altLang="en-US" sz="2200" dirty="0">
                <a:solidFill>
                  <a:srgbClr val="0000FF"/>
                </a:solidFill>
              </a:rPr>
              <a:t>藉口王</a:t>
            </a:r>
          </a:p>
          <a:p>
            <a:r>
              <a:rPr lang="zh-TW" altLang="en-US" sz="2200" dirty="0" smtClean="0"/>
              <a:t>人物</a:t>
            </a:r>
            <a:r>
              <a:rPr lang="zh-TW" altLang="en-US" sz="2200" dirty="0"/>
              <a:t>：阿明</a:t>
            </a:r>
          </a:p>
          <a:p>
            <a:r>
              <a:rPr lang="zh-TW" altLang="en-US" sz="2200" dirty="0" smtClean="0"/>
              <a:t>技能</a:t>
            </a:r>
            <a:r>
              <a:rPr lang="zh-TW" altLang="en-US" sz="2200" dirty="0"/>
              <a:t>：經常以不同藉口缺席討論，但能在指定日子交出自己負責的</a:t>
            </a:r>
            <a:r>
              <a:rPr lang="zh-TW" altLang="en-US" sz="2200" dirty="0" smtClean="0"/>
              <a:t>部分。</a:t>
            </a: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4791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00FF"/>
                </a:solidFill>
              </a:rPr>
              <a:t>問題</a:t>
            </a:r>
            <a:r>
              <a:rPr lang="zh-TW" altLang="zh-TW" b="1" dirty="0" smtClean="0">
                <a:solidFill>
                  <a:srgbClr val="0000FF"/>
                </a:solidFill>
              </a:rPr>
              <a:t>討論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751737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lnSpc>
                <a:spcPct val="110000"/>
              </a:lnSpc>
              <a:buFont typeface="+mj-lt"/>
              <a:buAutoNum type="arabicPeriod"/>
            </a:pPr>
            <a:r>
              <a:rPr lang="zh-TW" altLang="en-US" sz="3600" dirty="0" smtClean="0"/>
              <a:t>你覺得自己與劇中哪個角色較為相似</a:t>
            </a:r>
            <a:r>
              <a:rPr lang="zh-TW" altLang="zh-TW" sz="3600" dirty="0" smtClean="0"/>
              <a:t>？</a:t>
            </a:r>
            <a:endParaRPr lang="en-US" altLang="zh-TW" sz="3600" dirty="0" smtClean="0"/>
          </a:p>
          <a:p>
            <a:pPr marL="742950" indent="-742950">
              <a:lnSpc>
                <a:spcPct val="110000"/>
              </a:lnSpc>
              <a:spcBef>
                <a:spcPts val="1800"/>
              </a:spcBef>
              <a:buAutoNum type="arabicPeriod" startAt="2"/>
            </a:pPr>
            <a:r>
              <a:rPr lang="zh-TW" altLang="en-US" sz="3600" dirty="0" smtClean="0"/>
              <a:t>在實際生活中，你在選擇</a:t>
            </a:r>
            <a:r>
              <a:rPr lang="zh-TW" altLang="en-US" sz="3600" dirty="0" smtClean="0"/>
              <a:t>搭檔的</a:t>
            </a:r>
            <a:r>
              <a:rPr lang="zh-TW" altLang="en-US" sz="3600" dirty="0" smtClean="0"/>
              <a:t>時候，會考慮哪些因素</a:t>
            </a:r>
            <a:r>
              <a:rPr lang="zh-TW" altLang="zh-TW" sz="3600" dirty="0" smtClean="0"/>
              <a:t>？</a:t>
            </a:r>
            <a:endParaRPr lang="en-US" altLang="zh-TW" sz="3600" dirty="0" smtClean="0"/>
          </a:p>
          <a:p>
            <a:pPr marL="742950" indent="-742950">
              <a:lnSpc>
                <a:spcPct val="110000"/>
              </a:lnSpc>
              <a:spcBef>
                <a:spcPts val="1800"/>
              </a:spcBef>
              <a:buAutoNum type="arabicPeriod" startAt="2"/>
            </a:pPr>
            <a:r>
              <a:rPr lang="zh-TW" altLang="en-US" sz="3600" dirty="0" smtClean="0"/>
              <a:t>如果你是日暉，你會選擇創意王、藉口王及</a:t>
            </a:r>
            <a:r>
              <a:rPr lang="zh-TW" altLang="en-US" sz="3600" dirty="0" smtClean="0"/>
              <a:t>潛水員</a:t>
            </a:r>
            <a:r>
              <a:rPr lang="en-US" altLang="zh-TW" sz="3600" dirty="0" smtClean="0"/>
              <a:t>(Free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Rider)</a:t>
            </a:r>
            <a:r>
              <a:rPr lang="zh-TW" altLang="en-US" sz="3600" dirty="0" smtClean="0"/>
              <a:t>成為</a:t>
            </a:r>
            <a:r>
              <a:rPr lang="zh-TW" altLang="en-US" sz="3600" dirty="0" smtClean="0"/>
              <a:t>隊員嗎</a:t>
            </a:r>
            <a:r>
              <a:rPr lang="zh-TW" altLang="zh-TW" sz="3600" dirty="0" smtClean="0"/>
              <a:t>？</a:t>
            </a:r>
            <a:r>
              <a:rPr lang="zh-TW" altLang="en-US" sz="3600" dirty="0" smtClean="0"/>
              <a:t>為甚麼？</a:t>
            </a:r>
            <a:endParaRPr lang="en-US" altLang="zh-TW" sz="3600" dirty="0" smtClean="0"/>
          </a:p>
          <a:p>
            <a:pPr marL="742950" indent="-742950">
              <a:lnSpc>
                <a:spcPct val="110000"/>
              </a:lnSpc>
              <a:spcBef>
                <a:spcPts val="1800"/>
              </a:spcBef>
              <a:buAutoNum type="arabicPeriod" startAt="2"/>
            </a:pPr>
            <a:r>
              <a:rPr lang="zh-TW" altLang="en-US" sz="3600" dirty="0" smtClean="0"/>
              <a:t>日暉學業平平，為甚麼卻會成為同學組隊的爭奪對象</a:t>
            </a:r>
            <a:r>
              <a:rPr lang="zh-TW" altLang="zh-TW" sz="3600" dirty="0" smtClean="0"/>
              <a:t>？</a:t>
            </a:r>
            <a:endParaRPr lang="en-US" altLang="zh-TW" sz="3600" dirty="0" smtClean="0"/>
          </a:p>
          <a:p>
            <a:pPr marL="742950" indent="-742950">
              <a:buAutoNum type="arabicPeriod" startAt="2"/>
            </a:pPr>
            <a:endParaRPr lang="zh-TW" altLang="zh-TW" sz="3600" dirty="0"/>
          </a:p>
          <a:p>
            <a:pPr marL="742950" indent="-742950">
              <a:buFont typeface="+mj-lt"/>
              <a:buAutoNum type="arabicPeriod"/>
            </a:pPr>
            <a:endParaRPr lang="zh-TW" altLang="zh-TW" sz="3600" dirty="0"/>
          </a:p>
        </p:txBody>
      </p:sp>
    </p:spTree>
    <p:extLst>
      <p:ext uri="{BB962C8B-B14F-4D97-AF65-F5344CB8AC3E}">
        <p14:creationId xmlns:p14="http://schemas.microsoft.com/office/powerpoint/2010/main" val="59561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00FF"/>
                </a:solidFill>
              </a:rPr>
              <a:t>播放短片</a:t>
            </a:r>
            <a:r>
              <a:rPr lang="en-US" altLang="zh-TW" b="1" dirty="0" smtClean="0">
                <a:solidFill>
                  <a:srgbClr val="0000FF"/>
                </a:solidFill>
              </a:rPr>
              <a:t>《</a:t>
            </a:r>
            <a:r>
              <a:rPr lang="zh-TW" altLang="en-US" b="1" dirty="0" smtClean="0">
                <a:solidFill>
                  <a:srgbClr val="0000FF"/>
                </a:solidFill>
              </a:rPr>
              <a:t>分組攻略</a:t>
            </a:r>
            <a:r>
              <a:rPr lang="en-US" altLang="zh-TW" b="1" dirty="0" smtClean="0">
                <a:solidFill>
                  <a:srgbClr val="0000FF"/>
                </a:solidFill>
              </a:rPr>
              <a:t>》(</a:t>
            </a:r>
            <a:r>
              <a:rPr lang="zh-TW" altLang="en-US" b="1" dirty="0" smtClean="0">
                <a:solidFill>
                  <a:srgbClr val="0000FF"/>
                </a:solidFill>
              </a:rPr>
              <a:t>下</a:t>
            </a:r>
            <a:r>
              <a:rPr lang="en-US" altLang="zh-TW" b="1" dirty="0" smtClean="0">
                <a:solidFill>
                  <a:srgbClr val="0000FF"/>
                </a:solidFill>
              </a:rPr>
              <a:t>)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853" y="1765870"/>
            <a:ext cx="4717175" cy="3144783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982" y="3009014"/>
            <a:ext cx="4848445" cy="323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3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608</Words>
  <Application>Microsoft Office PowerPoint</Application>
  <PresentationFormat>寬螢幕</PresentationFormat>
  <Paragraphs>55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9" baseType="lpstr"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中學誠信教育教材《思而行──高中篇》 </vt:lpstr>
      <vt:lpstr>一、引起動機：在我生命中一位很有責任感的人                                  </vt:lpstr>
      <vt:lpstr>二、自我檢測：我是個盡責的人嗎？</vt:lpstr>
      <vt:lpstr>問題思考</vt:lpstr>
      <vt:lpstr>三、播放短片《分組攻略》(上)</vt:lpstr>
      <vt:lpstr>三、《分組攻略》(上) 人物介紹</vt:lpstr>
      <vt:lpstr>三、《分組攻略》(上)人物介紹</vt:lpstr>
      <vt:lpstr>問題討論</vt:lpstr>
      <vt:lpstr>播放短片《分組攻略》(下)</vt:lpstr>
      <vt:lpstr>問題討論</vt:lpstr>
      <vt:lpstr>四、小結</vt:lpstr>
      <vt:lpstr>五、後續活動</vt:lpstr>
    </vt:vector>
  </TitlesOfParts>
  <Company>CCAC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中學誠信教育教材《思而行》 </dc:title>
  <dc:creator>Jeffrey, Chi Hang Loi</dc:creator>
  <cp:lastModifiedBy>Stephanie, Man Wa Ao</cp:lastModifiedBy>
  <cp:revision>68</cp:revision>
  <dcterms:created xsi:type="dcterms:W3CDTF">2016-08-04T03:49:49Z</dcterms:created>
  <dcterms:modified xsi:type="dcterms:W3CDTF">2019-12-11T06:53:10Z</dcterms:modified>
</cp:coreProperties>
</file>