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59" r:id="rId4"/>
    <p:sldId id="260" r:id="rId5"/>
    <p:sldId id="275" r:id="rId6"/>
    <p:sldId id="282" r:id="rId7"/>
    <p:sldId id="267" r:id="rId8"/>
    <p:sldId id="285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5D68C0B5-5301-40EF-A6EE-B9D593B0C70E}">
          <p14:sldIdLst>
            <p14:sldId id="257"/>
          </p14:sldIdLst>
        </p14:section>
        <p14:section name="未命名的章節" id="{FE0F2E96-66C2-4B4C-9C5D-31F53F622AB6}">
          <p14:sldIdLst>
            <p14:sldId id="276"/>
            <p14:sldId id="259"/>
            <p14:sldId id="260"/>
            <p14:sldId id="275"/>
            <p14:sldId id="282"/>
            <p14:sldId id="267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5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62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918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6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87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44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15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885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57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09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5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BEF2D-2A02-462E-88F1-D56A6EAB989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94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9214" y="611520"/>
            <a:ext cx="9744307" cy="1470025"/>
          </a:xfrm>
        </p:spPr>
        <p:txBody>
          <a:bodyPr anchor="ctr"/>
          <a:lstStyle/>
          <a:p>
            <a:r>
              <a:rPr lang="zh-TW" altLang="en-US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思而行──高中篇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3725" y="2143688"/>
            <a:ext cx="6931891" cy="3377643"/>
          </a:xfrm>
        </p:spPr>
        <p:txBody>
          <a:bodyPr>
            <a:normAutofit/>
          </a:bodyPr>
          <a:lstStyle/>
          <a:p>
            <a:r>
              <a:rPr lang="zh-TW" altLang="zh-TW" sz="5200" b="1" dirty="0" smtClean="0"/>
              <a:t>《</a:t>
            </a:r>
            <a:r>
              <a:rPr lang="zh-TW" altLang="en-US" sz="5200" b="1" dirty="0" smtClean="0"/>
              <a:t>承擔責任</a:t>
            </a:r>
            <a:r>
              <a:rPr lang="zh-TW" altLang="zh-TW" sz="5400" b="1" dirty="0" smtClean="0"/>
              <a:t>》</a:t>
            </a:r>
            <a:endParaRPr lang="en-US" altLang="zh-TW" sz="4000" b="1" dirty="0" smtClean="0"/>
          </a:p>
          <a:p>
            <a:endParaRPr lang="en-US" altLang="zh-TW" sz="2800" b="1" dirty="0" smtClean="0"/>
          </a:p>
          <a:p>
            <a:r>
              <a:rPr lang="zh-TW" altLang="en-US" sz="2800" b="1" dirty="0" smtClean="0">
                <a:solidFill>
                  <a:srgbClr val="0000FF"/>
                </a:solidFill>
              </a:rPr>
              <a:t>第二節</a:t>
            </a:r>
            <a:endParaRPr lang="en-US" altLang="zh-TW" sz="2800" b="1" dirty="0" smtClean="0">
              <a:solidFill>
                <a:srgbClr val="0000FF"/>
              </a:solidFill>
            </a:endParaRPr>
          </a:p>
          <a:p>
            <a:r>
              <a:rPr lang="zh-TW" altLang="en-US" sz="2800" b="1" dirty="0" smtClean="0">
                <a:solidFill>
                  <a:srgbClr val="0000FF"/>
                </a:solidFill>
              </a:rPr>
              <a:t>個人與社會的責任</a:t>
            </a:r>
            <a:endParaRPr lang="en-US" altLang="zh-TW" sz="2800" b="1" dirty="0" smtClean="0">
              <a:solidFill>
                <a:srgbClr val="0000FF"/>
              </a:solidFill>
            </a:endParaRP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zh-TW" altLang="en-US" sz="3500" b="1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343" y="4821335"/>
            <a:ext cx="532657" cy="7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9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3583" y="81973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0000FF"/>
                </a:solidFill>
              </a:rPr>
              <a:t>一、引起動機：未來理想職業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80552" y="2145298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TW" altLang="en-US" sz="3200" dirty="0" smtClean="0"/>
              <a:t>請同學思考未來想從事的理想職業，並指出該職業需要承擔的責任有哪些，同學有否信心</a:t>
            </a:r>
            <a:r>
              <a:rPr lang="zh-TW" altLang="en-US" sz="3200" dirty="0"/>
              <a:t>能</a:t>
            </a:r>
            <a:r>
              <a:rPr lang="zh-TW" altLang="en-US" sz="3200" dirty="0" smtClean="0"/>
              <a:t>達到。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邀請同學分享其想法。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55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solidFill>
                  <a:srgbClr val="0000FF"/>
                </a:solidFill>
              </a:rPr>
              <a:t>二</a:t>
            </a:r>
            <a:r>
              <a:rPr lang="zh-TW" altLang="en-US" b="1" dirty="0" smtClean="0">
                <a:solidFill>
                  <a:srgbClr val="0000FF"/>
                </a:solidFill>
              </a:rPr>
              <a:t>、小故事大啟示</a:t>
            </a:r>
            <a:r>
              <a:rPr lang="en-US" altLang="zh-TW" b="1" dirty="0" smtClean="0">
                <a:solidFill>
                  <a:srgbClr val="0000FF"/>
                </a:solidFill>
              </a:rPr>
              <a:t>《</a:t>
            </a:r>
            <a:r>
              <a:rPr lang="zh-TW" altLang="en-US" b="1" dirty="0" smtClean="0">
                <a:solidFill>
                  <a:srgbClr val="0000FF"/>
                </a:solidFill>
              </a:rPr>
              <a:t>責任感創造奇蹟</a:t>
            </a:r>
            <a:r>
              <a:rPr lang="en-US" altLang="zh-TW" b="1" dirty="0" smtClean="0">
                <a:solidFill>
                  <a:srgbClr val="0000FF"/>
                </a:solidFill>
              </a:rPr>
              <a:t>》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017011"/>
            <a:ext cx="10515600" cy="4351338"/>
          </a:xfrm>
        </p:spPr>
        <p:txBody>
          <a:bodyPr/>
          <a:lstStyle/>
          <a:p>
            <a:r>
              <a:rPr lang="zh-TW" altLang="en-US" dirty="0" smtClean="0"/>
              <a:t>同學閱讀工作紙文章，並完成問題討論。</a:t>
            </a:r>
            <a:endParaRPr lang="en-US" altLang="zh-TW" dirty="0" smtClean="0"/>
          </a:p>
          <a:p>
            <a:endParaRPr lang="zh-MO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678" y="2017011"/>
            <a:ext cx="2529856" cy="418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87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問題討論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751737"/>
            <a:ext cx="10515600" cy="4351338"/>
          </a:xfrm>
        </p:spPr>
        <p:txBody>
          <a:bodyPr>
            <a:normAutofit lnSpcReduction="10000"/>
          </a:bodyPr>
          <a:lstStyle/>
          <a:p>
            <a:pPr marL="742950" indent="-742950" algn="just">
              <a:lnSpc>
                <a:spcPct val="110000"/>
              </a:lnSpc>
              <a:buFont typeface="+mj-lt"/>
              <a:buAutoNum type="arabicPeriod"/>
            </a:pPr>
            <a:r>
              <a:rPr lang="zh-TW" altLang="en-US" sz="3600" dirty="0" smtClean="0"/>
              <a:t>從以上文章，你得到甚麼啟示？</a:t>
            </a:r>
            <a:endParaRPr lang="en-US" altLang="zh-TW" sz="3600" dirty="0" smtClean="0"/>
          </a:p>
          <a:p>
            <a:pPr marL="742950" indent="-742950" algn="just">
              <a:lnSpc>
                <a:spcPct val="110000"/>
              </a:lnSpc>
              <a:spcBef>
                <a:spcPts val="1800"/>
              </a:spcBef>
              <a:buAutoNum type="arabicPeriod" startAt="2"/>
            </a:pPr>
            <a:r>
              <a:rPr lang="zh-TW" altLang="en-US" sz="3600" dirty="0" smtClean="0"/>
              <a:t>你認同「責任感能創造奇蹟」這說法嗎？為甚麼？</a:t>
            </a:r>
            <a:endParaRPr lang="en-US" altLang="zh-TW" sz="3600" dirty="0" smtClean="0"/>
          </a:p>
          <a:p>
            <a:pPr marL="742950" indent="-742950" algn="just">
              <a:lnSpc>
                <a:spcPct val="110000"/>
              </a:lnSpc>
              <a:spcBef>
                <a:spcPts val="1800"/>
              </a:spcBef>
              <a:buAutoNum type="arabicPeriod" startAt="2"/>
            </a:pPr>
            <a:r>
              <a:rPr lang="zh-TW" altLang="en-US" sz="3600" dirty="0" smtClean="0"/>
              <a:t>你有跟蘇珊類似的經驗嗎？</a:t>
            </a:r>
            <a:r>
              <a:rPr lang="zh-TW" altLang="en-US" sz="3600" dirty="0"/>
              <a:t>當</a:t>
            </a:r>
            <a:r>
              <a:rPr lang="zh-TW" altLang="en-US" sz="3600" dirty="0" smtClean="0"/>
              <a:t>被委派不太熱衷的工作時，你的態度是怎樣？有順利完成嗎？</a:t>
            </a:r>
            <a:endParaRPr lang="en-US" altLang="zh-TW" sz="3600" dirty="0" smtClean="0"/>
          </a:p>
          <a:p>
            <a:pPr marL="742950" indent="-742950" algn="just">
              <a:lnSpc>
                <a:spcPct val="110000"/>
              </a:lnSpc>
              <a:spcBef>
                <a:spcPts val="1800"/>
              </a:spcBef>
              <a:buAutoNum type="arabicPeriod" startAt="2"/>
            </a:pPr>
            <a:r>
              <a:rPr lang="zh-TW" altLang="en-US" sz="3600" dirty="0" smtClean="0"/>
              <a:t>是甚麼驅使蘇珊努力做好不太熱衷的工作？</a:t>
            </a:r>
            <a:endParaRPr lang="zh-TW" altLang="zh-TW" sz="3600" dirty="0"/>
          </a:p>
          <a:p>
            <a:pPr marL="742950" indent="-742950" algn="just">
              <a:buFont typeface="+mj-lt"/>
              <a:buAutoNum type="arabicPeriod"/>
            </a:pPr>
            <a:endParaRPr lang="zh-TW" altLang="zh-TW" sz="3600" dirty="0"/>
          </a:p>
        </p:txBody>
      </p:sp>
    </p:spTree>
    <p:extLst>
      <p:ext uri="{BB962C8B-B14F-4D97-AF65-F5344CB8AC3E}">
        <p14:creationId xmlns:p14="http://schemas.microsoft.com/office/powerpoint/2010/main" val="386620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solidFill>
                  <a:srgbClr val="0000FF"/>
                </a:solidFill>
              </a:rPr>
              <a:t>三</a:t>
            </a:r>
            <a:r>
              <a:rPr lang="zh-TW" altLang="en-US" b="1" dirty="0" smtClean="0">
                <a:solidFill>
                  <a:srgbClr val="0000FF"/>
                </a:solidFill>
              </a:rPr>
              <a:t>、播放短片</a:t>
            </a:r>
            <a:r>
              <a:rPr lang="en-US" altLang="zh-TW" b="1" dirty="0" smtClean="0">
                <a:solidFill>
                  <a:srgbClr val="0000FF"/>
                </a:solidFill>
              </a:rPr>
              <a:t>《</a:t>
            </a:r>
            <a:r>
              <a:rPr lang="zh-TW" altLang="en-US" b="1" dirty="0" smtClean="0">
                <a:solidFill>
                  <a:srgbClr val="0000FF"/>
                </a:solidFill>
              </a:rPr>
              <a:t>符碌人生</a:t>
            </a:r>
            <a:r>
              <a:rPr lang="en-US" altLang="zh-TW" b="1" dirty="0" smtClean="0">
                <a:solidFill>
                  <a:srgbClr val="0000FF"/>
                </a:solidFill>
              </a:rPr>
              <a:t>》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" y="1941400"/>
            <a:ext cx="4934725" cy="3289817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448" y="2849524"/>
            <a:ext cx="4944140" cy="329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2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問題</a:t>
            </a:r>
            <a:r>
              <a:rPr lang="zh-TW" altLang="zh-TW" b="1" dirty="0" smtClean="0">
                <a:solidFill>
                  <a:srgbClr val="0000FF"/>
                </a:solidFill>
              </a:rPr>
              <a:t>討論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751737"/>
            <a:ext cx="10330543" cy="4351338"/>
          </a:xfrm>
        </p:spPr>
        <p:txBody>
          <a:bodyPr>
            <a:normAutofit/>
          </a:bodyPr>
          <a:lstStyle/>
          <a:p>
            <a:pPr marL="742950" indent="-742950" algn="just">
              <a:lnSpc>
                <a:spcPct val="110000"/>
              </a:lnSpc>
              <a:buFont typeface="+mj-lt"/>
              <a:buAutoNum type="arabicPeriod"/>
            </a:pPr>
            <a:r>
              <a:rPr lang="zh-TW" altLang="en-US" sz="3600" dirty="0" smtClean="0"/>
              <a:t>你認為是甚麼原因造成「符碌」缺乏責任感</a:t>
            </a:r>
            <a:r>
              <a:rPr lang="zh-TW" altLang="zh-TW" sz="3600" dirty="0" smtClean="0"/>
              <a:t>？</a:t>
            </a:r>
            <a:endParaRPr lang="en-US" altLang="zh-TW" sz="3600" dirty="0" smtClean="0"/>
          </a:p>
          <a:p>
            <a:pPr marL="742950" indent="-742950" algn="just">
              <a:lnSpc>
                <a:spcPct val="110000"/>
              </a:lnSpc>
              <a:spcBef>
                <a:spcPts val="1800"/>
              </a:spcBef>
              <a:buAutoNum type="arabicPeriod" startAt="2"/>
            </a:pPr>
            <a:r>
              <a:rPr lang="zh-TW" altLang="en-US" sz="3600" dirty="0" smtClean="0"/>
              <a:t>你對「符碌」提出「頂包」的請求有甚麼看法</a:t>
            </a:r>
            <a:r>
              <a:rPr lang="zh-TW" altLang="zh-TW" sz="3600" dirty="0" smtClean="0"/>
              <a:t>？</a:t>
            </a:r>
            <a:r>
              <a:rPr lang="zh-TW" altLang="en-US" sz="3600" dirty="0" smtClean="0"/>
              <a:t>對社會又有甚麼影響？如果這次「符碌」能「符碌」過關，對其日後有甚麼</a:t>
            </a:r>
            <a:r>
              <a:rPr lang="zh-TW" altLang="en-US" sz="3600" dirty="0"/>
              <a:t>影響？</a:t>
            </a:r>
            <a:endParaRPr lang="en-US" altLang="zh-TW" sz="3600" dirty="0" smtClean="0"/>
          </a:p>
          <a:p>
            <a:pPr marL="742950" indent="-742950" algn="just">
              <a:lnSpc>
                <a:spcPct val="110000"/>
              </a:lnSpc>
              <a:spcBef>
                <a:spcPts val="1800"/>
              </a:spcBef>
              <a:buAutoNum type="arabicPeriod" startAt="2"/>
            </a:pPr>
            <a:r>
              <a:rPr lang="zh-TW" altLang="en-US" sz="3600" dirty="0" smtClean="0"/>
              <a:t>如果你是阿直，你會否答應好朋友的請求？為甚麼？</a:t>
            </a:r>
            <a:endParaRPr lang="zh-TW" altLang="zh-TW" sz="3600" dirty="0"/>
          </a:p>
        </p:txBody>
      </p:sp>
    </p:spTree>
    <p:extLst>
      <p:ext uri="{BB962C8B-B14F-4D97-AF65-F5344CB8AC3E}">
        <p14:creationId xmlns:p14="http://schemas.microsoft.com/office/powerpoint/2010/main" val="59561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四、單元總結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0" indent="-742950" algn="just">
              <a:buFont typeface="+mj-lt"/>
              <a:buAutoNum type="arabicPeriod"/>
            </a:pPr>
            <a:r>
              <a:rPr lang="zh-TW" altLang="en-US" sz="3600" dirty="0" smtClean="0"/>
              <a:t>社會上不同崗位有不同的職責，認真履行自己的職責，不敷衍了事，就是盡責的表現，才能獲得別人的信任和尊重。</a:t>
            </a:r>
            <a:endParaRPr lang="en-US" altLang="zh-TW" sz="3600" dirty="0" smtClean="0"/>
          </a:p>
          <a:p>
            <a:pPr marL="742950" lvl="0" indent="-742950" algn="just">
              <a:spcBef>
                <a:spcPts val="1800"/>
              </a:spcBef>
              <a:buFont typeface="+mj-lt"/>
              <a:buAutoNum type="arabicPeriod"/>
            </a:pPr>
            <a:r>
              <a:rPr lang="zh-TW" altLang="en-US" sz="3600" dirty="0" smtClean="0"/>
              <a:t>勇於承擔錯誤亦是負責任的表現。</a:t>
            </a:r>
            <a:endParaRPr lang="en-US" altLang="zh-TW" sz="3600" dirty="0" smtClean="0"/>
          </a:p>
          <a:p>
            <a:pPr marL="742950" lvl="0" indent="-742950" algn="just">
              <a:spcBef>
                <a:spcPts val="1800"/>
              </a:spcBef>
              <a:buFont typeface="+mj-lt"/>
              <a:buAutoNum type="arabicPeriod"/>
            </a:pPr>
            <a:r>
              <a:rPr lang="zh-TW" altLang="en-US" sz="3600" dirty="0" smtClean="0"/>
              <a:t>在工作上，缺乏責任感不但影響公司及工作團隊，嚴重更會影響社會，甚至要承擔法律責任。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74957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00FF"/>
                </a:solidFill>
              </a:rPr>
              <a:t>五</a:t>
            </a:r>
            <a:r>
              <a:rPr lang="zh-TW" altLang="en-US" b="1" dirty="0" smtClean="0">
                <a:solidFill>
                  <a:srgbClr val="0000FF"/>
                </a:solidFill>
              </a:rPr>
              <a:t>、後續活動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舉辦「平凡中的偉大」短片分享活動。</a:t>
            </a:r>
            <a:endParaRPr lang="en-US" altLang="zh-TW" sz="3600" dirty="0" smtClean="0"/>
          </a:p>
          <a:p>
            <a:pPr>
              <a:lnSpc>
                <a:spcPct val="150000"/>
              </a:lnSpc>
            </a:pPr>
            <a:r>
              <a:rPr lang="zh-TW" altLang="en-US" sz="3600" dirty="0" smtClean="0"/>
              <a:t>學生分組搜集生活中不同角色人物的負責任行為，並</a:t>
            </a:r>
            <a:r>
              <a:rPr lang="zh-TW" altLang="en-US" sz="3600" smtClean="0"/>
              <a:t>將之拍攝成</a:t>
            </a:r>
            <a:r>
              <a:rPr lang="zh-TW" altLang="en-US" sz="3600" dirty="0" smtClean="0"/>
              <a:t>短片，於班內與同學分享。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03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352</Words>
  <Application>Microsoft Office PowerPoint</Application>
  <PresentationFormat>寬螢幕</PresentationFormat>
  <Paragraphs>28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標楷體</vt:lpstr>
      <vt:lpstr>Arial</vt:lpstr>
      <vt:lpstr>Calibri</vt:lpstr>
      <vt:lpstr>Calibri Light</vt:lpstr>
      <vt:lpstr>Office 佈景主題</vt:lpstr>
      <vt:lpstr>中學誠信教育教材《思而行──高中篇》 </vt:lpstr>
      <vt:lpstr>一、引起動機：未來理想職業 </vt:lpstr>
      <vt:lpstr>二、小故事大啟示《責任感創造奇蹟》</vt:lpstr>
      <vt:lpstr>問題討論</vt:lpstr>
      <vt:lpstr>三、播放短片《符碌人生》</vt:lpstr>
      <vt:lpstr>問題討論</vt:lpstr>
      <vt:lpstr>四、單元總結</vt:lpstr>
      <vt:lpstr>五、後續活動</vt:lpstr>
    </vt:vector>
  </TitlesOfParts>
  <Company>CCAC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中學誠信教育教材《思而行》 </dc:title>
  <dc:creator>Jeffrey, Chi Hang Loi</dc:creator>
  <cp:lastModifiedBy>Stephanie, Man Wa Ao</cp:lastModifiedBy>
  <cp:revision>65</cp:revision>
  <dcterms:created xsi:type="dcterms:W3CDTF">2016-08-04T03:49:49Z</dcterms:created>
  <dcterms:modified xsi:type="dcterms:W3CDTF">2019-12-11T06:55:45Z</dcterms:modified>
</cp:coreProperties>
</file>