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7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9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5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6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28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6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9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6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7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4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4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7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7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6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1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66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C77B22-5282-4E33-A3BC-9A6C04D905F6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DEFFA0-BC55-4C23-B65C-2459644A5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8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學術誠信與我何干？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24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案例探討三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美國爆史上最大校園招生賄賂案</a:t>
            </a:r>
            <a:r>
              <a:rPr lang="en-US" altLang="zh-TW" dirty="0"/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917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926" y="662092"/>
            <a:ext cx="9601196" cy="1303867"/>
          </a:xfrm>
        </p:spPr>
        <p:txBody>
          <a:bodyPr/>
          <a:lstStyle/>
          <a:p>
            <a:r>
              <a:rPr lang="zh-HK" altLang="zh-TW" dirty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088" y="1856232"/>
            <a:ext cx="10786872" cy="460419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HK" altLang="zh-TW" sz="3200" dirty="0"/>
              <a:t>在學術上，我們都應誠實正直</a:t>
            </a:r>
            <a:r>
              <a:rPr lang="zh-TW" altLang="zh-TW" sz="3200" dirty="0"/>
              <a:t>。</a:t>
            </a:r>
            <a:r>
              <a:rPr lang="zh-HK" altLang="zh-TW" sz="3200" dirty="0"/>
              <a:t>負責任地做好功課是建</a:t>
            </a:r>
            <a:r>
              <a:rPr lang="zh-TW" altLang="zh-TW" sz="3200" dirty="0"/>
              <a:t>立</a:t>
            </a:r>
            <a:r>
              <a:rPr lang="zh-HK" altLang="zh-TW" sz="3200" dirty="0"/>
              <a:t>真材實學的過程</a:t>
            </a:r>
            <a:r>
              <a:rPr lang="zh-TW" altLang="zh-TW" sz="3200" dirty="0"/>
              <a:t>，</a:t>
            </a:r>
            <a:r>
              <a:rPr lang="zh-HK" altLang="zh-TW" sz="3200" dirty="0"/>
              <a:t>抄</a:t>
            </a:r>
            <a:r>
              <a:rPr lang="zh-TW" altLang="zh-TW" sz="3200" dirty="0"/>
              <a:t>襲</a:t>
            </a:r>
            <a:r>
              <a:rPr lang="zh-HK" altLang="zh-TW" sz="3200" dirty="0"/>
              <a:t>和請槍行為不但對學習無幫助</a:t>
            </a:r>
            <a:r>
              <a:rPr lang="zh-TW" altLang="zh-TW" sz="3200" dirty="0"/>
              <a:t>，</a:t>
            </a:r>
            <a:r>
              <a:rPr lang="zh-HK" altLang="zh-TW" sz="3200" dirty="0"/>
              <a:t>更是違反誠信的不道德行為</a:t>
            </a:r>
            <a:r>
              <a:rPr lang="zh-TW" altLang="zh-TW" sz="3200" dirty="0"/>
              <a:t>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HK" altLang="zh-TW" sz="3200" dirty="0"/>
              <a:t>社會普遍不接受違反學術誠信行為，學校會嚴</a:t>
            </a:r>
            <a:r>
              <a:rPr lang="zh-TW" altLang="zh-TW" sz="3200" dirty="0"/>
              <a:t>懲，</a:t>
            </a:r>
            <a:r>
              <a:rPr lang="zh-HK" altLang="zh-TW" sz="3200" dirty="0"/>
              <a:t>若涉及犯罪</a:t>
            </a:r>
            <a:r>
              <a:rPr lang="zh-TW" altLang="zh-TW" sz="3200" dirty="0"/>
              <a:t>，</a:t>
            </a:r>
            <a:r>
              <a:rPr lang="zh-HK" altLang="zh-TW" sz="3200" dirty="0"/>
              <a:t>更要面對刑事追</a:t>
            </a:r>
            <a:r>
              <a:rPr lang="zh-TW" altLang="zh-TW" sz="3200" dirty="0"/>
              <a:t>究</a:t>
            </a:r>
            <a:r>
              <a:rPr lang="zh-HK" altLang="zh-TW" sz="3200" dirty="0"/>
              <a:t>，前途受損</a:t>
            </a:r>
            <a:r>
              <a:rPr lang="zh-TW" altLang="zh-TW" sz="3200" dirty="0"/>
              <a:t>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HK" altLang="zh-TW" sz="3200" dirty="0"/>
              <a:t>違反學術誠信的行為會造成不公平現象</a:t>
            </a:r>
            <a:r>
              <a:rPr lang="zh-TW" altLang="zh-TW" sz="3200" dirty="0"/>
              <a:t>，</a:t>
            </a:r>
            <a:r>
              <a:rPr lang="zh-HK" altLang="zh-TW" sz="3200" dirty="0"/>
              <a:t>損</a:t>
            </a:r>
            <a:r>
              <a:rPr lang="zh-TW" altLang="zh-TW" sz="3200" dirty="0"/>
              <a:t>害</a:t>
            </a:r>
            <a:r>
              <a:rPr lang="zh-HK" altLang="zh-TW" sz="3200" dirty="0"/>
              <a:t>了大多數按正途、憑實力爭取成績和機會者的權益</a:t>
            </a:r>
            <a:r>
              <a:rPr lang="zh-TW" altLang="zh-TW" sz="3200" dirty="0"/>
              <a:t>，</a:t>
            </a:r>
            <a:r>
              <a:rPr lang="zh-HK" altLang="zh-TW" sz="3200" dirty="0"/>
              <a:t>甚至會為社會帶來不勞而獲、心存僥</a:t>
            </a:r>
            <a:r>
              <a:rPr lang="zh-TW" altLang="zh-TW" sz="3200" dirty="0"/>
              <a:t>倖</a:t>
            </a:r>
            <a:r>
              <a:rPr lang="zh-HK" altLang="zh-TW" sz="3200" dirty="0"/>
              <a:t>的不良風氣。</a:t>
            </a:r>
            <a:endParaRPr lang="zh-TW" altLang="zh-TW" sz="3200" dirty="0"/>
          </a:p>
          <a:p>
            <a:pPr marL="514350" indent="-514350">
              <a:buFont typeface="+mj-lt"/>
              <a:buAutoNum type="arabicPeriod"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5808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dirty="0"/>
              <a:t>思考題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zh-HK" altLang="zh-TW" sz="3600" dirty="0"/>
              <a:t>抄</a:t>
            </a:r>
            <a:r>
              <a:rPr lang="zh-TW" altLang="zh-TW" sz="3600" dirty="0"/>
              <a:t>襲</a:t>
            </a:r>
            <a:r>
              <a:rPr lang="zh-HK" altLang="zh-TW" sz="3600" dirty="0"/>
              <a:t>、請槍、作弊等行為</a:t>
            </a:r>
            <a:r>
              <a:rPr lang="zh-TW" altLang="zh-TW" sz="3600" dirty="0"/>
              <a:t>，</a:t>
            </a:r>
            <a:r>
              <a:rPr lang="zh-HK" altLang="zh-TW" sz="3600" dirty="0"/>
              <a:t>只要沒有被人揭發便沒問題了嗎</a:t>
            </a:r>
            <a:r>
              <a:rPr lang="zh-TW" altLang="zh-TW" sz="3600" dirty="0"/>
              <a:t>？</a:t>
            </a:r>
          </a:p>
          <a:p>
            <a:pPr lvl="0"/>
            <a:r>
              <a:rPr lang="zh-HK" altLang="zh-TW" sz="3600" dirty="0"/>
              <a:t>錄音訪問中，曾參與請槍代做功課的阿</a:t>
            </a:r>
            <a:r>
              <a:rPr lang="zh-TW" altLang="en-US" sz="3600" dirty="0"/>
              <a:t>儀</a:t>
            </a:r>
            <a:r>
              <a:rPr lang="zh-TW" altLang="zh-TW" sz="3600" dirty="0"/>
              <a:t>，</a:t>
            </a:r>
            <a:r>
              <a:rPr lang="zh-HK" altLang="zh-TW" sz="3600" dirty="0"/>
              <a:t>曾說</a:t>
            </a:r>
            <a:r>
              <a:rPr lang="zh-TW" altLang="zh-TW" sz="3600" dirty="0"/>
              <a:t>：</a:t>
            </a:r>
            <a:r>
              <a:rPr lang="zh-HK" altLang="zh-TW" sz="3600" dirty="0"/>
              <a:t>“有時候還在</a:t>
            </a:r>
            <a:r>
              <a:rPr lang="zh-TW" altLang="zh-TW" sz="3600" dirty="0"/>
              <a:t>擔心會被揭發，要承擔法律後果。</a:t>
            </a:r>
            <a:r>
              <a:rPr lang="zh-HK" altLang="zh-TW" sz="3600" dirty="0"/>
              <a:t>而且</a:t>
            </a:r>
            <a:r>
              <a:rPr lang="zh-TW" altLang="zh-TW" sz="3600" dirty="0"/>
              <a:t>，</a:t>
            </a:r>
            <a:r>
              <a:rPr lang="zh-HK" altLang="zh-TW" sz="3600" dirty="0"/>
              <a:t>我</a:t>
            </a:r>
            <a:r>
              <a:rPr lang="zh-TW" altLang="zh-TW" sz="3600" dirty="0"/>
              <a:t>幫有錢</a:t>
            </a:r>
            <a:r>
              <a:rPr lang="zh-HK" altLang="zh-TW" sz="3600" dirty="0"/>
              <a:t>的人不用</a:t>
            </a:r>
            <a:r>
              <a:rPr lang="zh-TW" altLang="zh-TW" sz="3600" dirty="0"/>
              <a:t>努力</a:t>
            </a:r>
            <a:r>
              <a:rPr lang="zh-HK" altLang="zh-TW" sz="3600" dirty="0"/>
              <a:t>便能得</a:t>
            </a:r>
            <a:r>
              <a:rPr lang="zh-TW" altLang="zh-TW" sz="3600" dirty="0"/>
              <a:t>到學位，</a:t>
            </a:r>
            <a:r>
              <a:rPr lang="zh-HK" altLang="zh-TW" sz="3600" dirty="0"/>
              <a:t>並不</a:t>
            </a:r>
            <a:r>
              <a:rPr lang="zh-TW" altLang="en-US" sz="3600" dirty="0"/>
              <a:t>公平</a:t>
            </a:r>
            <a:r>
              <a:rPr lang="zh-TW" altLang="zh-TW" sz="3600" dirty="0"/>
              <a:t>。</a:t>
            </a:r>
            <a:r>
              <a:rPr lang="zh-HK" altLang="zh-TW" sz="3600" dirty="0"/>
              <a:t>”</a:t>
            </a:r>
            <a:endParaRPr lang="zh-TW" altLang="zh-TW" sz="3600" dirty="0"/>
          </a:p>
          <a:p>
            <a:r>
              <a:rPr lang="zh-HK" altLang="zh-TW" sz="3600" dirty="0"/>
              <a:t>試從阿</a:t>
            </a:r>
            <a:r>
              <a:rPr lang="zh-TW" altLang="en-US" sz="3600" dirty="0"/>
              <a:t>儀</a:t>
            </a:r>
            <a:r>
              <a:rPr lang="zh-HK" altLang="zh-TW" sz="3600" dirty="0"/>
              <a:t>的角度</a:t>
            </a:r>
            <a:r>
              <a:rPr lang="zh-TW" altLang="zh-TW" sz="3600" dirty="0"/>
              <a:t>，</a:t>
            </a:r>
            <a:r>
              <a:rPr lang="zh-HK" altLang="zh-TW" sz="3600" dirty="0"/>
              <a:t>談談違反學術誠信的行為</a:t>
            </a:r>
            <a:r>
              <a:rPr lang="zh-TW" altLang="zh-TW" sz="3600" dirty="0"/>
              <a:t>，</a:t>
            </a:r>
            <a:r>
              <a:rPr lang="zh-HK" altLang="zh-TW" sz="3600" dirty="0"/>
              <a:t>雖然未必被揭發</a:t>
            </a:r>
            <a:r>
              <a:rPr lang="zh-TW" altLang="zh-TW" sz="3600" dirty="0"/>
              <a:t>，</a:t>
            </a:r>
            <a:r>
              <a:rPr lang="zh-HK" altLang="zh-TW" sz="3600" dirty="0"/>
              <a:t>但仍可構成的影</a:t>
            </a:r>
            <a:r>
              <a:rPr lang="zh-TW" altLang="zh-TW" sz="3600" dirty="0"/>
              <a:t>響。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6740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387772"/>
            <a:ext cx="9601196" cy="1303867"/>
          </a:xfrm>
        </p:spPr>
        <p:txBody>
          <a:bodyPr/>
          <a:lstStyle/>
          <a:p>
            <a:r>
              <a:rPr lang="zh-TW" altLang="en-US" dirty="0"/>
              <a:t>何謂學術誠信？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70304"/>
            <a:ext cx="11109960" cy="4652963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所有學術作品（即是功課）均須遵守學術誠信的原則</a:t>
            </a:r>
            <a:endParaRPr lang="en-US" altLang="zh-TW" sz="3200" dirty="0"/>
          </a:p>
          <a:p>
            <a:r>
              <a:rPr lang="zh-TW" altLang="en-US" sz="3200" dirty="0"/>
              <a:t>學生從事學術活動的時候，都應符合誠信的要求。包括：</a:t>
            </a:r>
            <a:endParaRPr lang="en-US" altLang="zh-TW" sz="3200" dirty="0"/>
          </a:p>
          <a:p>
            <a:pPr lvl="1"/>
            <a:r>
              <a:rPr lang="zh-TW" altLang="en-US" sz="2800" dirty="0"/>
              <a:t>對所有呈交的作業負責</a:t>
            </a:r>
            <a:endParaRPr lang="en-US" altLang="zh-TW" sz="2800" dirty="0"/>
          </a:p>
          <a:p>
            <a:pPr lvl="1"/>
            <a:r>
              <a:rPr lang="zh-TW" altLang="en-US" sz="2800" dirty="0"/>
              <a:t>確保一切呈交的作業均出自個人原創</a:t>
            </a:r>
            <a:endParaRPr lang="en-US" altLang="zh-TW" sz="2800" dirty="0"/>
          </a:p>
          <a:p>
            <a:pPr lvl="1"/>
            <a:r>
              <a:rPr lang="zh-TW" altLang="en-US" sz="2800" dirty="0"/>
              <a:t>詳細及正確地註明作業上所引用的資料來源及其知識產權</a:t>
            </a:r>
          </a:p>
          <a:p>
            <a:r>
              <a:rPr lang="zh-TW" altLang="en-US" sz="3200" dirty="0"/>
              <a:t>在學術上正直和誠實，不做出任何影響個人前途以及學校聲譽的不當行為。</a:t>
            </a:r>
          </a:p>
        </p:txBody>
      </p:sp>
    </p:spTree>
    <p:extLst>
      <p:ext uri="{BB962C8B-B14F-4D97-AF65-F5344CB8AC3E}">
        <p14:creationId xmlns:p14="http://schemas.microsoft.com/office/powerpoint/2010/main" val="129487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HK" altLang="zh-TW" dirty="0"/>
              <a:t>違反學術誠信的行為</a:t>
            </a:r>
            <a:r>
              <a:rPr lang="zh-TW" altLang="en-US" dirty="0"/>
              <a:t>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請同學舉出各類違反學術誠信的行為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641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違反學術誠信的形式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600" dirty="0"/>
              <a:t>剽竊：抄錄他人的字句和段落、借用他人的觀點、概念或論據而不加標示。</a:t>
            </a:r>
            <a:endParaRPr lang="en-US" altLang="zh-TW" sz="3600" dirty="0"/>
          </a:p>
          <a:p>
            <a:r>
              <a:rPr lang="zh-TW" altLang="en-US" sz="3600" dirty="0"/>
              <a:t>作弊：主要指考試、測驗或答問時的不當行為。</a:t>
            </a:r>
            <a:endParaRPr lang="en-US" altLang="zh-TW" sz="3600" dirty="0"/>
          </a:p>
          <a:p>
            <a:r>
              <a:rPr lang="zh-TW" altLang="en-US" sz="3600" dirty="0"/>
              <a:t>作業重覆使用：以同一份作業呈交給多於一個以上的科目。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55491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違反學術誠信的形式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600" dirty="0"/>
              <a:t>請槍：請別人冒充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/>
              <a:t>充當替身參加考試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/>
              <a:t>完成作業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/>
              <a:t>替他人應考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/>
              <a:t>以他人姓名完成或提交自己的作業。</a:t>
            </a:r>
            <a:endParaRPr lang="en-US" altLang="zh-TW" sz="3600" dirty="0"/>
          </a:p>
          <a:p>
            <a:r>
              <a:rPr lang="zh-TW" altLang="en-US" sz="3600" dirty="0"/>
              <a:t>捏造或篡改：捏造研究數據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600" dirty="0"/>
              <a:t>提供經過篡改的資料或事實（例如偽造醫生證明文件以缺席考試）。</a:t>
            </a:r>
          </a:p>
          <a:p>
            <a:r>
              <a:rPr lang="zh-TW" altLang="en-US" sz="3600" dirty="0"/>
              <a:t>合謀：與其他學生一同準備及完成習作，然後以某一學生之名義提交。</a:t>
            </a:r>
          </a:p>
        </p:txBody>
      </p:sp>
    </p:spTree>
    <p:extLst>
      <p:ext uri="{BB962C8B-B14F-4D97-AF65-F5344CB8AC3E}">
        <p14:creationId xmlns:p14="http://schemas.microsoft.com/office/powerpoint/2010/main" val="129139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違反學術誠信行為的常見懲處方式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sz="3600" dirty="0"/>
              <a:t>譴責信</a:t>
            </a:r>
            <a:endParaRPr lang="en-US" altLang="zh-TW" sz="3600" dirty="0"/>
          </a:p>
          <a:p>
            <a:r>
              <a:rPr lang="zh-TW" altLang="en-US" sz="3600" dirty="0"/>
              <a:t>額外作業</a:t>
            </a:r>
            <a:endParaRPr lang="en-US" altLang="zh-TW" sz="3600" dirty="0"/>
          </a:p>
          <a:p>
            <a:r>
              <a:rPr lang="zh-TW" altLang="en-US" sz="3600" dirty="0"/>
              <a:t>降低科目或作業評級</a:t>
            </a:r>
            <a:endParaRPr lang="en-US" altLang="zh-TW" sz="3600" dirty="0"/>
          </a:p>
          <a:p>
            <a:r>
              <a:rPr lang="zh-TW" altLang="en-US" sz="3600" dirty="0"/>
              <a:t>有關科目或作業評為不合格</a:t>
            </a:r>
            <a:endParaRPr lang="en-US" altLang="zh-TW" sz="3600" dirty="0"/>
          </a:p>
          <a:p>
            <a:r>
              <a:rPr lang="zh-TW" altLang="en-US" sz="3600" dirty="0"/>
              <a:t>停學或留級</a:t>
            </a:r>
            <a:endParaRPr lang="en-US" altLang="zh-TW" sz="3600" dirty="0"/>
          </a:p>
          <a:p>
            <a:r>
              <a:rPr lang="zh-TW" altLang="en-US" sz="3600" dirty="0"/>
              <a:t>延遲畢業</a:t>
            </a:r>
            <a:endParaRPr lang="en-US" altLang="zh-TW" sz="3600" dirty="0"/>
          </a:p>
          <a:p>
            <a:r>
              <a:rPr lang="zh-TW" altLang="en-US" sz="3600" dirty="0"/>
              <a:t>勒令退學</a:t>
            </a:r>
          </a:p>
        </p:txBody>
      </p:sp>
    </p:spTree>
    <p:extLst>
      <p:ext uri="{BB962C8B-B14F-4D97-AF65-F5344CB8AC3E}">
        <p14:creationId xmlns:p14="http://schemas.microsoft.com/office/powerpoint/2010/main" val="307144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如何避免違反學術誠信的行為？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600" dirty="0"/>
              <a:t>及早開始準備和完成作業</a:t>
            </a:r>
            <a:endParaRPr lang="en-US" altLang="zh-TW" sz="3600" dirty="0"/>
          </a:p>
          <a:p>
            <a:r>
              <a:rPr lang="zh-TW" altLang="en-US" sz="3600" dirty="0"/>
              <a:t>在學業與生活之間取得平衡</a:t>
            </a:r>
          </a:p>
          <a:p>
            <a:r>
              <a:rPr lang="zh-TW" altLang="en-US" sz="3600" dirty="0"/>
              <a:t>力求創意及獨立</a:t>
            </a:r>
          </a:p>
          <a:p>
            <a:r>
              <a:rPr lang="zh-TW" altLang="en-US" sz="3600" dirty="0"/>
              <a:t>認識抄襲及侵權行為的意思，並避免這種行為</a:t>
            </a:r>
          </a:p>
          <a:p>
            <a:r>
              <a:rPr lang="zh-TW" altLang="en-US" sz="3600" dirty="0"/>
              <a:t>遇到疑惑或困難時應尋求協助或輔導</a:t>
            </a:r>
          </a:p>
        </p:txBody>
      </p:sp>
    </p:spTree>
    <p:extLst>
      <p:ext uri="{BB962C8B-B14F-4D97-AF65-F5344CB8AC3E}">
        <p14:creationId xmlns:p14="http://schemas.microsoft.com/office/powerpoint/2010/main" val="140546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案例探討一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（澳門）首宗「請槍」代考</a:t>
            </a:r>
            <a:r>
              <a:rPr lang="en-US" altLang="zh-TW" dirty="0"/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00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案例探討二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逾千澳留學生涉買論文 </a:t>
            </a:r>
            <a:r>
              <a:rPr lang="en-US" altLang="zh-TW" dirty="0"/>
              <a:t>70</a:t>
            </a:r>
            <a:r>
              <a:rPr lang="zh-TW" altLang="en-US" dirty="0"/>
              <a:t>學生恐被開除</a:t>
            </a:r>
            <a:r>
              <a:rPr lang="en-US" altLang="zh-TW" dirty="0"/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3690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591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微軟正黑體</vt:lpstr>
      <vt:lpstr>新細明體</vt:lpstr>
      <vt:lpstr>Arial</vt:lpstr>
      <vt:lpstr>Garamond</vt:lpstr>
      <vt:lpstr>有機</vt:lpstr>
      <vt:lpstr>學術誠信與我何干？</vt:lpstr>
      <vt:lpstr>何謂學術誠信？</vt:lpstr>
      <vt:lpstr>違反學術誠信的行為有哪些？ </vt:lpstr>
      <vt:lpstr>違反學術誠信的形式</vt:lpstr>
      <vt:lpstr>違反學術誠信的形式</vt:lpstr>
      <vt:lpstr>違反學術誠信行為的常見懲處方式</vt:lpstr>
      <vt:lpstr>如何避免違反學術誠信的行為？</vt:lpstr>
      <vt:lpstr>案例探討一</vt:lpstr>
      <vt:lpstr>案例探討二</vt:lpstr>
      <vt:lpstr>案例探討三</vt:lpstr>
      <vt:lpstr>總結</vt:lpstr>
      <vt:lpstr>思考題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學術誠信與我何干？</dc:title>
  <dc:creator>Jeffrey, Chi Hang Loi</dc:creator>
  <cp:lastModifiedBy>Kyle, Ka Heng Au</cp:lastModifiedBy>
  <cp:revision>17</cp:revision>
  <dcterms:created xsi:type="dcterms:W3CDTF">2020-07-22T02:18:45Z</dcterms:created>
  <dcterms:modified xsi:type="dcterms:W3CDTF">2020-07-30T07:20:36Z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