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2" r:id="rId1"/>
  </p:sldMasterIdLst>
  <p:notesMasterIdLst>
    <p:notesMasterId r:id="rId17"/>
  </p:notesMasterIdLst>
  <p:sldIdLst>
    <p:sldId id="256" r:id="rId2"/>
    <p:sldId id="257" r:id="rId3"/>
    <p:sldId id="273" r:id="rId4"/>
    <p:sldId id="258" r:id="rId5"/>
    <p:sldId id="274" r:id="rId6"/>
    <p:sldId id="277" r:id="rId7"/>
    <p:sldId id="276" r:id="rId8"/>
    <p:sldId id="275" r:id="rId9"/>
    <p:sldId id="279" r:id="rId10"/>
    <p:sldId id="278" r:id="rId11"/>
    <p:sldId id="260" r:id="rId12"/>
    <p:sldId id="282" r:id="rId13"/>
    <p:sldId id="280" r:id="rId14"/>
    <p:sldId id="281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FEDE"/>
    <a:srgbClr val="EF5FAA"/>
    <a:srgbClr val="BFEA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78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D89B71-3BC0-408E-94B7-D19AF8B40E64}" type="datetimeFigureOut">
              <a:rPr lang="zh-TW" altLang="en-US" smtClean="0"/>
              <a:t>2020/3/19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B2C811-E3A8-453E-8594-5530F284C3E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635351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316FC1FD-EE4B-45A7-89E7-9C9EF28DAD90}" type="slidenum">
              <a:rPr lang="en-US" altLang="zh-TW" smtClean="0"/>
              <a:pPr/>
              <a:t>‹#›</a:t>
            </a:fld>
            <a:endParaRPr lang="en-US" altLang="zh-TW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3196065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全景圖片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52836-DE64-42DC-AE84-2F929B418190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15030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52836-DE64-42DC-AE84-2F929B418190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21354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52836-DE64-42DC-AE84-2F929B418190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208622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52836-DE64-42DC-AE84-2F929B418190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89082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zh-TW" altLang="en-US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52836-DE64-42DC-AE84-2F929B418190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810159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zh-TW" altLang="en-US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52836-DE64-42DC-AE84-2F929B418190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155857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52836-DE64-42DC-AE84-2F929B418190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002193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52836-DE64-42DC-AE84-2F929B418190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66288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91952836-DE64-42DC-AE84-2F929B418190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20681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B4E88B7A-BD09-4153-8C8A-BC6BA92A392D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29133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52836-DE64-42DC-AE84-2F929B418190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5074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52836-DE64-42DC-AE84-2F929B418190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63078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3FDB5-0AEF-407D-87DD-29224B393714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88268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E4EB1-278C-4585-86E8-D475ED29FD59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79486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52836-DE64-42DC-AE84-2F929B418190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528268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015D1-93B5-4BC2-9809-8F8900C34269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71613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91952836-DE64-42DC-AE84-2F929B418190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26355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3" r:id="rId1"/>
    <p:sldLayoutId id="2147483784" r:id="rId2"/>
    <p:sldLayoutId id="2147483785" r:id="rId3"/>
    <p:sldLayoutId id="2147483786" r:id="rId4"/>
    <p:sldLayoutId id="2147483787" r:id="rId5"/>
    <p:sldLayoutId id="2147483788" r:id="rId6"/>
    <p:sldLayoutId id="2147483789" r:id="rId7"/>
    <p:sldLayoutId id="2147483790" r:id="rId8"/>
    <p:sldLayoutId id="2147483791" r:id="rId9"/>
    <p:sldLayoutId id="2147483792" r:id="rId10"/>
    <p:sldLayoutId id="2147483793" r:id="rId11"/>
    <p:sldLayoutId id="2147483794" r:id="rId12"/>
    <p:sldLayoutId id="2147483795" r:id="rId13"/>
    <p:sldLayoutId id="2147483796" r:id="rId14"/>
    <p:sldLayoutId id="2147483797" r:id="rId15"/>
    <p:sldLayoutId id="2147483798" r:id="rId16"/>
    <p:sldLayoutId id="214748379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vis.ucloud365.com/ncov/world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028384" y="5589240"/>
            <a:ext cx="772799" cy="1005389"/>
          </a:xfrm>
          <a:prstGeom prst="rect">
            <a:avLst/>
          </a:prstGeom>
        </p:spPr>
      </p:pic>
      <p:sp>
        <p:nvSpPr>
          <p:cNvPr id="3" name="標題 2"/>
          <p:cNvSpPr>
            <a:spLocks noGrp="1"/>
          </p:cNvSpPr>
          <p:nvPr>
            <p:ph type="ctrTitle"/>
          </p:nvPr>
        </p:nvSpPr>
        <p:spPr>
          <a:xfrm>
            <a:off x="1907704" y="2564904"/>
            <a:ext cx="5826719" cy="1646302"/>
          </a:xfrm>
        </p:spPr>
        <p:txBody>
          <a:bodyPr>
            <a:normAutofit fontScale="90000"/>
          </a:bodyPr>
          <a:lstStyle/>
          <a:p>
            <a:r>
              <a:rPr lang="zh-TW" altLang="en-US" sz="8000" b="1" dirty="0">
                <a:solidFill>
                  <a:srgbClr val="002060"/>
                </a:solidFill>
              </a:rPr>
              <a:t>疫境之「誠」</a:t>
            </a:r>
            <a:br>
              <a:rPr lang="zh-TW" altLang="zh-TW" dirty="0">
                <a:solidFill>
                  <a:srgbClr val="002060"/>
                </a:solidFill>
              </a:rPr>
            </a:br>
            <a:endParaRPr lang="zh-TW" alt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26822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827584" y="2924944"/>
            <a:ext cx="7805972" cy="21390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spcBef>
                <a:spcPct val="20000"/>
              </a:spcBef>
              <a:spcAft>
                <a:spcPts val="600"/>
              </a:spcAft>
              <a:buClr>
                <a:srgbClr val="BC1C1C">
                  <a:lumMod val="75000"/>
                </a:srgbClr>
              </a:buClr>
              <a:buSzPct val="145000"/>
              <a:buFont typeface="Arial"/>
              <a:buChar char="•"/>
            </a:pPr>
            <a:r>
              <a:rPr lang="zh-TW" altLang="en-US" sz="4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圓體" panose="020F0509000000000000" pitchFamily="49" charset="-120"/>
                <a:ea typeface="華康中圓體" panose="020F0509000000000000" pitchFamily="49" charset="-120"/>
              </a:rPr>
              <a:t>「所謂無奸不商，懂得利用形勢才能發大財！」</a:t>
            </a:r>
            <a:endParaRPr lang="en-US" altLang="zh-TW" sz="40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中圓體" panose="020F0509000000000000" pitchFamily="49" charset="-120"/>
              <a:ea typeface="華康中圓體" panose="020F0509000000000000" pitchFamily="49" charset="-120"/>
            </a:endParaRPr>
          </a:p>
          <a:p>
            <a:pPr lvl="0" algn="just">
              <a:spcBef>
                <a:spcPct val="20000"/>
              </a:spcBef>
              <a:spcAft>
                <a:spcPts val="600"/>
              </a:spcAft>
              <a:buClr>
                <a:srgbClr val="BC1C1C">
                  <a:lumMod val="75000"/>
                </a:srgbClr>
              </a:buClr>
              <a:buSzPct val="145000"/>
            </a:pPr>
            <a:r>
              <a:rPr lang="en-US" altLang="zh-TW" sz="4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圓體" panose="020F0509000000000000" pitchFamily="49" charset="-120"/>
                <a:ea typeface="華康中圓體" panose="020F0509000000000000" pitchFamily="49" charset="-120"/>
              </a:rPr>
              <a:t> </a:t>
            </a:r>
            <a:r>
              <a:rPr lang="zh-TW" altLang="en-US" sz="4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圓體" panose="020F0509000000000000" pitchFamily="49" charset="-120"/>
                <a:ea typeface="華康中圓體" panose="020F0509000000000000" pitchFamily="49" charset="-120"/>
              </a:rPr>
              <a:t>你認同嗎</a:t>
            </a:r>
            <a:r>
              <a:rPr lang="en-US" altLang="zh-TW" sz="4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圓體" panose="020F0509000000000000" pitchFamily="49" charset="-120"/>
                <a:ea typeface="華康中圓體" panose="020F0509000000000000" pitchFamily="49" charset="-120"/>
              </a:rPr>
              <a:t>﹖</a:t>
            </a:r>
            <a:r>
              <a:rPr lang="zh-TW" altLang="en-US" sz="4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圓體" panose="020F0509000000000000" pitchFamily="49" charset="-120"/>
                <a:ea typeface="華康中圓體" panose="020F0509000000000000" pitchFamily="49" charset="-120"/>
              </a:rPr>
              <a:t>為甚麼</a:t>
            </a:r>
            <a:r>
              <a:rPr lang="en-US" altLang="zh-TW" sz="4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圓體" panose="020F0509000000000000" pitchFamily="49" charset="-120"/>
                <a:ea typeface="華康中圓體" panose="020F0509000000000000" pitchFamily="49" charset="-120"/>
              </a:rPr>
              <a:t>﹖</a:t>
            </a:r>
            <a:endParaRPr lang="zh-TW" altLang="en-US" sz="40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中圓體" panose="020F0509000000000000" pitchFamily="49" charset="-120"/>
              <a:ea typeface="華康中圓體" panose="020F0509000000000000" pitchFamily="49" charset="-120"/>
            </a:endParaRPr>
          </a:p>
        </p:txBody>
      </p:sp>
      <p:sp>
        <p:nvSpPr>
          <p:cNvPr id="7" name="五邊形 6"/>
          <p:cNvSpPr/>
          <p:nvPr/>
        </p:nvSpPr>
        <p:spPr>
          <a:xfrm>
            <a:off x="1259632" y="228340"/>
            <a:ext cx="4970513" cy="1320800"/>
          </a:xfrm>
          <a:prstGeom prst="homePlate">
            <a:avLst/>
          </a:prstGeom>
          <a:solidFill>
            <a:schemeClr val="accent1">
              <a:lumMod val="20000"/>
              <a:lumOff val="80000"/>
            </a:schemeClr>
          </a:solidFill>
          <a:ln w="571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7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圓體" panose="020F0509000000000000" pitchFamily="49" charset="-120"/>
                <a:ea typeface="華康中圓體" panose="020F0509000000000000" pitchFamily="49" charset="-120"/>
              </a:rPr>
              <a:t>問題思考</a:t>
            </a:r>
            <a:endParaRPr lang="zh-TW" altLang="en-US" sz="72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矩形 4"/>
          <p:cNvSpPr/>
          <p:nvPr/>
        </p:nvSpPr>
        <p:spPr>
          <a:xfrm>
            <a:off x="1115616" y="2060848"/>
            <a:ext cx="6782544" cy="707886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華康中圓體" panose="020F0509000000000000" pitchFamily="49" charset="-120"/>
                <a:ea typeface="華康中圓體" panose="020F0509000000000000" pitchFamily="49" charset="-120"/>
              </a:rPr>
              <a:t>個案三：出售假消毒酒精案</a:t>
            </a:r>
            <a:endParaRPr lang="zh-TW" altLang="en-US" sz="4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華康中圓體" panose="020F0509000000000000" pitchFamily="49" charset="-120"/>
              <a:ea typeface="華康中圓體" panose="020F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498236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27584" y="2348880"/>
            <a:ext cx="7975549" cy="4203848"/>
          </a:xfrm>
          <a:noFill/>
        </p:spPr>
        <p:txBody>
          <a:bodyPr>
            <a:noAutofit/>
          </a:bodyPr>
          <a:lstStyle/>
          <a:p>
            <a:pPr marL="0" algn="just">
              <a:buClr>
                <a:srgbClr val="BC1C1C">
                  <a:lumMod val="75000"/>
                </a:srgbClr>
              </a:buClr>
              <a:buFont typeface="Wingdings" panose="05000000000000000000" pitchFamily="2" charset="2"/>
              <a:buChar char="Ø"/>
            </a:pPr>
            <a:r>
              <a:rPr lang="zh-HK" altLang="zh-MO" sz="3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圓體" panose="020F0509000000000000" pitchFamily="49" charset="-120"/>
                <a:ea typeface="華康中圓體" panose="020F0509000000000000" pitchFamily="49" charset="-120"/>
              </a:rPr>
              <a:t>每個選擇背後</a:t>
            </a:r>
            <a:r>
              <a:rPr lang="zh-TW" altLang="en-US" sz="3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圓體" panose="020F0509000000000000" pitchFamily="49" charset="-120"/>
                <a:ea typeface="華康中圓體" panose="020F0509000000000000" pitchFamily="49" charset="-120"/>
              </a:rPr>
              <a:t>會</a:t>
            </a:r>
            <a:r>
              <a:rPr lang="zh-HK" altLang="zh-MO" sz="3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圓體" panose="020F0509000000000000" pitchFamily="49" charset="-120"/>
                <a:ea typeface="華康中圓體" panose="020F0509000000000000" pitchFamily="49" charset="-120"/>
              </a:rPr>
              <a:t>引發的</a:t>
            </a:r>
            <a:r>
              <a:rPr lang="zh-TW" altLang="en-US" sz="3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圓體" panose="020F0509000000000000" pitchFamily="49" charset="-120"/>
                <a:ea typeface="華康中圓體" panose="020F0509000000000000" pitchFamily="49" charset="-120"/>
              </a:rPr>
              <a:t>不同</a:t>
            </a:r>
            <a:r>
              <a:rPr lang="zh-HK" altLang="zh-MO" sz="3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圓體" panose="020F0509000000000000" pitchFamily="49" charset="-120"/>
                <a:ea typeface="華康中圓體" panose="020F0509000000000000" pitchFamily="49" charset="-120"/>
              </a:rPr>
              <a:t>後果及影響，特別在疫症當前，每個決定均影</a:t>
            </a:r>
            <a:r>
              <a:rPr lang="zh-TW" altLang="zh-MO" sz="3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圓體" panose="020F0509000000000000" pitchFamily="49" charset="-120"/>
                <a:ea typeface="華康中圓體" panose="020F0509000000000000" pitchFamily="49" charset="-120"/>
              </a:rPr>
              <a:t>響</a:t>
            </a:r>
            <a:r>
              <a:rPr lang="zh-HK" altLang="zh-MO" sz="3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圓體" panose="020F0509000000000000" pitchFamily="49" charset="-120"/>
                <a:ea typeface="華康中圓體" panose="020F0509000000000000" pitchFamily="49" charset="-120"/>
              </a:rPr>
              <a:t>自己及別人的性命安全。</a:t>
            </a:r>
            <a:endParaRPr lang="en-US" altLang="zh-HK" sz="36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中圓體" panose="020F0509000000000000" pitchFamily="49" charset="-120"/>
              <a:ea typeface="華康中圓體" panose="020F0509000000000000" pitchFamily="49" charset="-120"/>
            </a:endParaRPr>
          </a:p>
          <a:p>
            <a:pPr marL="0" algn="just">
              <a:buClr>
                <a:srgbClr val="BC1C1C">
                  <a:lumMod val="75000"/>
                </a:srgbClr>
              </a:buClr>
              <a:buFont typeface="Wingdings" panose="05000000000000000000" pitchFamily="2" charset="2"/>
              <a:buChar char="Ø"/>
            </a:pPr>
            <a:r>
              <a:rPr lang="zh-HK" altLang="zh-MO" sz="3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圓體" panose="020F0509000000000000" pitchFamily="49" charset="-120"/>
                <a:ea typeface="華康中圓體" panose="020F0509000000000000" pitchFamily="49" charset="-120"/>
              </a:rPr>
              <a:t>若因個人利</a:t>
            </a:r>
            <a:r>
              <a:rPr lang="zh-TW" altLang="zh-MO" sz="3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圓體" panose="020F0509000000000000" pitchFamily="49" charset="-120"/>
                <a:ea typeface="華康中圓體" panose="020F0509000000000000" pitchFamily="49" charset="-120"/>
              </a:rPr>
              <a:t>益</a:t>
            </a:r>
            <a:r>
              <a:rPr lang="zh-HK" altLang="zh-MO" sz="3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圓體" panose="020F0509000000000000" pitchFamily="49" charset="-120"/>
                <a:ea typeface="華康中圓體" panose="020F0509000000000000" pitchFamily="49" charset="-120"/>
              </a:rPr>
              <a:t>，而做出違反誠信的行為，例如說</a:t>
            </a:r>
            <a:r>
              <a:rPr lang="zh-TW" altLang="zh-MO" sz="3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圓體" panose="020F0509000000000000" pitchFamily="49" charset="-120"/>
                <a:ea typeface="華康中圓體" panose="020F0509000000000000" pitchFamily="49" charset="-120"/>
              </a:rPr>
              <a:t>謊</a:t>
            </a:r>
            <a:r>
              <a:rPr lang="zh-HK" altLang="zh-MO" sz="3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圓體" panose="020F0509000000000000" pitchFamily="49" charset="-120"/>
                <a:ea typeface="華康中圓體" panose="020F0509000000000000" pitchFamily="49" charset="-120"/>
              </a:rPr>
              <a:t>或詐</a:t>
            </a:r>
            <a:r>
              <a:rPr lang="zh-TW" altLang="zh-MO" sz="3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圓體" panose="020F0509000000000000" pitchFamily="49" charset="-120"/>
                <a:ea typeface="華康中圓體" panose="020F0509000000000000" pitchFamily="49" charset="-120"/>
              </a:rPr>
              <a:t>騙</a:t>
            </a:r>
            <a:r>
              <a:rPr lang="zh-HK" altLang="zh-MO" sz="3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圓體" panose="020F0509000000000000" pitchFamily="49" charset="-120"/>
                <a:ea typeface="華康中圓體" panose="020F0509000000000000" pitchFamily="49" charset="-120"/>
              </a:rPr>
              <a:t>，需要為自己的行為負</a:t>
            </a:r>
            <a:r>
              <a:rPr lang="zh-TW" altLang="zh-MO" sz="3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圓體" panose="020F0509000000000000" pitchFamily="49" charset="-120"/>
                <a:ea typeface="華康中圓體" panose="020F0509000000000000" pitchFamily="49" charset="-120"/>
              </a:rPr>
              <a:t>責</a:t>
            </a:r>
            <a:r>
              <a:rPr lang="zh-HK" altLang="zh-MO" sz="3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圓體" panose="020F0509000000000000" pitchFamily="49" charset="-120"/>
                <a:ea typeface="華康中圓體" panose="020F0509000000000000" pitchFamily="49" charset="-120"/>
              </a:rPr>
              <a:t>，甚至負上刑</a:t>
            </a:r>
            <a:r>
              <a:rPr lang="zh-TW" altLang="zh-MO" sz="3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圓體" panose="020F0509000000000000" pitchFamily="49" charset="-120"/>
                <a:ea typeface="華康中圓體" panose="020F0509000000000000" pitchFamily="49" charset="-120"/>
              </a:rPr>
              <a:t>事</a:t>
            </a:r>
            <a:r>
              <a:rPr lang="zh-HK" altLang="zh-MO" sz="3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圓體" panose="020F0509000000000000" pitchFamily="49" charset="-120"/>
                <a:ea typeface="華康中圓體" panose="020F0509000000000000" pitchFamily="49" charset="-120"/>
              </a:rPr>
              <a:t>責任。</a:t>
            </a:r>
            <a:endParaRPr lang="en-US" altLang="zh-TW" sz="36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中圓體" panose="020F0509000000000000" pitchFamily="49" charset="-120"/>
              <a:ea typeface="華康中圓體" panose="020F0509000000000000" pitchFamily="49" charset="-120"/>
            </a:endParaRPr>
          </a:p>
          <a:p>
            <a:endParaRPr lang="zh-TW" altLang="en-US" sz="36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五邊形 3"/>
          <p:cNvSpPr/>
          <p:nvPr/>
        </p:nvSpPr>
        <p:spPr>
          <a:xfrm>
            <a:off x="1259632" y="188640"/>
            <a:ext cx="4970513" cy="1320800"/>
          </a:xfrm>
          <a:prstGeom prst="homePlate">
            <a:avLst/>
          </a:prstGeom>
          <a:solidFill>
            <a:schemeClr val="accent1">
              <a:lumMod val="20000"/>
              <a:lumOff val="80000"/>
            </a:schemeClr>
          </a:solidFill>
          <a:ln w="571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7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個案分析</a:t>
            </a:r>
          </a:p>
        </p:txBody>
      </p:sp>
    </p:spTree>
    <p:extLst>
      <p:ext uri="{BB962C8B-B14F-4D97-AF65-F5344CB8AC3E}">
        <p14:creationId xmlns:p14="http://schemas.microsoft.com/office/powerpoint/2010/main" val="23924627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內容版面配置區 1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8070"/>
          <a:stretch/>
        </p:blipFill>
        <p:spPr>
          <a:xfrm>
            <a:off x="2138469" y="1666777"/>
            <a:ext cx="5497793" cy="4911890"/>
          </a:xfrm>
          <a:noFill/>
        </p:spPr>
      </p:pic>
      <p:sp>
        <p:nvSpPr>
          <p:cNvPr id="5" name="矩形 4"/>
          <p:cNvSpPr/>
          <p:nvPr/>
        </p:nvSpPr>
        <p:spPr>
          <a:xfrm>
            <a:off x="1259632" y="209468"/>
            <a:ext cx="3082990" cy="707886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華康中圓體" panose="020F0509000000000000" pitchFamily="49" charset="-120"/>
                <a:ea typeface="華康中圓體" panose="020F0509000000000000" pitchFamily="49" charset="-120"/>
              </a:rPr>
              <a:t>聚焦本地</a:t>
            </a:r>
            <a:endParaRPr lang="zh-TW" altLang="en-US" sz="4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華康中圓體" panose="020F0509000000000000" pitchFamily="49" charset="-120"/>
              <a:ea typeface="華康中圓體" panose="020F0509000000000000" pitchFamily="49" charset="-120"/>
            </a:endParaRPr>
          </a:p>
        </p:txBody>
      </p:sp>
      <p:sp>
        <p:nvSpPr>
          <p:cNvPr id="7" name="內容版面配置區 2"/>
          <p:cNvSpPr txBox="1">
            <a:spLocks/>
          </p:cNvSpPr>
          <p:nvPr/>
        </p:nvSpPr>
        <p:spPr>
          <a:xfrm>
            <a:off x="899592" y="1005013"/>
            <a:ext cx="7975549" cy="66176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algn="just">
              <a:buClr>
                <a:srgbClr val="BC1C1C">
                  <a:lumMod val="75000"/>
                </a:srgbClr>
              </a:buClr>
              <a:buFont typeface="Wingdings" panose="05000000000000000000" pitchFamily="2" charset="2"/>
              <a:buChar char="Ø"/>
            </a:pPr>
            <a:r>
              <a:rPr lang="zh-TW" altLang="en-US" sz="3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圓體" panose="020F0509000000000000" pitchFamily="49" charset="-120"/>
                <a:ea typeface="華康中圓體" panose="020F0509000000000000" pitchFamily="49" charset="-120"/>
              </a:rPr>
              <a:t>本澳虛報健康申報的法律規管</a:t>
            </a:r>
            <a:endParaRPr lang="zh-TW" altLang="en-US" sz="36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5759624" y="6424778"/>
            <a:ext cx="291683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400" b="1" i="1" dirty="0">
                <a:latin typeface="CIDFont+F1"/>
              </a:rPr>
              <a:t>資料來源：澳門新聞局 </a:t>
            </a:r>
            <a:r>
              <a:rPr lang="en-US" altLang="zh-TW" sz="1400" b="1" i="1" dirty="0">
                <a:latin typeface="CIDFont+F3"/>
              </a:rPr>
              <a:t>2020</a:t>
            </a:r>
            <a:r>
              <a:rPr lang="en-US" altLang="zh-TW" sz="1400" b="1" i="1" dirty="0">
                <a:latin typeface="CIDFont+F1"/>
              </a:rPr>
              <a:t>/</a:t>
            </a:r>
            <a:r>
              <a:rPr lang="en-US" altLang="zh-TW" sz="1400" b="1" i="1" dirty="0">
                <a:latin typeface="CIDFont+F3"/>
              </a:rPr>
              <a:t>3</a:t>
            </a:r>
            <a:r>
              <a:rPr lang="en-US" altLang="zh-TW" sz="1400" b="1" i="1" dirty="0">
                <a:latin typeface="CIDFont+F1"/>
              </a:rPr>
              <a:t>/</a:t>
            </a:r>
            <a:r>
              <a:rPr lang="en-US" altLang="zh-TW" sz="1400" b="1" i="1" dirty="0">
                <a:latin typeface="CIDFont+F3"/>
              </a:rPr>
              <a:t>10 </a:t>
            </a:r>
            <a:endParaRPr lang="zh-MO" altLang="en-US" sz="1400" b="1" i="1" dirty="0"/>
          </a:p>
        </p:txBody>
      </p:sp>
    </p:spTree>
    <p:extLst>
      <p:ext uri="{BB962C8B-B14F-4D97-AF65-F5344CB8AC3E}">
        <p14:creationId xmlns:p14="http://schemas.microsoft.com/office/powerpoint/2010/main" val="28497432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71600" y="1509440"/>
            <a:ext cx="7776864" cy="4608512"/>
          </a:xfrm>
          <a:noFill/>
        </p:spPr>
        <p:txBody>
          <a:bodyPr>
            <a:noAutofit/>
          </a:bodyPr>
          <a:lstStyle/>
          <a:p>
            <a:pPr marL="0" algn="just">
              <a:buClr>
                <a:srgbClr val="BC1C1C">
                  <a:lumMod val="75000"/>
                </a:srgbClr>
              </a:buClr>
              <a:buFont typeface="Wingdings" panose="05000000000000000000" pitchFamily="2" charset="2"/>
              <a:buChar char="Ø"/>
            </a:pPr>
            <a:r>
              <a:rPr lang="zh-TW" altLang="en-US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圓體" panose="020F0509000000000000" pitchFamily="49" charset="-120"/>
                <a:ea typeface="華康中圓體" panose="020F0509000000000000" pitchFamily="49" charset="-120"/>
              </a:rPr>
              <a:t>以「新型冠狀病毒肺炎」</a:t>
            </a:r>
            <a:r>
              <a:rPr lang="en-US" altLang="zh-TW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圓體" panose="020F0509000000000000" pitchFamily="49" charset="-120"/>
                <a:ea typeface="華康中圓體" panose="020F0509000000000000" pitchFamily="49" charset="-120"/>
              </a:rPr>
              <a:t> </a:t>
            </a:r>
            <a:r>
              <a:rPr lang="zh-TW" altLang="en-US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圓體" panose="020F0509000000000000" pitchFamily="49" charset="-120"/>
                <a:ea typeface="華康中圓體" panose="020F0509000000000000" pitchFamily="49" charset="-120"/>
              </a:rPr>
              <a:t>這一重大公共衛生事件為思想起點，了解到堅守誠信雖是個人選擇。</a:t>
            </a:r>
            <a:endParaRPr lang="en-US" altLang="zh-TW" sz="28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中圓體" panose="020F0509000000000000" pitchFamily="49" charset="-120"/>
              <a:ea typeface="華康中圓體" panose="020F0509000000000000" pitchFamily="49" charset="-120"/>
            </a:endParaRPr>
          </a:p>
          <a:p>
            <a:pPr marL="0" algn="just">
              <a:buClr>
                <a:srgbClr val="BC1C1C">
                  <a:lumMod val="75000"/>
                </a:srgbClr>
              </a:buClr>
              <a:buFont typeface="Wingdings" panose="05000000000000000000" pitchFamily="2" charset="2"/>
              <a:buChar char="Ø"/>
            </a:pPr>
            <a:r>
              <a:rPr lang="zh-TW" altLang="en-US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圓體" panose="020F0509000000000000" pitchFamily="49" charset="-120"/>
                <a:ea typeface="華康中圓體" panose="020F0509000000000000" pitchFamily="49" charset="-120"/>
              </a:rPr>
              <a:t>但若有人在應對疫情時，做出違反誠信的行為，如說謊或詐騙，不但會影響到自己、家人及他人的健康，亦會削弱社會的抗疫效能，甚至加速疫情在全球的擴散，可見違反誠信行為影響深遠。</a:t>
            </a:r>
            <a:endParaRPr lang="en-US" altLang="zh-TW" sz="28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中圓體" panose="020F0509000000000000" pitchFamily="49" charset="-120"/>
              <a:ea typeface="華康中圓體" panose="020F0509000000000000" pitchFamily="49" charset="-120"/>
            </a:endParaRPr>
          </a:p>
          <a:p>
            <a:pPr marL="0" algn="just">
              <a:buClr>
                <a:srgbClr val="BC1C1C">
                  <a:lumMod val="75000"/>
                </a:srgbClr>
              </a:buClr>
              <a:buFont typeface="Wingdings" panose="05000000000000000000" pitchFamily="2" charset="2"/>
              <a:buChar char="Ø"/>
            </a:pPr>
            <a:r>
              <a:rPr lang="zh-TW" altLang="en-US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圓體" panose="020F0509000000000000" pitchFamily="49" charset="-120"/>
                <a:ea typeface="華康中圓體" panose="020F0509000000000000" pitchFamily="49" charset="-120"/>
              </a:rPr>
              <a:t>此外，違反誠信的人往往需要承受個人道德及社會輿論的責備，甚或需負上倘有的刑事責任。</a:t>
            </a:r>
            <a:endParaRPr lang="zh-TW" altLang="en-US" sz="28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五邊形 3"/>
          <p:cNvSpPr/>
          <p:nvPr/>
        </p:nvSpPr>
        <p:spPr>
          <a:xfrm>
            <a:off x="1259632" y="188640"/>
            <a:ext cx="4970513" cy="1320800"/>
          </a:xfrm>
          <a:prstGeom prst="homePlate">
            <a:avLst/>
          </a:prstGeom>
          <a:solidFill>
            <a:schemeClr val="accent1">
              <a:lumMod val="20000"/>
              <a:lumOff val="80000"/>
            </a:schemeClr>
          </a:solidFill>
          <a:ln w="571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7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總結</a:t>
            </a:r>
          </a:p>
        </p:txBody>
      </p:sp>
    </p:spTree>
    <p:extLst>
      <p:ext uri="{BB962C8B-B14F-4D97-AF65-F5344CB8AC3E}">
        <p14:creationId xmlns:p14="http://schemas.microsoft.com/office/powerpoint/2010/main" val="6293162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87624" y="2132856"/>
            <a:ext cx="7200800" cy="1584176"/>
          </a:xfrm>
          <a:noFill/>
        </p:spPr>
        <p:txBody>
          <a:bodyPr>
            <a:noAutofit/>
          </a:bodyPr>
          <a:lstStyle/>
          <a:p>
            <a:pPr marL="0" algn="just">
              <a:buClr>
                <a:srgbClr val="BC1C1C">
                  <a:lumMod val="75000"/>
                </a:srgbClr>
              </a:buClr>
              <a:buFont typeface="Wingdings" panose="05000000000000000000" pitchFamily="2" charset="2"/>
              <a:buChar char="Ø"/>
            </a:pPr>
            <a:r>
              <a:rPr lang="zh-TW" altLang="en-US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圓體" panose="020F0509000000000000" pitchFamily="49" charset="-120"/>
                <a:ea typeface="華康中圓體" panose="020F0509000000000000" pitchFamily="49" charset="-120"/>
              </a:rPr>
              <a:t>疫情引發我們思考不同價值觀的意義，請同學以「如何在抗疫中堅守誠信」為題，用設計手帳版面的形式，抒發感受。</a:t>
            </a:r>
            <a:endParaRPr lang="en-US" altLang="zh-TW" sz="28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中圓體" panose="020F0509000000000000" pitchFamily="49" charset="-120"/>
              <a:ea typeface="華康中圓體" panose="020F0509000000000000" pitchFamily="49" charset="-120"/>
            </a:endParaRPr>
          </a:p>
        </p:txBody>
      </p:sp>
      <p:sp>
        <p:nvSpPr>
          <p:cNvPr id="4" name="五邊形 3"/>
          <p:cNvSpPr/>
          <p:nvPr/>
        </p:nvSpPr>
        <p:spPr>
          <a:xfrm>
            <a:off x="1331640" y="188640"/>
            <a:ext cx="4970513" cy="1320800"/>
          </a:xfrm>
          <a:prstGeom prst="homePlate">
            <a:avLst/>
          </a:prstGeom>
          <a:solidFill>
            <a:schemeClr val="accent1">
              <a:lumMod val="20000"/>
              <a:lumOff val="80000"/>
            </a:schemeClr>
          </a:solidFill>
          <a:ln w="571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7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延伸活動</a:t>
            </a:r>
          </a:p>
        </p:txBody>
      </p:sp>
    </p:spTree>
    <p:extLst>
      <p:ext uri="{BB962C8B-B14F-4D97-AF65-F5344CB8AC3E}">
        <p14:creationId xmlns:p14="http://schemas.microsoft.com/office/powerpoint/2010/main" val="38232570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圓角矩形 6"/>
          <p:cNvSpPr/>
          <p:nvPr/>
        </p:nvSpPr>
        <p:spPr>
          <a:xfrm>
            <a:off x="3563888" y="2636912"/>
            <a:ext cx="2520280" cy="1095016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1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 w="28575"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7200" b="1" dirty="0">
                <a:ln w="3175" cmpd="sng">
                  <a:noFill/>
                </a:ln>
                <a:solidFill>
                  <a:srgbClr val="002060"/>
                </a:solidFill>
                <a:latin typeface="+mj-lt"/>
                <a:ea typeface="+mj-ea"/>
                <a:cs typeface="+mj-cs"/>
              </a:rPr>
              <a:t>完</a:t>
            </a:r>
          </a:p>
        </p:txBody>
      </p:sp>
    </p:spTree>
    <p:extLst>
      <p:ext uri="{BB962C8B-B14F-4D97-AF65-F5344CB8AC3E}">
        <p14:creationId xmlns:p14="http://schemas.microsoft.com/office/powerpoint/2010/main" val="9167396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755576" y="2852936"/>
            <a:ext cx="7971632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514350" lvl="0" indent="-514350">
              <a:buAutoNum type="arabicPeriod"/>
            </a:pPr>
            <a:r>
              <a:rPr lang="zh-TW" altLang="en-US" sz="4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圓體" panose="020F0509000000000000" pitchFamily="49" charset="-120"/>
                <a:ea typeface="華康中圓體" panose="020F0509000000000000" pitchFamily="49" charset="-120"/>
              </a:rPr>
              <a:t>了解「新型冠狀病毒肺炎」最新的全球疫情發展形勢。</a:t>
            </a:r>
            <a:r>
              <a:rPr lang="en-US" altLang="zh-TW" sz="4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圓體" panose="020F0509000000000000" pitchFamily="49" charset="-120"/>
                <a:ea typeface="華康中圓體" panose="020F0509000000000000" pitchFamily="49" charset="-120"/>
              </a:rPr>
              <a:t>  </a:t>
            </a:r>
            <a:r>
              <a:rPr lang="en-US" altLang="zh-TW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圓體" panose="020F0509000000000000" pitchFamily="49" charset="-120"/>
                <a:ea typeface="華康中圓體" panose="020F0509000000000000" pitchFamily="49" charset="-120"/>
                <a:hlinkClick r:id="rId2"/>
              </a:rPr>
              <a:t>https://vis.ucloud365.com/ncov/world/</a:t>
            </a:r>
            <a:endParaRPr lang="zh-TW" altLang="zh-TW" sz="28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中圓體" panose="020F0509000000000000" pitchFamily="49" charset="-120"/>
              <a:ea typeface="華康中圓體" panose="020F0509000000000000" pitchFamily="49" charset="-120"/>
            </a:endParaRPr>
          </a:p>
        </p:txBody>
      </p:sp>
      <p:sp>
        <p:nvSpPr>
          <p:cNvPr id="6" name="五邊形 5"/>
          <p:cNvSpPr/>
          <p:nvPr/>
        </p:nvSpPr>
        <p:spPr>
          <a:xfrm>
            <a:off x="1331640" y="448114"/>
            <a:ext cx="4970513" cy="1320800"/>
          </a:xfrm>
          <a:prstGeom prst="homePlate">
            <a:avLst/>
          </a:prstGeom>
          <a:solidFill>
            <a:schemeClr val="accent1">
              <a:lumMod val="20000"/>
              <a:lumOff val="80000"/>
            </a:schemeClr>
          </a:solidFill>
          <a:ln w="571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7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圓體" panose="020F0509000000000000" pitchFamily="49" charset="-120"/>
                <a:ea typeface="華康中圓體" panose="020F0509000000000000" pitchFamily="49" charset="-120"/>
                <a:cs typeface="+mj-cs"/>
              </a:rPr>
              <a:t>引 入</a:t>
            </a:r>
          </a:p>
        </p:txBody>
      </p:sp>
    </p:spTree>
    <p:extLst>
      <p:ext uri="{BB962C8B-B14F-4D97-AF65-F5344CB8AC3E}">
        <p14:creationId xmlns:p14="http://schemas.microsoft.com/office/powerpoint/2010/main" val="32758762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1043608" y="2060848"/>
            <a:ext cx="762038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lvl="0"/>
            <a:r>
              <a:rPr lang="en-US" altLang="zh-TW" sz="4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圓體" panose="020F0509000000000000" pitchFamily="49" charset="-120"/>
                <a:ea typeface="華康中圓體" panose="020F0509000000000000" pitchFamily="49" charset="-120"/>
              </a:rPr>
              <a:t>2.</a:t>
            </a:r>
            <a:r>
              <a:rPr lang="zh-TW" altLang="en-US" sz="4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圓體" panose="020F0509000000000000" pitchFamily="49" charset="-120"/>
                <a:ea typeface="華康中圓體" panose="020F0509000000000000" pitchFamily="49" charset="-120"/>
              </a:rPr>
              <a:t> 為何疫情會急速地全球擴散</a:t>
            </a:r>
            <a:r>
              <a:rPr lang="en-US" altLang="zh-TW" sz="4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圓體" panose="020F0509000000000000" pitchFamily="49" charset="-120"/>
                <a:ea typeface="華康中圓體" panose="020F0509000000000000" pitchFamily="49" charset="-120"/>
              </a:rPr>
              <a:t>﹖  </a:t>
            </a:r>
            <a:r>
              <a:rPr lang="zh-TW" altLang="en-US" sz="4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圓體" panose="020F0509000000000000" pitchFamily="49" charset="-120"/>
                <a:ea typeface="華康中圓體" panose="020F0509000000000000" pitchFamily="49" charset="-120"/>
              </a:rPr>
              <a:t>寫下三個可能的原因。</a:t>
            </a:r>
            <a:endParaRPr lang="zh-TW" altLang="zh-TW" sz="40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中圓體" panose="020F0509000000000000" pitchFamily="49" charset="-120"/>
              <a:ea typeface="華康中圓體" panose="020F0509000000000000" pitchFamily="49" charset="-12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1043608" y="3789040"/>
            <a:ext cx="7620380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lvl="0" algn="just"/>
            <a:r>
              <a:rPr lang="en-US" altLang="zh-TW" sz="4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圓體" panose="020F0509000000000000" pitchFamily="49" charset="-120"/>
                <a:ea typeface="華康中圓體" panose="020F0509000000000000" pitchFamily="49" charset="-120"/>
              </a:rPr>
              <a:t>3.</a:t>
            </a:r>
            <a:r>
              <a:rPr lang="zh-TW" altLang="en-US" sz="4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圓體" panose="020F0509000000000000" pitchFamily="49" charset="-120"/>
                <a:ea typeface="華康中圓體" panose="020F0509000000000000" pitchFamily="49" charset="-120"/>
              </a:rPr>
              <a:t> 有否存在「個人因素」令疫情加速散播</a:t>
            </a:r>
            <a:r>
              <a:rPr lang="en-US" altLang="zh-TW" sz="4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圓體" panose="020F0509000000000000" pitchFamily="49" charset="-120"/>
                <a:ea typeface="華康中圓體" panose="020F0509000000000000" pitchFamily="49" charset="-120"/>
              </a:rPr>
              <a:t>﹖</a:t>
            </a:r>
            <a:r>
              <a:rPr lang="zh-TW" altLang="en-US" sz="4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圓體" panose="020F0509000000000000" pitchFamily="49" charset="-120"/>
                <a:ea typeface="華康中圓體" panose="020F0509000000000000" pitchFamily="49" charset="-120"/>
              </a:rPr>
              <a:t>寫下三個可能的個人因素。</a:t>
            </a:r>
            <a:endParaRPr lang="zh-TW" altLang="zh-TW" sz="40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中圓體" panose="020F0509000000000000" pitchFamily="49" charset="-120"/>
              <a:ea typeface="華康中圓體" panose="020F0509000000000000" pitchFamily="49" charset="-120"/>
            </a:endParaRPr>
          </a:p>
        </p:txBody>
      </p:sp>
      <p:sp>
        <p:nvSpPr>
          <p:cNvPr id="6" name="五邊形 5"/>
          <p:cNvSpPr/>
          <p:nvPr/>
        </p:nvSpPr>
        <p:spPr>
          <a:xfrm>
            <a:off x="1403648" y="115560"/>
            <a:ext cx="4970513" cy="1320800"/>
          </a:xfrm>
          <a:prstGeom prst="homePlate">
            <a:avLst/>
          </a:prstGeom>
          <a:solidFill>
            <a:schemeClr val="accent1">
              <a:lumMod val="20000"/>
              <a:lumOff val="80000"/>
            </a:schemeClr>
          </a:solidFill>
          <a:ln w="571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7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圓體" panose="020F0509000000000000" pitchFamily="49" charset="-120"/>
                <a:ea typeface="華康中圓體" panose="020F0509000000000000" pitchFamily="49" charset="-120"/>
                <a:cs typeface="+mj-cs"/>
              </a:rPr>
              <a:t>引 入</a:t>
            </a:r>
          </a:p>
        </p:txBody>
      </p:sp>
    </p:spTree>
    <p:extLst>
      <p:ext uri="{BB962C8B-B14F-4D97-AF65-F5344CB8AC3E}">
        <p14:creationId xmlns:p14="http://schemas.microsoft.com/office/powerpoint/2010/main" val="27361249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五邊形 4"/>
          <p:cNvSpPr/>
          <p:nvPr/>
        </p:nvSpPr>
        <p:spPr>
          <a:xfrm>
            <a:off x="1547664" y="203464"/>
            <a:ext cx="4970513" cy="1320800"/>
          </a:xfrm>
          <a:prstGeom prst="homePlate">
            <a:avLst/>
          </a:prstGeom>
          <a:solidFill>
            <a:schemeClr val="accent1">
              <a:lumMod val="20000"/>
              <a:lumOff val="80000"/>
            </a:schemeClr>
          </a:solidFill>
          <a:ln w="571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9552" y="148497"/>
            <a:ext cx="6347713" cy="1320800"/>
          </a:xfrm>
        </p:spPr>
        <p:txBody>
          <a:bodyPr>
            <a:normAutofit/>
          </a:bodyPr>
          <a:lstStyle/>
          <a:p>
            <a:r>
              <a:rPr lang="zh-TW" altLang="en-US" sz="7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圓體" panose="020F0509000000000000" pitchFamily="49" charset="-120"/>
                <a:ea typeface="華康中圓體" panose="020F0509000000000000" pitchFamily="49" charset="-120"/>
              </a:rPr>
              <a:t>個案分析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43608" y="2636912"/>
            <a:ext cx="7560840" cy="1944216"/>
          </a:xfrm>
        </p:spPr>
        <p:txBody>
          <a:bodyPr>
            <a:noAutofit/>
          </a:bodyPr>
          <a:lstStyle/>
          <a:p>
            <a:pPr marL="0" algn="just"/>
            <a:r>
              <a:rPr lang="zh-TW" altLang="en-US" sz="4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圓體" panose="020F0509000000000000" pitchFamily="49" charset="-120"/>
                <a:ea typeface="華康中圓體" panose="020F0509000000000000" pitchFamily="49" charset="-120"/>
              </a:rPr>
              <a:t>在以下</a:t>
            </a:r>
            <a:r>
              <a:rPr lang="en-US" altLang="zh-TW" sz="4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圓體" panose="020F0509000000000000" pitchFamily="49" charset="-120"/>
                <a:ea typeface="華康中圓體" panose="020F0509000000000000" pitchFamily="49" charset="-120"/>
              </a:rPr>
              <a:t>3</a:t>
            </a:r>
            <a:r>
              <a:rPr lang="zh-TW" altLang="en-US" sz="4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圓體" panose="020F0509000000000000" pitchFamily="49" charset="-120"/>
                <a:ea typeface="華康中圓體" panose="020F0509000000000000" pitchFamily="49" charset="-120"/>
              </a:rPr>
              <a:t>個個案中，選其中</a:t>
            </a:r>
            <a:r>
              <a:rPr lang="en-US" altLang="zh-TW" sz="4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圓體" panose="020F0509000000000000" pitchFamily="49" charset="-120"/>
                <a:ea typeface="華康中圓體" panose="020F0509000000000000" pitchFamily="49" charset="-120"/>
              </a:rPr>
              <a:t>2</a:t>
            </a:r>
            <a:r>
              <a:rPr lang="zh-TW" altLang="en-US" sz="4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圓體" panose="020F0509000000000000" pitchFamily="49" charset="-120"/>
                <a:ea typeface="華康中圓體" panose="020F0509000000000000" pitchFamily="49" charset="-120"/>
              </a:rPr>
              <a:t>個個案分析細閱，並完成流程圖及回答思考問題：</a:t>
            </a:r>
          </a:p>
        </p:txBody>
      </p:sp>
    </p:spTree>
    <p:extLst>
      <p:ext uri="{BB962C8B-B14F-4D97-AF65-F5344CB8AC3E}">
        <p14:creationId xmlns:p14="http://schemas.microsoft.com/office/powerpoint/2010/main" val="3372485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1403648" y="260648"/>
            <a:ext cx="6782544" cy="707886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華康中圓體" panose="020F0509000000000000" pitchFamily="49" charset="-120"/>
                <a:ea typeface="華康中圓體" panose="020F0509000000000000" pitchFamily="49" charset="-120"/>
              </a:rPr>
              <a:t>個案一：隱瞞行程禍及家人</a:t>
            </a:r>
            <a:endParaRPr lang="zh-TW" altLang="en-US" sz="4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華康中圓體" panose="020F0509000000000000" pitchFamily="49" charset="-120"/>
              <a:ea typeface="華康中圓體" panose="020F0509000000000000" pitchFamily="49" charset="-120"/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25" r="2168"/>
          <a:stretch/>
        </p:blipFill>
        <p:spPr>
          <a:xfrm>
            <a:off x="1043608" y="1003011"/>
            <a:ext cx="7848872" cy="5628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71089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997591" y="2060848"/>
            <a:ext cx="6782544" cy="707886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華康中圓體" panose="020F0509000000000000" pitchFamily="49" charset="-120"/>
                <a:ea typeface="華康中圓體" panose="020F0509000000000000" pitchFamily="49" charset="-120"/>
              </a:rPr>
              <a:t>個案一：隱瞞行程禍及家人</a:t>
            </a:r>
            <a:endParaRPr lang="zh-TW" altLang="en-US" sz="4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華康中圓體" panose="020F0509000000000000" pitchFamily="49" charset="-120"/>
              <a:ea typeface="華康中圓體" panose="020F0509000000000000" pitchFamily="49" charset="-12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971600" y="2852936"/>
            <a:ext cx="7805972" cy="2754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spcBef>
                <a:spcPct val="20000"/>
              </a:spcBef>
              <a:spcAft>
                <a:spcPts val="600"/>
              </a:spcAft>
              <a:buClr>
                <a:srgbClr val="BC1C1C">
                  <a:lumMod val="75000"/>
                </a:srgbClr>
              </a:buClr>
              <a:buSzPct val="145000"/>
              <a:buFont typeface="Arial"/>
              <a:buChar char="•"/>
            </a:pPr>
            <a:r>
              <a:rPr lang="zh-TW" altLang="en-US" sz="4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圓體" panose="020F0509000000000000" pitchFamily="49" charset="-120"/>
                <a:ea typeface="華康中圓體" panose="020F0509000000000000" pitchFamily="49" charset="-120"/>
              </a:rPr>
              <a:t>「透露個人行程與否是個人的選擇，我有權選擇是否如實地向醫護人員報告。」</a:t>
            </a:r>
            <a:endParaRPr lang="en-US" altLang="zh-TW" sz="40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中圓體" panose="020F0509000000000000" pitchFamily="49" charset="-120"/>
              <a:ea typeface="華康中圓體" panose="020F0509000000000000" pitchFamily="49" charset="-120"/>
            </a:endParaRPr>
          </a:p>
          <a:p>
            <a:pPr lvl="0">
              <a:spcBef>
                <a:spcPct val="20000"/>
              </a:spcBef>
              <a:spcAft>
                <a:spcPts val="600"/>
              </a:spcAft>
              <a:buClr>
                <a:srgbClr val="BC1C1C">
                  <a:lumMod val="75000"/>
                </a:srgbClr>
              </a:buClr>
              <a:buSzPct val="145000"/>
            </a:pPr>
            <a:r>
              <a:rPr lang="en-US" altLang="zh-TW" sz="4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圓體" panose="020F0509000000000000" pitchFamily="49" charset="-120"/>
                <a:ea typeface="華康中圓體" panose="020F0509000000000000" pitchFamily="49" charset="-120"/>
              </a:rPr>
              <a:t> </a:t>
            </a:r>
            <a:r>
              <a:rPr lang="zh-TW" altLang="en-US" sz="4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圓體" panose="020F0509000000000000" pitchFamily="49" charset="-120"/>
                <a:ea typeface="華康中圓體" panose="020F0509000000000000" pitchFamily="49" charset="-120"/>
              </a:rPr>
              <a:t>你認同嗎</a:t>
            </a:r>
            <a:r>
              <a:rPr lang="en-US" altLang="zh-TW" sz="4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圓體" panose="020F0509000000000000" pitchFamily="49" charset="-120"/>
                <a:ea typeface="華康中圓體" panose="020F0509000000000000" pitchFamily="49" charset="-120"/>
              </a:rPr>
              <a:t>﹖</a:t>
            </a:r>
            <a:r>
              <a:rPr lang="zh-TW" altLang="en-US" sz="4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圓體" panose="020F0509000000000000" pitchFamily="49" charset="-120"/>
                <a:ea typeface="華康中圓體" panose="020F0509000000000000" pitchFamily="49" charset="-120"/>
              </a:rPr>
              <a:t>為甚麼</a:t>
            </a:r>
            <a:r>
              <a:rPr lang="en-US" altLang="zh-TW" sz="4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圓體" panose="020F0509000000000000" pitchFamily="49" charset="-120"/>
                <a:ea typeface="華康中圓體" panose="020F0509000000000000" pitchFamily="49" charset="-120"/>
              </a:rPr>
              <a:t>﹖</a:t>
            </a:r>
            <a:endParaRPr lang="zh-TW" altLang="en-US" sz="40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中圓體" panose="020F0509000000000000" pitchFamily="49" charset="-120"/>
              <a:ea typeface="華康中圓體" panose="020F0509000000000000" pitchFamily="49" charset="-120"/>
            </a:endParaRPr>
          </a:p>
        </p:txBody>
      </p:sp>
      <p:sp>
        <p:nvSpPr>
          <p:cNvPr id="7" name="五邊形 6"/>
          <p:cNvSpPr/>
          <p:nvPr/>
        </p:nvSpPr>
        <p:spPr>
          <a:xfrm>
            <a:off x="1259632" y="228340"/>
            <a:ext cx="4970513" cy="1320800"/>
          </a:xfrm>
          <a:prstGeom prst="homePlate">
            <a:avLst/>
          </a:prstGeom>
          <a:solidFill>
            <a:schemeClr val="accent1">
              <a:lumMod val="20000"/>
              <a:lumOff val="80000"/>
            </a:schemeClr>
          </a:solidFill>
          <a:ln w="571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7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圓體" panose="020F0509000000000000" pitchFamily="49" charset="-120"/>
                <a:ea typeface="華康中圓體" panose="020F0509000000000000" pitchFamily="49" charset="-120"/>
              </a:rPr>
              <a:t>問題思考</a:t>
            </a:r>
            <a:endParaRPr lang="zh-TW" altLang="en-US" sz="72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83960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331640" y="188640"/>
            <a:ext cx="6782544" cy="707886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華康中圓體" panose="020F0509000000000000" pitchFamily="49" charset="-120"/>
                <a:ea typeface="華康中圓體" panose="020F0509000000000000" pitchFamily="49" charset="-120"/>
              </a:rPr>
              <a:t>個案二：謊報女友確診肺炎</a:t>
            </a:r>
            <a:endParaRPr lang="zh-TW" altLang="en-US" sz="4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華康中圓體" panose="020F0509000000000000" pitchFamily="49" charset="-120"/>
              <a:ea typeface="華康中圓體" panose="020F0509000000000000" pitchFamily="49" charset="-120"/>
            </a:endParaRPr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7" b="2773"/>
          <a:stretch/>
        </p:blipFill>
        <p:spPr>
          <a:xfrm>
            <a:off x="2153668" y="946230"/>
            <a:ext cx="5370660" cy="5795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01091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997591" y="2060848"/>
            <a:ext cx="6782544" cy="707886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華康中圓體" panose="020F0509000000000000" pitchFamily="49" charset="-120"/>
                <a:ea typeface="華康中圓體" panose="020F0509000000000000" pitchFamily="49" charset="-120"/>
              </a:rPr>
              <a:t>個案二：謊報女友確診肺炎</a:t>
            </a:r>
            <a:endParaRPr lang="zh-TW" altLang="en-US" sz="4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華康中圓體" panose="020F0509000000000000" pitchFamily="49" charset="-120"/>
              <a:ea typeface="華康中圓體" panose="020F0509000000000000" pitchFamily="49" charset="-12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827584" y="2924944"/>
            <a:ext cx="7805972" cy="21390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spcBef>
                <a:spcPct val="20000"/>
              </a:spcBef>
              <a:spcAft>
                <a:spcPts val="600"/>
              </a:spcAft>
              <a:buClr>
                <a:srgbClr val="BC1C1C">
                  <a:lumMod val="75000"/>
                </a:srgbClr>
              </a:buClr>
              <a:buSzPct val="145000"/>
              <a:buFont typeface="Arial"/>
              <a:buChar char="•"/>
            </a:pPr>
            <a:r>
              <a:rPr lang="zh-TW" altLang="en-US" sz="4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圓體" panose="020F0509000000000000" pitchFamily="49" charset="-120"/>
                <a:ea typeface="華康中圓體" panose="020F0509000000000000" pitchFamily="49" charset="-120"/>
              </a:rPr>
              <a:t>「因為愛，才不惜說謊虛報，這才是堅定的愛情啊！」</a:t>
            </a:r>
            <a:endParaRPr lang="en-US" altLang="zh-TW" sz="40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中圓體" panose="020F0509000000000000" pitchFamily="49" charset="-120"/>
              <a:ea typeface="華康中圓體" panose="020F0509000000000000" pitchFamily="49" charset="-120"/>
            </a:endParaRPr>
          </a:p>
          <a:p>
            <a:pPr lvl="0" algn="just">
              <a:spcBef>
                <a:spcPct val="20000"/>
              </a:spcBef>
              <a:spcAft>
                <a:spcPts val="600"/>
              </a:spcAft>
              <a:buClr>
                <a:srgbClr val="BC1C1C">
                  <a:lumMod val="75000"/>
                </a:srgbClr>
              </a:buClr>
              <a:buSzPct val="145000"/>
            </a:pPr>
            <a:r>
              <a:rPr lang="en-US" altLang="zh-TW" sz="4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圓體" panose="020F0509000000000000" pitchFamily="49" charset="-120"/>
                <a:ea typeface="華康中圓體" panose="020F0509000000000000" pitchFamily="49" charset="-120"/>
              </a:rPr>
              <a:t> </a:t>
            </a:r>
            <a:r>
              <a:rPr lang="zh-TW" altLang="en-US" sz="4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圓體" panose="020F0509000000000000" pitchFamily="49" charset="-120"/>
                <a:ea typeface="華康中圓體" panose="020F0509000000000000" pitchFamily="49" charset="-120"/>
              </a:rPr>
              <a:t>你認同嗎</a:t>
            </a:r>
            <a:r>
              <a:rPr lang="en-US" altLang="zh-TW" sz="4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圓體" panose="020F0509000000000000" pitchFamily="49" charset="-120"/>
                <a:ea typeface="華康中圓體" panose="020F0509000000000000" pitchFamily="49" charset="-120"/>
              </a:rPr>
              <a:t>﹖</a:t>
            </a:r>
            <a:r>
              <a:rPr lang="zh-TW" altLang="en-US" sz="4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圓體" panose="020F0509000000000000" pitchFamily="49" charset="-120"/>
                <a:ea typeface="華康中圓體" panose="020F0509000000000000" pitchFamily="49" charset="-120"/>
              </a:rPr>
              <a:t>為甚麼</a:t>
            </a:r>
            <a:r>
              <a:rPr lang="en-US" altLang="zh-TW" sz="4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圓體" panose="020F0509000000000000" pitchFamily="49" charset="-120"/>
                <a:ea typeface="華康中圓體" panose="020F0509000000000000" pitchFamily="49" charset="-120"/>
              </a:rPr>
              <a:t>﹖</a:t>
            </a:r>
            <a:endParaRPr lang="zh-TW" altLang="en-US" sz="40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中圓體" panose="020F0509000000000000" pitchFamily="49" charset="-120"/>
              <a:ea typeface="華康中圓體" panose="020F0509000000000000" pitchFamily="49" charset="-120"/>
            </a:endParaRPr>
          </a:p>
        </p:txBody>
      </p:sp>
      <p:sp>
        <p:nvSpPr>
          <p:cNvPr id="7" name="五邊形 6"/>
          <p:cNvSpPr/>
          <p:nvPr/>
        </p:nvSpPr>
        <p:spPr>
          <a:xfrm>
            <a:off x="1259632" y="228340"/>
            <a:ext cx="4970513" cy="1320800"/>
          </a:xfrm>
          <a:prstGeom prst="homePlate">
            <a:avLst/>
          </a:prstGeom>
          <a:solidFill>
            <a:schemeClr val="accent1">
              <a:lumMod val="20000"/>
              <a:lumOff val="80000"/>
            </a:schemeClr>
          </a:solidFill>
          <a:ln w="571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7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圓體" panose="020F0509000000000000" pitchFamily="49" charset="-120"/>
                <a:ea typeface="華康中圓體" panose="020F0509000000000000" pitchFamily="49" charset="-120"/>
              </a:rPr>
              <a:t>問題思考</a:t>
            </a:r>
            <a:endParaRPr lang="zh-TW" altLang="en-US" sz="72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846166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331640" y="188640"/>
            <a:ext cx="6782544" cy="707886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華康中圓體" panose="020F0509000000000000" pitchFamily="49" charset="-120"/>
                <a:ea typeface="華康中圓體" panose="020F0509000000000000" pitchFamily="49" charset="-120"/>
              </a:rPr>
              <a:t>個案三：出售假消毒酒精案</a:t>
            </a:r>
            <a:endParaRPr lang="zh-TW" altLang="en-US" sz="4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華康中圓體" panose="020F0509000000000000" pitchFamily="49" charset="-120"/>
              <a:ea typeface="華康中圓體" panose="020F0509000000000000" pitchFamily="49" charset="-120"/>
            </a:endParaRPr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01"/>
          <a:stretch/>
        </p:blipFill>
        <p:spPr>
          <a:xfrm>
            <a:off x="2339752" y="935041"/>
            <a:ext cx="5288687" cy="5904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52886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視差">
  <a:themeElements>
    <a:clrScheme name="視差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視差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視差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93B4CCAC-FD5A-4D59-B1AC-EAF45910B5A9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TM03457496[[fn=視差]]</Template>
  <TotalTime>512</TotalTime>
  <Words>468</Words>
  <Application>Microsoft Office PowerPoint</Application>
  <PresentationFormat>On-screen Show (4:3)</PresentationFormat>
  <Paragraphs>36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CIDFont+F1</vt:lpstr>
      <vt:lpstr>CIDFont+F3</vt:lpstr>
      <vt:lpstr>華康中圓體</vt:lpstr>
      <vt:lpstr>新細明體</vt:lpstr>
      <vt:lpstr>Arial</vt:lpstr>
      <vt:lpstr>Calibri</vt:lpstr>
      <vt:lpstr>Corbel</vt:lpstr>
      <vt:lpstr>Wingdings</vt:lpstr>
      <vt:lpstr>視差</vt:lpstr>
      <vt:lpstr>疫境之「誠」 </vt:lpstr>
      <vt:lpstr>PowerPoint Presentation</vt:lpstr>
      <vt:lpstr>PowerPoint Presentation</vt:lpstr>
      <vt:lpstr>個案分析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>CCAC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疫境之「誠」 </dc:title>
  <dc:subject/>
  <dc:creator>Sio Man, Sio Man Vong</dc:creator>
  <cp:keywords/>
  <dc:description/>
  <cp:lastModifiedBy>Kyle, Ka Heng Au</cp:lastModifiedBy>
  <cp:revision>135</cp:revision>
  <cp:lastPrinted>1601-01-01T00:00:00Z</cp:lastPrinted>
  <dcterms:created xsi:type="dcterms:W3CDTF">2019-09-23T07:25:12Z</dcterms:created>
  <dcterms:modified xsi:type="dcterms:W3CDTF">2020-03-19T10:04:37Z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TC102037641028</vt:lpwstr>
  </property>
  <property fmtid="{D5CDD505-2E9C-101B-9397-08002B2CF9AE}" pid="3" name="_MarkAsFinal">
    <vt:bool>true</vt:bool>
  </property>
</Properties>
</file>