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DE"/>
    <a:srgbClr val="EF5FAA"/>
    <a:srgbClr val="BFE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89B71-3BC0-408E-94B7-D19AF8B40E64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2C811-E3A8-453E-8594-5530F284C3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3535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C811-E3A8-453E-8594-5530F284C3E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0809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C811-E3A8-453E-8594-5530F284C3E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4827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C811-E3A8-453E-8594-5530F284C3E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9753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C811-E3A8-453E-8594-5530F284C3E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7951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C1FD-EE4B-45A7-89E7-9C9EF28DAD90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845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2836-DE64-42DC-AE84-2F929B418190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245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2836-DE64-42DC-AE84-2F929B418190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8520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2836-DE64-42DC-AE84-2F929B418190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1170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2836-DE64-42DC-AE84-2F929B418190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7067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2836-DE64-42DC-AE84-2F929B418190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055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1E83-C10A-4102-B2B8-8EC8FC2D0B81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8919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7F9F-0E4D-467A-B43A-7D83E3C7637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830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1F79-AC01-44A9-9967-852F5B1C26D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785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8B7A-BD09-4153-8C8A-BC6BA92A392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867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FA64-B56C-4D97-80AD-CF698314CB31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460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B270-16BD-48C6-9C53-C94C1E89A56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093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FDB5-0AEF-407D-87DD-29224B39371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123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4EB1-278C-4585-86E8-D475ED29FD5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777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D892-2BCC-4A1E-B029-3E4BEE0742B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276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15D1-93B5-4BC2-9809-8F8900C3426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529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952836-DE64-42DC-AE84-2F929B418190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269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ac.org.mo/educations/files/&#25945;&#26696;/&#26131;&#20301;&#30475;&#20844;&#24179;/&#30701;&#29255;.mp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384" y="5589240"/>
            <a:ext cx="772799" cy="1005389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1475656" y="3938202"/>
            <a:ext cx="5826719" cy="1646302"/>
          </a:xfrm>
        </p:spPr>
        <p:txBody>
          <a:bodyPr/>
          <a:lstStyle/>
          <a:p>
            <a:r>
              <a:rPr lang="zh-HK" altLang="zh-TW" sz="8000" b="1" dirty="0">
                <a:solidFill>
                  <a:srgbClr val="002060"/>
                </a:solidFill>
              </a:rPr>
              <a:t>易位看公平</a:t>
            </a:r>
            <a:r>
              <a:rPr lang="zh-TW" altLang="zh-TW" dirty="0">
                <a:solidFill>
                  <a:srgbClr val="002060"/>
                </a:solidFill>
              </a:rPr>
              <a:t/>
            </a:r>
            <a:br>
              <a:rPr lang="zh-TW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8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107504" y="1700808"/>
            <a:ext cx="8784976" cy="5040560"/>
          </a:xfrm>
          <a:prstGeom prst="roundRect">
            <a:avLst/>
          </a:prstGeom>
          <a:solidFill>
            <a:srgbClr val="FEFE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7992888" cy="10801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altLang="zh-TW" sz="4900" b="1" dirty="0" smtClean="0">
                <a:solidFill>
                  <a:schemeClr val="accent2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/>
            </a:r>
            <a:br>
              <a:rPr lang="en-US" altLang="zh-TW" sz="4900" b="1" dirty="0" smtClean="0">
                <a:solidFill>
                  <a:schemeClr val="accent2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</a:br>
            <a:r>
              <a:rPr lang="zh-TW" altLang="zh-TW" sz="4900" b="1" dirty="0" smtClean="0">
                <a:solidFill>
                  <a:schemeClr val="accent4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本地</a:t>
            </a:r>
            <a:r>
              <a:rPr lang="zh-TW" altLang="zh-TW" sz="4900" b="1" dirty="0">
                <a:solidFill>
                  <a:schemeClr val="accent4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大學生聘請</a:t>
            </a:r>
            <a:r>
              <a:rPr lang="zh-HK" altLang="zh-TW" sz="4900" b="1" dirty="0">
                <a:solidFill>
                  <a:schemeClr val="accent4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內地</a:t>
            </a:r>
            <a:r>
              <a:rPr lang="zh-TW" altLang="zh-TW" sz="4900" b="1" dirty="0">
                <a:solidFill>
                  <a:schemeClr val="accent4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女生代考</a:t>
            </a:r>
            <a:r>
              <a:rPr lang="zh-TW" altLang="en-US" sz="7200" b="1" dirty="0">
                <a:solidFill>
                  <a:schemeClr val="accent4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zh-TW" altLang="en-US" sz="7200" b="1" dirty="0">
                <a:solidFill>
                  <a:schemeClr val="accent4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endParaRPr lang="zh-TW" altLang="en-US" sz="7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528" y="1916832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zh-TW" altLang="en-US" sz="3200" kern="0" dirty="0" smtClean="0">
                <a:latin typeface="Open Sans"/>
                <a:ea typeface="新細明體" panose="02020500000000000000" pitchFamily="18" charset="-120"/>
                <a:cs typeface="Arial" panose="020B0604020202020204" pitchFamily="34" charset="0"/>
              </a:rPr>
              <a:t>        </a:t>
            </a:r>
            <a:r>
              <a:rPr lang="zh-TW" altLang="zh-TW" sz="3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澳門</a:t>
            </a:r>
            <a:r>
              <a:rPr lang="zh-TW" altLang="zh-TW" sz="32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科技</a:t>
            </a:r>
            <a:r>
              <a:rPr lang="zh-TW" altLang="zh-TW" sz="3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大學</a:t>
            </a:r>
            <a:r>
              <a:rPr lang="zh-TW" altLang="en-US" sz="3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於</a:t>
            </a:r>
            <a:r>
              <a:rPr lang="en-US" altLang="zh-TW" sz="3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2017</a:t>
            </a:r>
            <a:r>
              <a:rPr lang="zh-TW" altLang="en-US" sz="3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年</a:t>
            </a:r>
            <a:r>
              <a:rPr lang="zh-TW" altLang="zh-TW" sz="3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揭發</a:t>
            </a:r>
            <a:r>
              <a:rPr lang="zh-TW" altLang="zh-TW" sz="32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一名本地女生「請槍」，並在試場發現一名持偽造證、收取酬勞代人考試的內地女生，於是報警處理。警方經調查後，分別將兩女拘捕，送交檢察院偵辦。高教辦對事件表示高度關注，呼籲學生應嚴格遵守考試規則和法律，切勿以身試法，自毀前程</a:t>
            </a:r>
            <a:r>
              <a:rPr lang="zh-TW" altLang="zh-TW" sz="3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。</a:t>
            </a:r>
            <a:r>
              <a:rPr lang="zh-TW" altLang="en-US" sz="3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     </a:t>
            </a:r>
            <a:endParaRPr lang="en-US" altLang="zh-TW" sz="3200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zh-TW" altLang="en-US" sz="3200" kern="0" dirty="0"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en-US" sz="3200" kern="0" dirty="0" smtClean="0"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                        </a:t>
            </a:r>
            <a:endParaRPr lang="en-US" altLang="zh-TW" sz="3200" kern="0" dirty="0" smtClean="0">
              <a:latin typeface="新細明體" panose="02020500000000000000" pitchFamily="18" charset="-12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zh-TW" altLang="en-US" sz="3200" kern="0" dirty="0">
                <a:latin typeface="華康中圓體" panose="020F0509000000000000" pitchFamily="49" charset="-120"/>
                <a:ea typeface="華康中圓體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zh-TW" altLang="en-US" sz="3200" kern="0" dirty="0" smtClean="0">
                <a:latin typeface="華康中圓體" panose="020F0509000000000000" pitchFamily="49" charset="-120"/>
                <a:ea typeface="華康中圓體" panose="020F0509000000000000" pitchFamily="49" charset="-120"/>
                <a:cs typeface="Arial" panose="020B0604020202020204" pitchFamily="34" charset="0"/>
              </a:rPr>
              <a:t>                   </a:t>
            </a:r>
            <a:r>
              <a:rPr lang="zh-TW" altLang="zh-TW" sz="2000" dirty="0" smtClean="0"/>
              <a:t>來源</a:t>
            </a:r>
            <a:r>
              <a:rPr lang="zh-TW" altLang="zh-TW" sz="2000" dirty="0"/>
              <a:t>：正報</a:t>
            </a:r>
            <a:r>
              <a:rPr lang="en-US" altLang="zh-TW" sz="2000" dirty="0"/>
              <a:t>2017.06.01</a:t>
            </a:r>
            <a:endParaRPr lang="zh-TW" altLang="zh-TW" sz="2000" kern="100" dirty="0">
              <a:latin typeface="華康中圓體" panose="020F0509000000000000" pitchFamily="49" charset="-120"/>
              <a:ea typeface="華康中圓體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5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3"/>
          <p:cNvSpPr>
            <a:spLocks noGrp="1"/>
          </p:cNvSpPr>
          <p:nvPr>
            <p:ph type="title"/>
          </p:nvPr>
        </p:nvSpPr>
        <p:spPr>
          <a:xfrm>
            <a:off x="179512" y="44624"/>
            <a:ext cx="4608512" cy="11521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zh-TW" alt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新聞分享 </a:t>
            </a:r>
            <a:r>
              <a:rPr lang="en-US" altLang="zh-TW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2</a:t>
            </a:r>
            <a:endParaRPr lang="zh-TW" alt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268760"/>
            <a:ext cx="4704522" cy="548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2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107504" y="1700808"/>
            <a:ext cx="8784976" cy="5040560"/>
          </a:xfrm>
          <a:prstGeom prst="roundRect">
            <a:avLst/>
          </a:prstGeom>
          <a:solidFill>
            <a:srgbClr val="FEFE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02695" y="248065"/>
            <a:ext cx="7992888" cy="102069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zh-TW" altLang="en-US" sz="4900" b="1" dirty="0" smtClean="0">
                <a:solidFill>
                  <a:schemeClr val="accent4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市政署處長涉濫權謀私案</a:t>
            </a:r>
            <a:endParaRPr lang="zh-TW" altLang="en-US" sz="7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528" y="1916832"/>
            <a:ext cx="828092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zh-TW" altLang="en-US" sz="3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Arial" panose="020B0604020202020204" pitchFamily="34" charset="0"/>
              </a:rPr>
              <a:t>   </a:t>
            </a:r>
            <a:r>
              <a:rPr lang="zh-TW" altLang="zh-TW" sz="24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廉</a:t>
            </a:r>
            <a:r>
              <a:rPr lang="zh-TW" altLang="zh-TW" sz="2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政</a:t>
            </a:r>
            <a:r>
              <a:rPr lang="zh-TW" altLang="zh-TW" sz="24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公署</a:t>
            </a:r>
            <a:r>
              <a:rPr lang="zh-TW" altLang="en-US" sz="24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接獲投訴後調查發現</a:t>
            </a:r>
            <a:r>
              <a:rPr lang="zh-TW" altLang="zh-TW" sz="24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，</a:t>
            </a:r>
            <a:r>
              <a:rPr lang="zh-TW" altLang="zh-TW" sz="2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一名市政署負責動物檢疫的處長在去年格力犬安置事件中，涉嫌濫用職權，伙拍另一名公職人員及一名商人從中牟利。目前，該名處長已被中止執行公共職務，所有嫌犯均被禁止離境及須定期報到</a:t>
            </a:r>
            <a:r>
              <a:rPr lang="zh-TW" altLang="zh-TW" sz="24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。</a:t>
            </a:r>
            <a:endParaRPr lang="en-US" altLang="zh-TW" sz="2400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zh-TW" alt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   </a:t>
            </a:r>
            <a:r>
              <a:rPr lang="zh-TW" altLang="zh-TW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涉</a:t>
            </a:r>
            <a:r>
              <a:rPr lang="zh-TW" altLang="zh-TW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案的市政署處長涉嫌濫用職權，根據《刑法典》的規定，最高可被判處三年徒刑；此外，該名處長涉嫌伙同行政公職局的一名技術輔導員及一名商人，作為涉案貿易公司的股東，在法律行為中分享經濟利益，根據《刑法典》的規定，最高可被判處五年徒刑。</a:t>
            </a:r>
          </a:p>
          <a:p>
            <a:r>
              <a:rPr lang="en-US" altLang="zh-TW" sz="2400" dirty="0"/>
              <a:t> </a:t>
            </a:r>
            <a:endParaRPr lang="zh-TW" altLang="zh-TW" sz="2400" dirty="0"/>
          </a:p>
          <a:p>
            <a:pPr>
              <a:spcAft>
                <a:spcPts val="1200"/>
              </a:spcAft>
            </a:pPr>
            <a:r>
              <a:rPr lang="zh-TW" altLang="en-US" sz="3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Arial" panose="020B0604020202020204" pitchFamily="34" charset="0"/>
              </a:rPr>
              <a:t>                  </a:t>
            </a:r>
            <a:r>
              <a:rPr lang="zh-TW" altLang="zh-TW" sz="2000" dirty="0" smtClean="0"/>
              <a:t>來源</a:t>
            </a:r>
            <a:r>
              <a:rPr lang="zh-TW" altLang="zh-TW" sz="2000" dirty="0"/>
              <a:t>：澳門日報</a:t>
            </a:r>
            <a:r>
              <a:rPr lang="en-US" altLang="zh-TW" sz="2000" dirty="0"/>
              <a:t>2019.03.23</a:t>
            </a:r>
            <a:endParaRPr lang="zh-TW" altLang="zh-TW" sz="2000" dirty="0"/>
          </a:p>
        </p:txBody>
      </p:sp>
    </p:spTree>
    <p:extLst>
      <p:ext uri="{BB962C8B-B14F-4D97-AF65-F5344CB8AC3E}">
        <p14:creationId xmlns:p14="http://schemas.microsoft.com/office/powerpoint/2010/main" val="21519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3"/>
          <p:cNvSpPr>
            <a:spLocks noGrp="1"/>
          </p:cNvSpPr>
          <p:nvPr>
            <p:ph type="title"/>
          </p:nvPr>
        </p:nvSpPr>
        <p:spPr>
          <a:xfrm>
            <a:off x="179512" y="44624"/>
            <a:ext cx="4608512" cy="11521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zh-TW" alt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新聞分享 </a:t>
            </a:r>
            <a:r>
              <a:rPr lang="en-US" altLang="zh-TW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3</a:t>
            </a:r>
            <a:endParaRPr lang="zh-TW" alt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2520280" cy="287807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381726"/>
            <a:ext cx="4725766" cy="525658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94043"/>
            <a:ext cx="370597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6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71500" y="1484784"/>
            <a:ext cx="8784976" cy="5040560"/>
          </a:xfrm>
          <a:prstGeom prst="roundRect">
            <a:avLst/>
          </a:prstGeom>
          <a:solidFill>
            <a:srgbClr val="FEFE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02695" y="248065"/>
            <a:ext cx="7992888" cy="102069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zh-TW" altLang="zh-TW" sz="4900" b="1" dirty="0">
                <a:solidFill>
                  <a:schemeClr val="accent4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徐州馬拉松選手踩</a:t>
            </a:r>
            <a:r>
              <a:rPr lang="zh-TW" altLang="zh-TW" sz="4900" b="1" dirty="0" smtClean="0">
                <a:solidFill>
                  <a:schemeClr val="accent4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車</a:t>
            </a:r>
            <a:r>
              <a:rPr lang="zh-TW" altLang="en-US" sz="4900" b="1" dirty="0" smtClean="0">
                <a:solidFill>
                  <a:schemeClr val="accent4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作弊</a:t>
            </a:r>
            <a:endParaRPr lang="zh-TW" altLang="en-US" sz="4900" b="1" dirty="0">
              <a:solidFill>
                <a:schemeClr val="accent4">
                  <a:lumMod val="7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536" y="1556792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/>
              <a:t>    </a:t>
            </a:r>
            <a:r>
              <a:rPr lang="en-US" altLang="zh-TW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2019</a:t>
            </a:r>
            <a:r>
              <a:rPr lang="zh-TW" altLang="zh-TW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徐州</a:t>
            </a:r>
            <a:r>
              <a:rPr lang="zh-TW" altLang="zh-TW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馬拉松中，有一位女選手疑似在賽道中騎公共自行車參賽，並且可以查到她的完賽成績為</a:t>
            </a:r>
            <a:r>
              <a:rPr lang="en-US" altLang="zh-TW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5</a:t>
            </a:r>
            <a:r>
              <a:rPr lang="zh-TW" altLang="zh-TW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小時</a:t>
            </a:r>
            <a:r>
              <a:rPr lang="en-US" altLang="zh-TW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38</a:t>
            </a:r>
            <a:r>
              <a:rPr lang="zh-TW" altLang="zh-TW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分</a:t>
            </a:r>
            <a:r>
              <a:rPr lang="en-US" altLang="zh-TW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36</a:t>
            </a:r>
            <a:r>
              <a:rPr lang="zh-TW" altLang="zh-TW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秒。隨後，組委會對該選手做出了取消成績並終身禁賽的處罰。</a:t>
            </a:r>
          </a:p>
          <a:p>
            <a:r>
              <a:rPr lang="en-US" altLang="zh-TW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 </a:t>
            </a:r>
            <a:endParaRPr lang="zh-TW" altLang="zh-TW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 從</a:t>
            </a:r>
            <a:r>
              <a:rPr lang="zh-TW" altLang="zh-TW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記者現場</a:t>
            </a:r>
            <a:r>
              <a:rPr lang="zh-TW" altLang="zh-TW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照片發現，該參賽號碼為</a:t>
            </a:r>
            <a:r>
              <a:rPr lang="en-US" altLang="zh-TW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D2113</a:t>
            </a:r>
            <a:r>
              <a:rPr lang="zh-TW" altLang="zh-TW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的女性選手確實騎著一輛綠色自行車經過了賽道的不少區域。有跑友查詢到了這位選手的分段成績，前</a:t>
            </a:r>
            <a:r>
              <a:rPr lang="en-US" altLang="zh-TW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40</a:t>
            </a:r>
            <a:r>
              <a:rPr lang="zh-TW" altLang="zh-TW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公里當中，她跑完</a:t>
            </a:r>
            <a:r>
              <a:rPr lang="en-US" altLang="zh-TW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5</a:t>
            </a:r>
            <a:r>
              <a:rPr lang="zh-TW" altLang="zh-TW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公里最快也要</a:t>
            </a:r>
            <a:r>
              <a:rPr lang="en-US" altLang="zh-TW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30</a:t>
            </a:r>
            <a:r>
              <a:rPr lang="zh-TW" altLang="zh-TW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多分鐘，而最後</a:t>
            </a:r>
            <a:r>
              <a:rPr lang="en-US" altLang="zh-TW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2.195</a:t>
            </a:r>
            <a:r>
              <a:rPr lang="zh-TW" altLang="zh-TW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公里她卻只用了</a:t>
            </a:r>
            <a:r>
              <a:rPr lang="en-US" altLang="zh-TW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7</a:t>
            </a:r>
            <a:r>
              <a:rPr lang="zh-TW" altLang="zh-TW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分</a:t>
            </a:r>
            <a:r>
              <a:rPr lang="en-US" altLang="zh-TW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10</a:t>
            </a:r>
            <a:r>
              <a:rPr lang="zh-TW" altLang="zh-TW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秒就跑完了，很不符合常理。</a:t>
            </a:r>
          </a:p>
          <a:p>
            <a:r>
              <a:rPr lang="en-US" altLang="zh-TW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 </a:t>
            </a:r>
            <a:endParaRPr lang="zh-TW" altLang="zh-TW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zh-TW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　</a:t>
            </a:r>
            <a:r>
              <a:rPr lang="zh-TW" altLang="zh-TW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徐州</a:t>
            </a:r>
            <a:r>
              <a:rPr lang="zh-TW" altLang="zh-TW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馬拉松組委</a:t>
            </a:r>
            <a:r>
              <a:rPr lang="zh-TW" altLang="zh-TW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會</a:t>
            </a:r>
            <a:r>
              <a:rPr lang="zh-TW" alt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隨後</a:t>
            </a:r>
            <a:r>
              <a:rPr lang="zh-TW" altLang="zh-TW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在</a:t>
            </a:r>
            <a:r>
              <a:rPr lang="zh-TW" altLang="zh-TW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官方網站發佈了處罰通告，證實</a:t>
            </a:r>
            <a:r>
              <a:rPr lang="en-US" altLang="zh-TW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D2113</a:t>
            </a:r>
            <a:r>
              <a:rPr lang="zh-TW" altLang="zh-TW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選手孟某違規使用交通工具參賽，經裁判發現勸阻制止後，再次騎行。組委會對該選手做出取消比賽成績，</a:t>
            </a:r>
            <a:r>
              <a:rPr lang="en-US" altLang="zh-TW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終身禁止參加徐州國際馬拉松賽的處罰</a:t>
            </a:r>
            <a:r>
              <a:rPr lang="zh-TW" altLang="zh-TW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</a:p>
          <a:p>
            <a:r>
              <a:rPr lang="zh-TW" alt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 </a:t>
            </a:r>
            <a:endParaRPr lang="en-US" altLang="zh-TW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zh-TW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其實</a:t>
            </a:r>
            <a:r>
              <a:rPr lang="zh-TW" altLang="zh-TW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，騎單車參加馬拉松比賽的情況已經不是第一次出現。</a:t>
            </a:r>
          </a:p>
          <a:p>
            <a:pPr>
              <a:spcAft>
                <a:spcPts val="1200"/>
              </a:spcAft>
            </a:pPr>
            <a:r>
              <a:rPr lang="zh-TW" altLang="en-US" sz="3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Arial" panose="020B0604020202020204" pitchFamily="34" charset="0"/>
              </a:rPr>
              <a:t>                      </a:t>
            </a:r>
            <a:r>
              <a:rPr lang="zh-TW" altLang="zh-TW" dirty="0" smtClean="0"/>
              <a:t>來源：</a:t>
            </a:r>
            <a:r>
              <a:rPr lang="zh-TW" altLang="zh-TW" dirty="0"/>
              <a:t>錢江晚報</a:t>
            </a:r>
            <a:r>
              <a:rPr lang="en-US" altLang="zh-TW" dirty="0"/>
              <a:t>2019.03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88152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91188" l="10000" r="97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274" y="-677290"/>
            <a:ext cx="5703770" cy="3375662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3299880"/>
            <a:ext cx="8375249" cy="5400600"/>
          </a:xfrm>
          <a:noFill/>
        </p:spPr>
        <p:txBody>
          <a:bodyPr>
            <a:noAutofit/>
          </a:bodyPr>
          <a:lstStyle/>
          <a:p>
            <a:pPr>
              <a:spcBef>
                <a:spcPts val="500"/>
              </a:spcBef>
              <a:buFont typeface="Wingdings" panose="05000000000000000000" pitchFamily="2" charset="2"/>
              <a:buChar char="Ø"/>
            </a:pPr>
            <a:endParaRPr lang="en-US" altLang="zh-TW" sz="3600" dirty="0">
              <a:solidFill>
                <a:schemeClr val="accent2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zh-TW" alt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345160" y="3182426"/>
            <a:ext cx="8425625" cy="35283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926613" y="3113904"/>
            <a:ext cx="76509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en-US" altLang="zh-HK" sz="3600" kern="100" dirty="0" smtClean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TW" altLang="en-US" sz="4800" kern="1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即使非當事人，</a:t>
            </a:r>
            <a:endParaRPr lang="en-US" altLang="zh-TW" sz="4800" kern="1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TW" altLang="en-US" sz="4800" kern="1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亦會間接受到</a:t>
            </a:r>
            <a:r>
              <a:rPr lang="zh-TW" altLang="en-US" sz="4800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不公平事件</a:t>
            </a:r>
            <a:endParaRPr lang="en-US" altLang="zh-TW" sz="4800" kern="1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TW" altLang="en-US" sz="4800" kern="1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所影響</a:t>
            </a:r>
            <a:endParaRPr lang="zh-TW" altLang="zh-TW" sz="4800" kern="1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2725" r="986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35659"/>
            <a:ext cx="7560840" cy="165618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770735" y="420824"/>
            <a:ext cx="480852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不同角色會有甚麼</a:t>
            </a:r>
            <a:endParaRPr lang="en-US" altLang="zh-TW" sz="32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ctr"/>
            <a:r>
              <a:rPr lang="zh-TW" alt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不同的想法？</a:t>
            </a:r>
            <a:endParaRPr lang="zh-TW" alt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47863" y="2266655"/>
            <a:ext cx="53285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事情對社會有甚麼影響？</a:t>
            </a:r>
            <a:endParaRPr lang="zh-TW" alt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67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3299880"/>
            <a:ext cx="8375249" cy="5400600"/>
          </a:xfrm>
          <a:noFill/>
        </p:spPr>
        <p:txBody>
          <a:bodyPr>
            <a:noAutofit/>
          </a:bodyPr>
          <a:lstStyle/>
          <a:p>
            <a:pPr>
              <a:spcBef>
                <a:spcPts val="500"/>
              </a:spcBef>
              <a:buFont typeface="Wingdings" panose="05000000000000000000" pitchFamily="2" charset="2"/>
              <a:buChar char="Ø"/>
            </a:pPr>
            <a:endParaRPr lang="en-US" altLang="zh-TW" sz="3600" dirty="0">
              <a:solidFill>
                <a:schemeClr val="accent2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zh-TW" alt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1560" y="1450206"/>
            <a:ext cx="765094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en-US" altLang="zh-HK" sz="2800" kern="100" dirty="0" smtClean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公平競</a:t>
            </a:r>
            <a:r>
              <a:rPr lang="zh-HK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技是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比賽的</a:t>
            </a:r>
            <a:r>
              <a:rPr lang="zh-HK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根本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意義</a:t>
            </a:r>
            <a:r>
              <a:rPr lang="zh-HK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只有透過公平比拼，才能真正擇優，社會才能進步</a:t>
            </a:r>
            <a:r>
              <a:rPr lang="zh-HK" altLang="zh-TW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HK" sz="2800" dirty="0" smtClean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lvl="0" indent="-514350">
              <a:buFont typeface="+mj-lt"/>
              <a:buAutoNum type="arabicPeriod"/>
            </a:pPr>
            <a:endParaRPr lang="zh-TW" altLang="zh-TW" sz="28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「公平」與「自私」是對立的。不</a:t>
            </a:r>
            <a:r>
              <a:rPr lang="zh-HK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為了滿足一己私慾而損</a:t>
            </a:r>
            <a:r>
              <a:rPr lang="zh-HK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害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大眾利益</a:t>
            </a:r>
            <a:r>
              <a:rPr lang="zh-HK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，更不能做出犯法的行為</a:t>
            </a:r>
            <a:r>
              <a:rPr lang="zh-HK" altLang="zh-TW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HK" sz="2800" dirty="0" smtClean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lvl="0" indent="-514350">
              <a:buFont typeface="+mj-lt"/>
              <a:buAutoNum type="arabicPeriod"/>
            </a:pPr>
            <a:endParaRPr lang="zh-TW" altLang="zh-TW" sz="28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HK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人往往因為維護一己利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益</a:t>
            </a:r>
            <a:r>
              <a:rPr lang="zh-HK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而破壞公平，但公平的機制一旦遭破壞將會為社會帶來長遠的禍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害</a:t>
            </a:r>
            <a:r>
              <a:rPr lang="zh-HK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，最終自己亦會成為受害者。</a:t>
            </a:r>
            <a:endParaRPr lang="zh-TW" altLang="zh-TW" sz="28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標題 3"/>
          <p:cNvSpPr>
            <a:spLocks noGrp="1"/>
          </p:cNvSpPr>
          <p:nvPr>
            <p:ph type="title"/>
          </p:nvPr>
        </p:nvSpPr>
        <p:spPr>
          <a:xfrm>
            <a:off x="899592" y="573088"/>
            <a:ext cx="2808312" cy="11521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zh-TW" alt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總結</a:t>
            </a:r>
            <a:endParaRPr lang="zh-TW" alt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06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88801" y="1436360"/>
            <a:ext cx="804305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lvl="0" indent="-514350">
              <a:buAutoNum type="arabicPeriod"/>
            </a:pPr>
            <a:r>
              <a:rPr lang="zh-HK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當</a:t>
            </a:r>
            <a:r>
              <a:rPr lang="zh-HK" altLang="zh-TW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個人利</a:t>
            </a:r>
            <a:r>
              <a:rPr lang="zh-TW" altLang="zh-TW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益</a:t>
            </a:r>
            <a:r>
              <a:rPr lang="zh-HK" altLang="zh-TW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受損時，我們必定</a:t>
            </a:r>
            <a:r>
              <a:rPr lang="zh-HK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會義正詞嚴地</a:t>
            </a:r>
            <a:r>
              <a:rPr lang="zh-HK" altLang="zh-TW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批評破</a:t>
            </a:r>
            <a:r>
              <a:rPr lang="zh-TW" altLang="zh-TW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壞</a:t>
            </a:r>
            <a:r>
              <a:rPr lang="zh-HK" altLang="zh-TW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規則的人</a:t>
            </a:r>
            <a:r>
              <a:rPr lang="zh-HK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。你</a:t>
            </a:r>
            <a:r>
              <a:rPr lang="zh-HK" altLang="zh-TW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可有遭遇過不公平對待嗎</a:t>
            </a:r>
            <a:r>
              <a:rPr lang="zh-HK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？</a:t>
            </a:r>
            <a:endParaRPr lang="en-US" altLang="zh-HK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0"/>
            <a:r>
              <a:rPr lang="zh-TW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HK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試</a:t>
            </a:r>
            <a:r>
              <a:rPr lang="zh-HK" altLang="zh-TW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分享。</a:t>
            </a:r>
            <a:endParaRPr lang="zh-TW" altLang="zh-TW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8529" y="4220105"/>
            <a:ext cx="72635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2.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HK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這些</a:t>
            </a:r>
            <a:r>
              <a:rPr lang="zh-HK" altLang="zh-TW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事</a:t>
            </a:r>
            <a:r>
              <a:rPr lang="zh-TW" altLang="zh-TW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對你</a:t>
            </a:r>
            <a:r>
              <a:rPr lang="zh-HK" altLang="zh-TW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造成甚麼影響？</a:t>
            </a:r>
            <a:endParaRPr lang="zh-TW" altLang="zh-TW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9382" y="5157192"/>
            <a:ext cx="77764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3.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HK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請</a:t>
            </a:r>
            <a:r>
              <a:rPr lang="zh-HK" altLang="zh-TW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表述你對「公平」的理解。</a:t>
            </a:r>
            <a:endParaRPr lang="zh-TW" altLang="zh-TW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" name="五邊形 5"/>
          <p:cNvSpPr/>
          <p:nvPr/>
        </p:nvSpPr>
        <p:spPr>
          <a:xfrm>
            <a:off x="827584" y="118952"/>
            <a:ext cx="4970513" cy="13208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</a:rPr>
              <a:t>引 入</a:t>
            </a:r>
            <a:endParaRPr lang="zh-TW" alt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58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395536" y="116632"/>
            <a:ext cx="4970513" cy="13208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116632"/>
            <a:ext cx="6347713" cy="1320800"/>
          </a:xfrm>
        </p:spPr>
        <p:txBody>
          <a:bodyPr>
            <a:normAutofit/>
          </a:bodyPr>
          <a:lstStyle/>
          <a:p>
            <a:r>
              <a:rPr lang="zh-TW" alt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人物專訪</a:t>
            </a:r>
            <a:endParaRPr lang="zh-TW" alt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2977227"/>
            <a:ext cx="7850833" cy="3880773"/>
          </a:xfrm>
        </p:spPr>
        <p:txBody>
          <a:bodyPr/>
          <a:lstStyle/>
          <a:p>
            <a:r>
              <a:rPr lang="zh-HK" altLang="zh-TW" sz="4000" b="1" dirty="0">
                <a:solidFill>
                  <a:srgbClr val="00206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你十分喜愛唱歌，每天花不少時間備</a:t>
            </a:r>
            <a:r>
              <a:rPr lang="zh-TW" altLang="zh-TW" sz="4000" b="1" dirty="0">
                <a:solidFill>
                  <a:srgbClr val="00206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戰</a:t>
            </a:r>
            <a:r>
              <a:rPr lang="zh-HK" altLang="zh-TW" sz="4000" b="1" dirty="0">
                <a:solidFill>
                  <a:srgbClr val="00206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即將舉行的歌唱比</a:t>
            </a:r>
            <a:r>
              <a:rPr lang="zh-TW" altLang="zh-TW" sz="4000" b="1" dirty="0">
                <a:solidFill>
                  <a:srgbClr val="00206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賽</a:t>
            </a:r>
            <a:r>
              <a:rPr lang="zh-HK" altLang="zh-TW" sz="4000" b="1" dirty="0">
                <a:solidFill>
                  <a:srgbClr val="00206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。家人不想你失望，故暪著你私下收買評</a:t>
            </a:r>
            <a:r>
              <a:rPr lang="zh-TW" altLang="zh-TW" sz="4000" b="1" dirty="0">
                <a:solidFill>
                  <a:srgbClr val="00206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審</a:t>
            </a:r>
            <a:r>
              <a:rPr lang="zh-HK" altLang="zh-TW" sz="4000" b="1" dirty="0">
                <a:solidFill>
                  <a:srgbClr val="00206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，使</a:t>
            </a:r>
            <a:r>
              <a:rPr lang="zh-HK" altLang="zh-TW" sz="4000" b="1" dirty="0" smtClean="0">
                <a:solidFill>
                  <a:srgbClr val="00206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你</a:t>
            </a:r>
            <a:r>
              <a:rPr lang="zh-HK" altLang="en-US" sz="4000" b="1" dirty="0" smtClean="0">
                <a:solidFill>
                  <a:srgbClr val="00206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嬴</a:t>
            </a:r>
            <a:r>
              <a:rPr lang="zh-HK" altLang="zh-TW" sz="4000" b="1" dirty="0" smtClean="0">
                <a:solidFill>
                  <a:srgbClr val="00206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得</a:t>
            </a:r>
            <a:r>
              <a:rPr lang="zh-TW" altLang="zh-TW" sz="4000" b="1" dirty="0">
                <a:solidFill>
                  <a:srgbClr val="00206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比</a:t>
            </a:r>
            <a:r>
              <a:rPr lang="zh-HK" altLang="zh-TW" sz="4000" b="1" dirty="0">
                <a:solidFill>
                  <a:srgbClr val="00206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賽，你有甚</a:t>
            </a:r>
            <a:r>
              <a:rPr lang="zh-TW" altLang="zh-TW" sz="4000" b="1" dirty="0">
                <a:solidFill>
                  <a:srgbClr val="00206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麼</a:t>
            </a:r>
            <a:r>
              <a:rPr lang="zh-HK" altLang="zh-TW" sz="4000" b="1" dirty="0">
                <a:solidFill>
                  <a:srgbClr val="00206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想法</a:t>
            </a:r>
            <a:r>
              <a:rPr lang="zh-TW" altLang="zh-TW" sz="4000" b="1" dirty="0">
                <a:solidFill>
                  <a:srgbClr val="00206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？</a:t>
            </a:r>
          </a:p>
          <a:p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95536" y="1700808"/>
            <a:ext cx="2954656" cy="92333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情景想象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248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邊形 4"/>
          <p:cNvSpPr/>
          <p:nvPr/>
        </p:nvSpPr>
        <p:spPr>
          <a:xfrm>
            <a:off x="179512" y="123700"/>
            <a:ext cx="6624736" cy="1224136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960" y="372054"/>
            <a:ext cx="6554689" cy="1451248"/>
          </a:xfrm>
        </p:spPr>
        <p:txBody>
          <a:bodyPr>
            <a:noAutofit/>
          </a:bodyPr>
          <a:lstStyle/>
          <a:p>
            <a:r>
              <a:rPr lang="zh-TW" altLang="zh-TW" sz="4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澳門田徑代表隊運動員</a:t>
            </a:r>
            <a:br>
              <a:rPr lang="zh-TW" altLang="zh-TW" sz="4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zh-TW" altLang="en-US" sz="4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38792" y="2420888"/>
            <a:ext cx="634771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3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澳門百米飛人</a:t>
            </a:r>
            <a:r>
              <a:rPr lang="zh-TW" altLang="zh-TW" sz="3200" u="sng" dirty="0">
                <a:latin typeface="新細明體" panose="02020500000000000000" pitchFamily="18" charset="-120"/>
                <a:ea typeface="新細明體" panose="02020500000000000000" pitchFamily="18" charset="-120"/>
              </a:rPr>
              <a:t>呂艷蘭</a:t>
            </a:r>
            <a:r>
              <a:rPr lang="zh-TW" altLang="zh-TW" sz="3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endParaRPr lang="en-US" altLang="zh-TW" sz="32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zh-TW" sz="3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澳門</a:t>
            </a:r>
            <a:r>
              <a:rPr lang="zh-TW" altLang="zh-TW" sz="3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女子一百米</a:t>
            </a:r>
            <a:r>
              <a:rPr lang="zh-TW" altLang="zh-TW" sz="3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的</a:t>
            </a:r>
            <a:endParaRPr lang="en-US" altLang="zh-TW" sz="32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zh-TW" sz="3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紀錄</a:t>
            </a:r>
            <a:r>
              <a:rPr lang="zh-TW" altLang="zh-TW" sz="3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保持者。</a:t>
            </a:r>
            <a:endParaRPr lang="zh-TW" altLang="en-US" sz="32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3" y="1556792"/>
            <a:ext cx="3495452" cy="5180065"/>
          </a:xfrm>
          <a:prstGeom prst="rect">
            <a:avLst/>
          </a:prstGeom>
        </p:spPr>
      </p:pic>
      <p:sp>
        <p:nvSpPr>
          <p:cNvPr id="8" name="動作按鈕: 下一項 7">
            <a:hlinkClick r:id="rId3" highlightClick="1"/>
          </p:cNvPr>
          <p:cNvSpPr/>
          <p:nvPr/>
        </p:nvSpPr>
        <p:spPr>
          <a:xfrm>
            <a:off x="5508104" y="4941168"/>
            <a:ext cx="1296144" cy="72008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31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4011" y="1628800"/>
            <a:ext cx="8375249" cy="5400600"/>
          </a:xfrm>
          <a:noFill/>
        </p:spPr>
        <p:txBody>
          <a:bodyPr>
            <a:noAutofit/>
          </a:bodyPr>
          <a:lstStyle/>
          <a:p>
            <a:pPr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zh-TW" altLang="en-US" sz="3200" u="sng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呂艷蘭</a:t>
            </a:r>
            <a:r>
              <a:rPr lang="zh-TW" altLang="en-US" sz="32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的成功竅門是甚麼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﹖</a:t>
            </a:r>
          </a:p>
          <a:p>
            <a:pPr>
              <a:spcBef>
                <a:spcPts val="500"/>
              </a:spcBef>
            </a:pPr>
            <a:endParaRPr lang="en-US" altLang="zh-TW" sz="3200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若</a:t>
            </a:r>
            <a:r>
              <a:rPr lang="zh-TW" altLang="en-US" sz="3200" u="sng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呂艷蘭</a:t>
            </a:r>
            <a:r>
              <a:rPr lang="zh-TW" altLang="en-US" sz="32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的隊友以旁門左道致勝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3200" u="sng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呂艷蘭</a:t>
            </a:r>
            <a:r>
              <a:rPr lang="zh-TW" altLang="en-US" sz="32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會感到高興嗎</a:t>
            </a:r>
            <a:r>
              <a:rPr lang="en-US" altLang="zh-TW" sz="32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﹖</a:t>
            </a:r>
            <a:r>
              <a:rPr lang="zh-TW" altLang="en-US" sz="32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為甚麼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﹖</a:t>
            </a:r>
          </a:p>
          <a:p>
            <a:pPr>
              <a:spcBef>
                <a:spcPts val="500"/>
              </a:spcBef>
            </a:pPr>
            <a:endParaRPr lang="en-US" altLang="zh-TW" sz="3200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在</a:t>
            </a:r>
            <a:r>
              <a:rPr lang="zh-TW" altLang="en-US" sz="32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面對質疑時，</a:t>
            </a:r>
            <a:r>
              <a:rPr lang="zh-TW" altLang="en-US" sz="3200" u="sng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呂艷蘭</a:t>
            </a:r>
            <a:r>
              <a:rPr lang="zh-TW" altLang="en-US" sz="32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如何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面對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﹖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Ø"/>
            </a:pPr>
            <a:endParaRPr lang="en-US" altLang="zh-TW" sz="3200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zh-HK" altLang="zh-TW" sz="32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你認為</a:t>
            </a:r>
            <a:r>
              <a:rPr lang="zh-HK" altLang="zh-TW" sz="3200" u="sng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呂艷蘭</a:t>
            </a:r>
            <a:r>
              <a:rPr lang="zh-HK" altLang="zh-TW" sz="32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為何不能接受以作</a:t>
            </a:r>
            <a:r>
              <a:rPr lang="zh-TW" altLang="zh-TW" sz="32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弊</a:t>
            </a:r>
            <a:r>
              <a:rPr lang="zh-HK" altLang="zh-TW" sz="32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手法獲得佳績呢﹖</a:t>
            </a:r>
            <a:endParaRPr lang="zh-TW" altLang="zh-TW" sz="3200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Ø"/>
            </a:pPr>
            <a:endParaRPr lang="en-US" altLang="zh-TW" sz="3600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TW" alt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五邊形 3"/>
          <p:cNvSpPr/>
          <p:nvPr/>
        </p:nvSpPr>
        <p:spPr>
          <a:xfrm>
            <a:off x="229199" y="116632"/>
            <a:ext cx="4970513" cy="13208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問題討論</a:t>
            </a:r>
            <a:endParaRPr lang="zh-TW" alt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246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4011" y="3356992"/>
            <a:ext cx="8375249" cy="3672408"/>
          </a:xfrm>
          <a:noFill/>
        </p:spPr>
        <p:txBody>
          <a:bodyPr>
            <a:noAutofit/>
          </a:bodyPr>
          <a:lstStyle/>
          <a:p>
            <a:pPr>
              <a:spcBef>
                <a:spcPts val="500"/>
              </a:spcBef>
              <a:buFont typeface="Wingdings" panose="05000000000000000000" pitchFamily="2" charset="2"/>
              <a:buChar char="Ø"/>
            </a:pPr>
            <a:endParaRPr lang="en-US" altLang="zh-TW" sz="3600" dirty="0">
              <a:solidFill>
                <a:schemeClr val="accent2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zh-TW" alt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04011" y="3190326"/>
            <a:ext cx="8425625" cy="35283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591352" y="2991715"/>
            <a:ext cx="76509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en-US" altLang="zh-HK" sz="3600" kern="100" dirty="0" smtClean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HK" altLang="zh-TW" sz="3600" kern="100" dirty="0" smtClean="0">
                <a:solidFill>
                  <a:schemeClr val="accent4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大家</a:t>
            </a:r>
            <a:r>
              <a:rPr lang="zh-HK" altLang="zh-TW" sz="3600" kern="100" dirty="0">
                <a:solidFill>
                  <a:schemeClr val="accent4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能</a:t>
            </a:r>
            <a:r>
              <a:rPr lang="zh-HK" altLang="zh-TW" sz="3600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自覺遵守規則</a:t>
            </a:r>
            <a:r>
              <a:rPr lang="zh-HK" altLang="zh-TW" sz="3600" kern="100" dirty="0" smtClean="0">
                <a:solidFill>
                  <a:schemeClr val="accent4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進行</a:t>
            </a:r>
            <a:r>
              <a:rPr lang="zh-HK" altLang="zh-TW" sz="3600" kern="100" dirty="0">
                <a:solidFill>
                  <a:schemeClr val="accent4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較</a:t>
            </a:r>
            <a:r>
              <a:rPr lang="zh-TW" altLang="zh-TW" sz="3600" kern="100" dirty="0">
                <a:solidFill>
                  <a:schemeClr val="accent4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量</a:t>
            </a:r>
            <a:r>
              <a:rPr lang="zh-HK" altLang="zh-TW" sz="3600" kern="100" dirty="0" smtClean="0">
                <a:solidFill>
                  <a:schemeClr val="accent4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，在</a:t>
            </a:r>
            <a:r>
              <a:rPr lang="zh-HK" altLang="zh-TW" sz="3600" kern="100" dirty="0">
                <a:solidFill>
                  <a:schemeClr val="accent4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面對競</a:t>
            </a:r>
            <a:r>
              <a:rPr lang="zh-TW" altLang="zh-TW" sz="3600" kern="100" dirty="0">
                <a:solidFill>
                  <a:schemeClr val="accent4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爭</a:t>
            </a:r>
            <a:r>
              <a:rPr lang="zh-HK" altLang="zh-TW" sz="3600" kern="100" dirty="0">
                <a:solidFill>
                  <a:schemeClr val="accent4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時能以真材實力迎戰，才是勝利的真</a:t>
            </a:r>
            <a:r>
              <a:rPr lang="zh-TW" altLang="zh-TW" sz="3600" kern="100" dirty="0">
                <a:solidFill>
                  <a:schemeClr val="accent4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諦</a:t>
            </a:r>
            <a:r>
              <a:rPr lang="zh-HK" altLang="zh-TW" sz="3600" kern="100" dirty="0">
                <a:solidFill>
                  <a:schemeClr val="accent4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。用</a:t>
            </a:r>
            <a:r>
              <a:rPr lang="zh-HK" altLang="zh-TW" sz="36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不公平</a:t>
            </a:r>
            <a:r>
              <a:rPr lang="zh-HK" altLang="zh-TW" sz="3600" kern="100" dirty="0">
                <a:solidFill>
                  <a:schemeClr val="accent4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的手法獲勝，儘管自己是得益的一方，亦非真正的榮</a:t>
            </a:r>
            <a:r>
              <a:rPr lang="zh-TW" altLang="zh-TW" sz="3600" kern="100" dirty="0">
                <a:solidFill>
                  <a:schemeClr val="accent4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譽</a:t>
            </a:r>
            <a:r>
              <a:rPr lang="zh-HK" altLang="zh-TW" sz="3600" kern="100" dirty="0">
                <a:solidFill>
                  <a:schemeClr val="accent4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，也只是個人缺乏自信的表現。</a:t>
            </a:r>
            <a:endParaRPr lang="zh-TW" altLang="zh-TW" sz="3600" kern="100" dirty="0">
              <a:solidFill>
                <a:schemeClr val="accent4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50235" y="1802426"/>
            <a:ext cx="55707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6000" b="1" cap="none" spc="0" dirty="0" smtClean="0">
                <a:ln/>
                <a:solidFill>
                  <a:srgbClr val="002060"/>
                </a:solidFill>
                <a:effectLst/>
              </a:rPr>
              <a:t>公平的真正意義</a:t>
            </a:r>
            <a:endParaRPr lang="zh-TW" altLang="en-US" sz="6000" b="1" cap="none" spc="0" dirty="0">
              <a:ln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180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4608512" cy="136815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易位思考</a:t>
            </a:r>
            <a:endParaRPr lang="zh-TW" alt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91188" l="10000" r="97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7246">
            <a:off x="-285973" y="1445715"/>
            <a:ext cx="5616624" cy="276378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21117765">
            <a:off x="1098589" y="2149863"/>
            <a:ext cx="32624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得益者？</a:t>
            </a:r>
            <a:endParaRPr lang="zh-TW" altLang="en-US" sz="6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0" b="91250" l="5500" r="9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424">
            <a:off x="-296690" y="4454069"/>
            <a:ext cx="4257417" cy="256490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 rot="20774296">
            <a:off x="293654" y="5049494"/>
            <a:ext cx="32624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旁觀者？</a:t>
            </a:r>
            <a:endParaRPr lang="zh-TW" altLang="en-US" sz="6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85" b="97115" l="412" r="99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550">
            <a:off x="3588338" y="3508663"/>
            <a:ext cx="5598604" cy="260518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 rot="652223">
            <a:off x="4120639" y="4249023"/>
            <a:ext cx="48013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EF5FAA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權益受損者？</a:t>
            </a:r>
            <a:endParaRPr lang="zh-TW" altLang="en-US" sz="6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EF5FAA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47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7" b="94727" l="9961" r="94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22566"/>
            <a:ext cx="4121696" cy="488380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2" b="91188" l="10000" r="97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2774">
            <a:off x="2261937" y="-505011"/>
            <a:ext cx="6645884" cy="430535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 rot="21307972">
            <a:off x="3823624" y="902501"/>
            <a:ext cx="39992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不同角色會有甚麼</a:t>
            </a:r>
            <a:endParaRPr lang="en-US" altLang="zh-TW" sz="36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ctr"/>
            <a:r>
              <a:rPr lang="zh-TW" alt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不同的想法？</a:t>
            </a:r>
            <a:endParaRPr lang="zh-TW" alt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443149"/>
            <a:ext cx="4320480" cy="418172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971600" y="3159305"/>
            <a:ext cx="30469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事情對社會</a:t>
            </a:r>
            <a:endParaRPr lang="en-US" altLang="zh-TW" sz="36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  <a:p>
            <a:pPr algn="ctr"/>
            <a:r>
              <a:rPr lang="zh-TW" alt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有甚麼影響？</a:t>
            </a:r>
            <a:endParaRPr lang="zh-TW" alt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76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412776"/>
            <a:ext cx="7708514" cy="5360070"/>
          </a:xfrm>
          <a:prstGeom prst="rect">
            <a:avLst/>
          </a:prstGeom>
        </p:spPr>
      </p:pic>
      <p:sp>
        <p:nvSpPr>
          <p:cNvPr id="8" name="標題 3"/>
          <p:cNvSpPr>
            <a:spLocks noGrp="1"/>
          </p:cNvSpPr>
          <p:nvPr>
            <p:ph type="title"/>
          </p:nvPr>
        </p:nvSpPr>
        <p:spPr>
          <a:xfrm>
            <a:off x="179512" y="44624"/>
            <a:ext cx="5040560" cy="11521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zh-TW" alt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新聞分享 </a:t>
            </a:r>
            <a:r>
              <a:rPr lang="en-US" altLang="zh-TW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endParaRPr lang="zh-TW" alt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90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328</TotalTime>
  <Words>691</Words>
  <Application>Microsoft Office PowerPoint</Application>
  <PresentationFormat>如螢幕大小 (4:3)</PresentationFormat>
  <Paragraphs>71</Paragraphs>
  <Slides>16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30" baseType="lpstr">
      <vt:lpstr>Open Sans</vt:lpstr>
      <vt:lpstr>細明體</vt:lpstr>
      <vt:lpstr>華康中圓體</vt:lpstr>
      <vt:lpstr>微軟正黑體</vt:lpstr>
      <vt:lpstr>新細明體</vt:lpstr>
      <vt:lpstr>標楷體</vt:lpstr>
      <vt:lpstr>Arial</vt:lpstr>
      <vt:lpstr>Calibri</vt:lpstr>
      <vt:lpstr>Times New Roman</vt:lpstr>
      <vt:lpstr>Trebuchet MS</vt:lpstr>
      <vt:lpstr>Verdana</vt:lpstr>
      <vt:lpstr>Wingdings</vt:lpstr>
      <vt:lpstr>Wingdings 3</vt:lpstr>
      <vt:lpstr>多面向</vt:lpstr>
      <vt:lpstr>易位看公平 </vt:lpstr>
      <vt:lpstr>PowerPoint 簡報</vt:lpstr>
      <vt:lpstr>人物專訪</vt:lpstr>
      <vt:lpstr>澳門田徑代表隊運動員 </vt:lpstr>
      <vt:lpstr>PowerPoint 簡報</vt:lpstr>
      <vt:lpstr>PowerPoint 簡報</vt:lpstr>
      <vt:lpstr>易位思考</vt:lpstr>
      <vt:lpstr>PowerPoint 簡報</vt:lpstr>
      <vt:lpstr>新聞分享 1</vt:lpstr>
      <vt:lpstr> 本地大學生聘請內地女生代考 </vt:lpstr>
      <vt:lpstr>新聞分享 2</vt:lpstr>
      <vt:lpstr>市政署處長涉濫權謀私案</vt:lpstr>
      <vt:lpstr>新聞分享 3</vt:lpstr>
      <vt:lpstr>徐州馬拉松選手踩車作弊</vt:lpstr>
      <vt:lpstr>PowerPoint 簡報</vt:lpstr>
      <vt:lpstr> 總結</vt:lpstr>
    </vt:vector>
  </TitlesOfParts>
  <Manager/>
  <Company>CCAC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倒轉眼看「公平」</dc:title>
  <dc:subject/>
  <dc:creator>Sio Man, Sio Man Vong</dc:creator>
  <cp:keywords/>
  <dc:description/>
  <cp:lastModifiedBy>Kenneth Ho</cp:lastModifiedBy>
  <cp:revision>102</cp:revision>
  <cp:lastPrinted>1601-01-01T00:00:00Z</cp:lastPrinted>
  <dcterms:created xsi:type="dcterms:W3CDTF">2019-09-23T07:25:12Z</dcterms:created>
  <dcterms:modified xsi:type="dcterms:W3CDTF">2019-10-18T00:59:21Z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TC102037641028</vt:lpwstr>
  </property>
</Properties>
</file>