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319" r:id="rId4"/>
    <p:sldId id="302" r:id="rId5"/>
    <p:sldId id="320" r:id="rId6"/>
    <p:sldId id="321" r:id="rId7"/>
    <p:sldId id="322" r:id="rId8"/>
    <p:sldId id="323" r:id="rId9"/>
    <p:sldId id="324" r:id="rId10"/>
    <p:sldId id="325" r:id="rId11"/>
    <p:sldId id="266" r:id="rId12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FF0000"/>
    <a:srgbClr val="0066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B1D7BE1-29A4-41D2-A7DB-A54C22D788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26FA0-B79C-4BD4-AD5B-63BBDFF21A0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515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885BF-4FD5-480B-84BA-2847E5CEE92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484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268413"/>
            <a:ext cx="2074863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8413"/>
            <a:ext cx="6075362" cy="48863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88A27-BCF3-4A5D-BBD5-D5C88CBEDA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630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656E88-67BE-43D2-A0A5-2BA3F613C1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327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9E6E9-7EB0-4974-822C-505A5473B06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29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397EC-CFB4-4367-B7C5-6280540E21B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477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2CEA3-4AD8-4124-85D3-205E839F35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38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CC5C3-12EA-4429-B056-E8E9370DA90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834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033AE-C675-4379-9B73-AC13F8D132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1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19E15-82AE-41B5-AFDC-F568EA0E1BD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96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9271F-F29E-4AD6-970C-85AD4E4157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321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59F9B-B7F4-4E01-BAE2-26E8291D89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6419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4F482F43-9403-40D9-B786-1E29C0CBA6A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80400" cy="1008062"/>
          </a:xfrm>
        </p:spPr>
        <p:txBody>
          <a:bodyPr/>
          <a:lstStyle/>
          <a:p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小學誠信教育教材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《</a:t>
            </a:r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誠實和廉潔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229600" cy="402113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 b="1"/>
              <a:t>公平競爭</a:t>
            </a:r>
          </a:p>
          <a:p>
            <a:pPr algn="ctr">
              <a:buFontTx/>
              <a:buNone/>
            </a:pPr>
            <a:endParaRPr lang="zh-TW" altLang="en-US" sz="2400" b="1"/>
          </a:p>
          <a:p>
            <a:pPr algn="ctr">
              <a:buFontTx/>
              <a:buNone/>
            </a:pPr>
            <a:r>
              <a:rPr lang="zh-TW" altLang="en-US" sz="2800" b="1"/>
              <a:t>第一節   維護公平</a:t>
            </a:r>
          </a:p>
          <a:p>
            <a:pPr algn="ctr">
              <a:buFontTx/>
              <a:buNone/>
            </a:pPr>
            <a:endParaRPr lang="zh-TW" altLang="en-US" sz="2800" b="1"/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endParaRPr lang="zh-TW" altLang="en-US" sz="1800" b="1">
              <a:solidFill>
                <a:srgbClr val="0066FF"/>
              </a:solidFill>
              <a:ea typeface="標楷體" panose="03000509000000000000" pitchFamily="65" charset="-120"/>
            </a:endParaRPr>
          </a:p>
          <a:p>
            <a:pPr algn="ctr">
              <a:buFontTx/>
              <a:buNone/>
            </a:pPr>
            <a:r>
              <a:rPr lang="zh-TW" altLang="en-US" sz="1800" b="1">
                <a:solidFill>
                  <a:srgbClr val="0066FF"/>
                </a:solidFill>
                <a:ea typeface="標楷體" panose="03000509000000000000" pitchFamily="65" charset="-120"/>
              </a:rPr>
              <a:t>澳門廉政公署</a:t>
            </a:r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734050"/>
            <a:ext cx="3524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課堂活動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故事結局由我創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349500"/>
            <a:ext cx="8064500" cy="3959225"/>
          </a:xfrm>
        </p:spPr>
        <p:txBody>
          <a:bodyPr/>
          <a:lstStyle/>
          <a:p>
            <a:pPr marL="788988" lvl="1" indent="0">
              <a:buFontTx/>
              <a:buNone/>
              <a:tabLst>
                <a:tab pos="541338" algn="l"/>
              </a:tabLst>
            </a:pPr>
            <a:r>
              <a:rPr lang="zh-TW" altLang="en-US"/>
              <a:t>如果你是家強，會作出怎樣的選擇？請說明理由。故事的結局由同學們決定。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3. </a:t>
            </a:r>
            <a:r>
              <a:rPr lang="zh-TW" altLang="en-US" sz="3500" b="1">
                <a:solidFill>
                  <a:srgbClr val="008000"/>
                </a:solidFill>
              </a:rPr>
              <a:t>小結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8229600" cy="3878263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en-US" altLang="zh-TW" sz="2400"/>
          </a:p>
          <a:p>
            <a:pPr marL="609600" indent="-609600" algn="just">
              <a:buFontTx/>
              <a:buAutoNum type="arabicPeriod"/>
            </a:pPr>
            <a:r>
              <a:rPr lang="zh-TW" altLang="en-GB" sz="2800"/>
              <a:t>競爭必須建立在公平的基礎上。 </a:t>
            </a:r>
            <a:endParaRPr lang="zh-TW" altLang="en-US" sz="2800"/>
          </a:p>
          <a:p>
            <a:pPr marL="609600" indent="-609600" algn="just">
              <a:buFontTx/>
              <a:buAutoNum type="arabicPeriod" startAt="2"/>
            </a:pPr>
            <a:r>
              <a:rPr lang="zh-TW" altLang="en-US" sz="2800"/>
              <a:t>在任何比賽或具競爭性的活動中，必須遵守所訂的規則。任何違反規則的做法都是不光彩的，得出來的結果也是不公平的。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 </a:t>
            </a:r>
            <a:r>
              <a:rPr lang="zh-TW" altLang="en-US" sz="3500" b="1">
                <a:solidFill>
                  <a:srgbClr val="008000"/>
                </a:solidFill>
              </a:rPr>
              <a:t>引入活動：傳拼圖比賽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6625" y="2276475"/>
            <a:ext cx="7883525" cy="4032250"/>
          </a:xfrm>
        </p:spPr>
        <p:txBody>
          <a:bodyPr/>
          <a:lstStyle/>
          <a:p>
            <a:pPr marL="457200" indent="-457200" algn="just" fontAlgn="ctr">
              <a:buFont typeface="Wingdings" panose="05000000000000000000" pitchFamily="2" charset="2"/>
              <a:buChar char="l"/>
            </a:pPr>
            <a:r>
              <a:rPr lang="zh-TW" altLang="en-US" sz="2800"/>
              <a:t>全班同學分成兩組進行比賽，每組獲發</a:t>
            </a:r>
            <a:r>
              <a:rPr lang="en-US" altLang="zh-TW" sz="2800"/>
              <a:t>1</a:t>
            </a:r>
            <a:r>
              <a:rPr lang="zh-TW" altLang="en-US" sz="2800"/>
              <a:t>套拼圖。</a:t>
            </a:r>
          </a:p>
          <a:p>
            <a:pPr marL="457200" indent="-457200" algn="just" fontAlgn="ctr">
              <a:buFont typeface="Wingdings" panose="05000000000000000000" pitchFamily="2" charset="2"/>
              <a:buChar char="l"/>
            </a:pPr>
            <a:r>
              <a:rPr lang="zh-TW" altLang="en-US" sz="2800"/>
              <a:t>由首位同學逐一把拼圖傳遞給下一個同學，當     拼圖傳至最後一位同學後，該位同學負責收集     及進行拼砌。</a:t>
            </a:r>
          </a:p>
          <a:p>
            <a:pPr marL="457200" indent="-457200" algn="just" fontAlgn="ctr">
              <a:buFont typeface="Wingdings" panose="05000000000000000000" pitchFamily="2" charset="2"/>
              <a:buNone/>
            </a:pPr>
            <a:r>
              <a:rPr lang="zh-TW" altLang="en-US" sz="2800">
                <a:solidFill>
                  <a:srgbClr val="A50021"/>
                </a:solidFill>
              </a:rPr>
              <a:t>     記住：每次只能傳遞一塊拼圖！最短時間內完     成砌圖的組別，便勝出比賽。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1. </a:t>
            </a:r>
            <a:r>
              <a:rPr lang="zh-TW" altLang="en-US" sz="3500" b="1">
                <a:solidFill>
                  <a:srgbClr val="008000"/>
                </a:solidFill>
              </a:rPr>
              <a:t>引入活動：傳拼圖比賽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36625" y="2349500"/>
            <a:ext cx="8207375" cy="4032250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Char char="l"/>
            </a:pPr>
            <a:r>
              <a:rPr lang="zh-TW" altLang="en-US" sz="2800"/>
              <a:t>請同學舉出其他一些會造成比賽不公平的例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zh-TW" altLang="en-US" sz="2800"/>
              <a:t>     子：（例如跑步比賽中有人偷步、考試時有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zh-TW" altLang="en-US" sz="2800"/>
              <a:t>     人作弊等，指出不公平競爭的壞處。）</a:t>
            </a:r>
          </a:p>
          <a:p>
            <a:pPr marL="533400" indent="-533400">
              <a:buFontTx/>
              <a:buNone/>
            </a:pPr>
            <a:endParaRPr lang="zh-TW" altLang="en-US" sz="2800"/>
          </a:p>
          <a:p>
            <a:pPr marL="533400" indent="-533400">
              <a:buFontTx/>
              <a:buNone/>
            </a:pP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76475"/>
            <a:ext cx="7561262" cy="3959225"/>
          </a:xfrm>
        </p:spPr>
        <p:txBody>
          <a:bodyPr/>
          <a:lstStyle/>
          <a:p>
            <a:pPr marL="177800" indent="-177800" algn="just">
              <a:buFontTx/>
              <a:buNone/>
            </a:pPr>
            <a:r>
              <a:rPr lang="en-US" altLang="zh-TW" sz="2500"/>
              <a:t>  </a:t>
            </a:r>
            <a:r>
              <a:rPr lang="zh-TW" altLang="en-US" sz="2500"/>
              <a:t>班際清潔比賽正在進行，各班積極準備，希望取得冠軍。</a:t>
            </a:r>
            <a:r>
              <a:rPr lang="en-US" altLang="zh-TW" sz="2500"/>
              <a:t>5A</a:t>
            </a:r>
            <a:r>
              <a:rPr lang="zh-TW" altLang="en-US" sz="2500"/>
              <a:t>班和</a:t>
            </a:r>
            <a:r>
              <a:rPr lang="en-US" altLang="zh-TW" sz="2500"/>
              <a:t>5B</a:t>
            </a:r>
            <a:r>
              <a:rPr lang="zh-TW" altLang="en-US" sz="2500"/>
              <a:t>班在這幾天的得分不相上下，明天的決勝日便可分出勝負了。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789363"/>
            <a:ext cx="38004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2276475"/>
            <a:ext cx="5111750" cy="3959225"/>
          </a:xfrm>
        </p:spPr>
        <p:txBody>
          <a:bodyPr/>
          <a:lstStyle/>
          <a:p>
            <a:pPr marL="623888" lvl="1" indent="0" algn="just">
              <a:buFontTx/>
              <a:buNone/>
            </a:pPr>
            <a:r>
              <a:rPr lang="en-US" altLang="zh-TW" sz="2500"/>
              <a:t>5A</a:t>
            </a:r>
            <a:r>
              <a:rPr lang="zh-TW" altLang="en-US" sz="2500"/>
              <a:t>班的家強統籌這次比賽活動，負責分配工作、安排同學當值及清潔。為了為明天的終極一戰做好準備，他們召集全班同學開會商討對策。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420938"/>
            <a:ext cx="200025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933825"/>
            <a:ext cx="7921625" cy="3959225"/>
          </a:xfrm>
        </p:spPr>
        <p:txBody>
          <a:bodyPr/>
          <a:lstStyle/>
          <a:p>
            <a:pPr marL="788988" lvl="1" indent="0" algn="just">
              <a:buFontTx/>
              <a:buNone/>
            </a:pPr>
            <a:r>
              <a:rPr lang="zh-TW" altLang="en-US" sz="2500"/>
              <a:t>同學一致同意再進行一次課室大清洗工作，以使明天的決勝局萬無一失。但學校規定，只能使用校方提供的清潔用品，而且每班所獲分配的清潔用數量和品種都是一致的。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168650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7313" y="2205038"/>
            <a:ext cx="5580062" cy="4103687"/>
          </a:xfrm>
        </p:spPr>
        <p:txBody>
          <a:bodyPr/>
          <a:lstStyle/>
          <a:p>
            <a:pPr marL="1169988" lvl="2" indent="0">
              <a:lnSpc>
                <a:spcPct val="90000"/>
              </a:lnSpc>
              <a:buFontTx/>
              <a:buNone/>
            </a:pPr>
            <a:r>
              <a:rPr lang="zh-TW" altLang="en-US" sz="2500"/>
              <a:t>為了確保課室比</a:t>
            </a:r>
            <a:r>
              <a:rPr lang="en-US" altLang="zh-TW" sz="2500"/>
              <a:t>5B</a:t>
            </a:r>
            <a:r>
              <a:rPr lang="zh-TW" altLang="en-US" sz="2500"/>
              <a:t>班更乾淨清潔，同學們紛紛提出了很多建議。</a:t>
            </a:r>
          </a:p>
          <a:p>
            <a:pPr marL="1169988" lvl="2" indent="0">
              <a:lnSpc>
                <a:spcPct val="90000"/>
              </a:lnSpc>
              <a:buFontTx/>
              <a:buNone/>
            </a:pPr>
            <a:endParaRPr lang="zh-TW" altLang="en-US" sz="2500"/>
          </a:p>
          <a:p>
            <a:pPr marL="1169988" lvl="2" indent="0" algn="just">
              <a:lnSpc>
                <a:spcPct val="90000"/>
              </a:lnSpc>
              <a:buFontTx/>
              <a:buNone/>
            </a:pPr>
            <a:r>
              <a:rPr lang="zh-TW" altLang="en-US" sz="2500"/>
              <a:t>有的說可以把家中的清潔用品帶回來用，反正沒人知道；有的說想辦法把</a:t>
            </a:r>
            <a:r>
              <a:rPr lang="en-US" altLang="zh-TW" sz="2500"/>
              <a:t>5B</a:t>
            </a:r>
            <a:r>
              <a:rPr lang="zh-TW" altLang="en-US" sz="2500"/>
              <a:t>班的清潔抹布藏起來，不讓他們用；更有同學提議向評審老師獻殷勤，希望老師可給他們打更高的分數。</a:t>
            </a:r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287972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49500"/>
            <a:ext cx="5400675" cy="3959225"/>
          </a:xfrm>
        </p:spPr>
        <p:txBody>
          <a:bodyPr/>
          <a:lstStyle/>
          <a:p>
            <a:pPr marL="788988" lvl="1" indent="0">
              <a:buFontTx/>
              <a:buNone/>
            </a:pPr>
            <a:r>
              <a:rPr lang="zh-TW" altLang="en-US" sz="2500"/>
              <a:t>同學們在熱烈討論着，家強看着墻上的上一年度清潔比賽冠軍錦旗，想到這幾天獲得的分數，到底他會作出怎樣的決定呢？應否接受同學們的建議？他們的內心十分猶豫</a:t>
            </a:r>
            <a:r>
              <a:rPr lang="en-US" altLang="zh-TW" sz="2500"/>
              <a:t>…… </a:t>
            </a:r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276475"/>
            <a:ext cx="1885950" cy="258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500" b="1">
                <a:solidFill>
                  <a:srgbClr val="008000"/>
                </a:solidFill>
              </a:rPr>
              <a:t>2. </a:t>
            </a:r>
            <a:r>
              <a:rPr lang="zh-TW" altLang="en-US" sz="3500" b="1">
                <a:solidFill>
                  <a:srgbClr val="008000"/>
                </a:solidFill>
              </a:rPr>
              <a:t>漫畫故事</a:t>
            </a:r>
            <a:r>
              <a:rPr lang="en-US" altLang="zh-TW" sz="3500" b="1">
                <a:solidFill>
                  <a:srgbClr val="008000"/>
                </a:solidFill>
              </a:rPr>
              <a:t>《</a:t>
            </a:r>
            <a:r>
              <a:rPr lang="zh-TW" altLang="en-US" sz="3500" b="1">
                <a:solidFill>
                  <a:srgbClr val="008000"/>
                </a:solidFill>
              </a:rPr>
              <a:t>班際清潔比賽</a:t>
            </a:r>
            <a:r>
              <a:rPr lang="en-US" altLang="zh-TW" sz="3500" b="1">
                <a:solidFill>
                  <a:srgbClr val="008000"/>
                </a:solidFill>
              </a:rPr>
              <a:t>》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49500"/>
            <a:ext cx="8064500" cy="3959225"/>
          </a:xfrm>
        </p:spPr>
        <p:txBody>
          <a:bodyPr/>
          <a:lstStyle/>
          <a:p>
            <a:pPr marL="990600" lvl="1" indent="-533400" algn="just">
              <a:buFontTx/>
              <a:buAutoNum type="arabicPeriod"/>
            </a:pPr>
            <a:r>
              <a:rPr lang="zh-TW" altLang="en-US"/>
              <a:t>為甚麼學校規定每個班使用數量和品種相同     的清潔用品？</a:t>
            </a:r>
          </a:p>
          <a:p>
            <a:pPr marL="990600" lvl="1" indent="-533400" algn="just">
              <a:buFontTx/>
              <a:buAutoNum type="arabicPeriod" startAt="2"/>
            </a:pPr>
            <a:r>
              <a:rPr lang="zh-TW" altLang="en-US"/>
              <a:t>為甚麼家強聽到同學們的建議後內心會感到     猶豫？</a:t>
            </a:r>
          </a:p>
          <a:p>
            <a:pPr marL="990600" lvl="1" indent="-533400" algn="just">
              <a:buFontTx/>
              <a:buAutoNum type="arabicPeriod" startAt="3"/>
            </a:pPr>
            <a:r>
              <a:rPr lang="zh-TW" altLang="en-US"/>
              <a:t>如果同學們提議的方法真的令</a:t>
            </a:r>
            <a:r>
              <a:rPr lang="en-US" altLang="zh-TW"/>
              <a:t>5A</a:t>
            </a:r>
            <a:r>
              <a:rPr lang="zh-TW" altLang="en-US"/>
              <a:t>班贏得清潔     比賽冠軍，你覺得這個結果是公平的嗎？為     甚麼？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602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新細明體</vt:lpstr>
      <vt:lpstr>標楷體</vt:lpstr>
      <vt:lpstr>Wingdings</vt:lpstr>
      <vt:lpstr>預設簡報設計</vt:lpstr>
      <vt:lpstr>小學誠信教育教材《誠實和廉潔》</vt:lpstr>
      <vt:lpstr>1. 引入活動：傳拼圖比賽</vt:lpstr>
      <vt:lpstr>1. 引入活動：傳拼圖比賽</vt:lpstr>
      <vt:lpstr>2. 漫畫故事《班際清潔比賽》</vt:lpstr>
      <vt:lpstr>2. 漫畫故事《班際清潔比賽》</vt:lpstr>
      <vt:lpstr>2. 漫畫故事《班際清潔比賽》</vt:lpstr>
      <vt:lpstr>2. 漫畫故事《班際清潔比賽》</vt:lpstr>
      <vt:lpstr>2. 漫畫故事《班際清潔比賽》</vt:lpstr>
      <vt:lpstr>2. 漫畫故事《班際清潔比賽》</vt:lpstr>
      <vt:lpstr>3. 課堂活動《故事結局由我創》</vt:lpstr>
      <vt:lpstr>3. 小結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mwao</dc:creator>
  <cp:lastModifiedBy>Kyle, Ka Heng Au</cp:lastModifiedBy>
  <cp:revision>69</cp:revision>
  <dcterms:created xsi:type="dcterms:W3CDTF">2014-10-30T04:30:44Z</dcterms:created>
  <dcterms:modified xsi:type="dcterms:W3CDTF">2018-08-20T11:13:32Z</dcterms:modified>
</cp:coreProperties>
</file>