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9" autoAdjust="0"/>
  </p:normalViewPr>
  <p:slideViewPr>
    <p:cSldViewPr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5FED0-6BC5-4F05-A403-F922C8801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46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7FCFE-A6F8-44DA-94D8-F45DF4E66CB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07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268413"/>
            <a:ext cx="2074863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8413"/>
            <a:ext cx="6075362" cy="48863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4B2CB-27D1-439A-8CD4-BCF7840CF9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931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A8532-C5D7-4B5E-9161-866AEAE3E9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042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41CC5-0BB2-473B-A943-FD75666508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814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CD56C-885C-40DC-A5F9-513EF59122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004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12F09-AED0-4A95-AD57-4DC747BD5E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329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302F9-37B2-4462-BAD7-8180DDD1542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894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E7F57-8252-47BB-AB3F-7EFF89DC32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66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905D5-51A4-4B3A-ACB7-AF10CEF806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178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EF27C-C908-479E-9E94-28E7D23EFA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344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AD58662-7D00-4FC6-B9CB-FB71A9A8B8B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video04.mp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80400" cy="1008062"/>
          </a:xfrm>
        </p:spPr>
        <p:txBody>
          <a:bodyPr/>
          <a:lstStyle/>
          <a:p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小學誠信教育教材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《</a:t>
            </a:r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誠實和廉潔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229600" cy="402113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3600" b="1"/>
              <a:t>公平競爭</a:t>
            </a:r>
          </a:p>
          <a:p>
            <a:pPr algn="ctr">
              <a:buFontTx/>
              <a:buNone/>
            </a:pPr>
            <a:endParaRPr lang="zh-TW" altLang="en-US" sz="2400" b="1"/>
          </a:p>
          <a:p>
            <a:pPr algn="ctr">
              <a:buFontTx/>
              <a:buNone/>
            </a:pPr>
            <a:r>
              <a:rPr lang="zh-TW" altLang="en-US" sz="2800" b="1"/>
              <a:t>第二節   認識選舉活動</a:t>
            </a: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r>
              <a:rPr lang="zh-TW" altLang="en-US" sz="1800" b="1">
                <a:solidFill>
                  <a:srgbClr val="0066FF"/>
                </a:solidFill>
                <a:ea typeface="標楷體" panose="03000509000000000000" pitchFamily="65" charset="-120"/>
              </a:rPr>
              <a:t>澳門廉政公署</a:t>
            </a:r>
          </a:p>
        </p:txBody>
      </p:sp>
      <p:pic>
        <p:nvPicPr>
          <p:cNvPr id="5124" name="Picture 4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805488"/>
            <a:ext cx="354012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</a:t>
            </a:r>
            <a:r>
              <a:rPr lang="zh-TW" altLang="en-US" sz="3600">
                <a:solidFill>
                  <a:srgbClr val="008000"/>
                </a:solidFill>
              </a:rPr>
              <a:t>：</a:t>
            </a:r>
            <a:r>
              <a:rPr lang="zh-TW" altLang="en-US" sz="3600" b="1">
                <a:solidFill>
                  <a:srgbClr val="008000"/>
                </a:solidFill>
              </a:rPr>
              <a:t>認識澳門立法會選舉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zh-TW" altLang="en-US" sz="2900" b="1">
                <a:solidFill>
                  <a:srgbClr val="0066FF"/>
                </a:solidFill>
              </a:rPr>
              <a:t>問答遊戲</a:t>
            </a:r>
            <a:endParaRPr lang="zh-TW" altLang="en-US" sz="2900">
              <a:solidFill>
                <a:srgbClr val="0066FF"/>
              </a:solidFill>
            </a:endParaRPr>
          </a:p>
          <a:p>
            <a:pPr marL="990600" lvl="1" indent="-533400">
              <a:buFontTx/>
              <a:buNone/>
            </a:pPr>
            <a:r>
              <a:rPr lang="en-US" altLang="zh-TW"/>
              <a:t>1.  </a:t>
            </a:r>
            <a:r>
              <a:rPr lang="zh-TW" altLang="en-US"/>
              <a:t>根據</a:t>
            </a:r>
            <a:r>
              <a:rPr lang="en-US" altLang="zh-TW"/>
              <a:t>《</a:t>
            </a:r>
            <a:r>
              <a:rPr lang="zh-TW" altLang="en-US"/>
              <a:t>澳門特別行政區基本法</a:t>
            </a:r>
            <a:r>
              <a:rPr lang="en-US" altLang="zh-TW"/>
              <a:t>》</a:t>
            </a:r>
            <a:r>
              <a:rPr lang="zh-TW" altLang="en-US"/>
              <a:t>，澳門特別行政區立法會的職責之一是 ？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A. </a:t>
            </a:r>
            <a:r>
              <a:rPr lang="zh-TW" altLang="en-US"/>
              <a:t>環境保護 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B. </a:t>
            </a:r>
            <a:r>
              <a:rPr lang="zh-TW" altLang="en-US"/>
              <a:t>提供醫療衛生服務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C. </a:t>
            </a:r>
            <a:r>
              <a:rPr lang="zh-TW" altLang="en-US"/>
              <a:t>制定法律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D. </a:t>
            </a:r>
            <a:r>
              <a:rPr lang="zh-TW" altLang="en-US"/>
              <a:t>維持社會治安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1406525" lvl="1" indent="-949325">
              <a:buFontTx/>
              <a:buNone/>
              <a:tabLst>
                <a:tab pos="1339850" algn="l"/>
              </a:tabLst>
            </a:pPr>
            <a:r>
              <a:rPr lang="en-US" altLang="zh-TW"/>
              <a:t>2. </a:t>
            </a:r>
            <a:r>
              <a:rPr lang="zh-TW" altLang="en-US"/>
              <a:t>澳門特別行政區立法會議員的任期為幾年？</a:t>
            </a:r>
          </a:p>
          <a:p>
            <a:pPr marL="1406525" lvl="1" indent="-949325">
              <a:buFontTx/>
              <a:buNone/>
              <a:tabLst>
                <a:tab pos="1339850" algn="l"/>
              </a:tabLst>
            </a:pPr>
            <a:r>
              <a:rPr lang="zh-TW" altLang="en-US"/>
              <a:t>　 </a:t>
            </a:r>
            <a:r>
              <a:rPr lang="en-US" altLang="zh-TW"/>
              <a:t>A. 3</a:t>
            </a:r>
            <a:r>
              <a:rPr lang="zh-TW" altLang="en-US"/>
              <a:t>年    </a:t>
            </a:r>
          </a:p>
          <a:p>
            <a:pPr marL="1406525" lvl="1" indent="-949325">
              <a:buFontTx/>
              <a:buNone/>
              <a:tabLst>
                <a:tab pos="1339850" algn="l"/>
              </a:tabLst>
            </a:pPr>
            <a:r>
              <a:rPr lang="zh-TW" altLang="en-US"/>
              <a:t>     </a:t>
            </a:r>
            <a:r>
              <a:rPr lang="en-US" altLang="zh-TW"/>
              <a:t>B. 4</a:t>
            </a:r>
            <a:r>
              <a:rPr lang="zh-TW" altLang="en-US"/>
              <a:t>年    </a:t>
            </a:r>
          </a:p>
          <a:p>
            <a:pPr marL="1406525" lvl="1" indent="-949325">
              <a:buFontTx/>
              <a:buNone/>
              <a:tabLst>
                <a:tab pos="1339850" algn="l"/>
              </a:tabLst>
            </a:pPr>
            <a:r>
              <a:rPr lang="zh-TW" altLang="en-US"/>
              <a:t>     </a:t>
            </a:r>
            <a:r>
              <a:rPr lang="en-US" altLang="zh-TW"/>
              <a:t>C. 5</a:t>
            </a:r>
            <a:r>
              <a:rPr lang="zh-TW" altLang="en-US"/>
              <a:t>年    </a:t>
            </a:r>
          </a:p>
          <a:p>
            <a:pPr marL="1406525" lvl="1" indent="-949325">
              <a:buFontTx/>
              <a:buNone/>
              <a:tabLst>
                <a:tab pos="1339850" algn="l"/>
              </a:tabLst>
            </a:pPr>
            <a:r>
              <a:rPr lang="zh-TW" altLang="en-US"/>
              <a:t>     </a:t>
            </a:r>
            <a:r>
              <a:rPr lang="en-US" altLang="zh-TW"/>
              <a:t>D. 6</a:t>
            </a:r>
            <a:r>
              <a:rPr lang="zh-TW" altLang="en-US"/>
              <a:t>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/>
              <a:t>3. </a:t>
            </a:r>
            <a:r>
              <a:rPr lang="zh-TW" altLang="en-US"/>
              <a:t>澳門永久性居民在達到甚麼年齡後可登記為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選民？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</a:t>
            </a:r>
            <a:r>
              <a:rPr lang="en-US" altLang="zh-TW"/>
              <a:t>A. 12</a:t>
            </a:r>
            <a:r>
              <a:rPr lang="zh-TW" altLang="en-US"/>
              <a:t>歲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</a:t>
            </a:r>
            <a:r>
              <a:rPr lang="en-US" altLang="zh-TW"/>
              <a:t>B. 17</a:t>
            </a:r>
            <a:r>
              <a:rPr lang="zh-TW" altLang="en-US"/>
              <a:t>歲 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</a:t>
            </a:r>
            <a:r>
              <a:rPr lang="en-US" altLang="zh-TW"/>
              <a:t>C. 21</a:t>
            </a:r>
            <a:r>
              <a:rPr lang="zh-TW" altLang="en-US"/>
              <a:t>歲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</a:t>
            </a:r>
            <a:r>
              <a:rPr lang="en-US" altLang="zh-TW"/>
              <a:t>D. 22</a:t>
            </a:r>
            <a:r>
              <a:rPr lang="zh-TW" altLang="en-US"/>
              <a:t>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/>
              <a:t>4. </a:t>
            </a:r>
            <a:r>
              <a:rPr lang="zh-TW" altLang="en-US"/>
              <a:t>觸犯賄選罪，可處最高幾年徒刑？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　 </a:t>
            </a:r>
            <a:r>
              <a:rPr lang="en-US" altLang="zh-TW"/>
              <a:t>A. 8</a:t>
            </a:r>
            <a:r>
              <a:rPr lang="zh-TW" altLang="en-US"/>
              <a:t>年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B. 2</a:t>
            </a:r>
            <a:r>
              <a:rPr lang="zh-TW" altLang="en-US"/>
              <a:t>年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C. 1</a:t>
            </a:r>
            <a:r>
              <a:rPr lang="zh-TW" altLang="en-US"/>
              <a:t>年    </a:t>
            </a:r>
          </a:p>
          <a:p>
            <a:pPr marL="990600" lvl="1" indent="-533400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D. 5</a:t>
            </a:r>
            <a:r>
              <a:rPr lang="zh-TW" altLang="en-US"/>
              <a:t>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873125" lvl="1" indent="-415925">
              <a:buFontTx/>
              <a:buNone/>
            </a:pPr>
            <a:r>
              <a:rPr lang="en-US" altLang="zh-TW"/>
              <a:t>5.  </a:t>
            </a:r>
            <a:r>
              <a:rPr lang="zh-TW" altLang="en-US"/>
              <a:t>在澳門特別行政區立法會選舉中，負責反賄</a:t>
            </a:r>
          </a:p>
          <a:p>
            <a:pPr marL="873125" lvl="1" indent="-415925">
              <a:buFontTx/>
              <a:buNone/>
            </a:pPr>
            <a:r>
              <a:rPr lang="zh-TW" altLang="en-US"/>
              <a:t>　 選工作的部門是？</a:t>
            </a:r>
          </a:p>
          <a:p>
            <a:pPr marL="873125" lvl="1" indent="-415925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A. </a:t>
            </a:r>
            <a:r>
              <a:rPr lang="zh-TW" altLang="en-US"/>
              <a:t>廉政公署   </a:t>
            </a:r>
          </a:p>
          <a:p>
            <a:pPr marL="873125" lvl="1" indent="-415925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B. </a:t>
            </a:r>
            <a:r>
              <a:rPr lang="zh-TW" altLang="en-US"/>
              <a:t>行政公職局   </a:t>
            </a:r>
          </a:p>
          <a:p>
            <a:pPr marL="873125" lvl="1" indent="-415925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C. </a:t>
            </a:r>
            <a:r>
              <a:rPr lang="zh-TW" altLang="en-US"/>
              <a:t>社會工作局    </a:t>
            </a:r>
          </a:p>
          <a:p>
            <a:pPr marL="873125" lvl="1" indent="-415925">
              <a:buFontTx/>
              <a:buNone/>
            </a:pPr>
            <a:r>
              <a:rPr lang="zh-TW" altLang="en-US"/>
              <a:t>     </a:t>
            </a:r>
            <a:r>
              <a:rPr lang="en-US" altLang="zh-TW"/>
              <a:t>D. </a:t>
            </a:r>
            <a:r>
              <a:rPr lang="zh-TW" altLang="en-US"/>
              <a:t>法務局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小結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49500"/>
            <a:ext cx="8229600" cy="37338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zh-TW" altLang="en-US" sz="2800"/>
              <a:t>應當以正當的手法參加競選活動。</a:t>
            </a: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r>
              <a:rPr lang="zh-TW" altLang="en-US" sz="2800"/>
              <a:t>投票者也應以公平的態度投票，選出真正有能力勝任的人，以維護選舉的公平。</a:t>
            </a: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zh-TW" altLang="en-US" sz="2800"/>
              <a:t>如選舉不公平不廉潔，最終受害的，會是我們每一個人。</a:t>
            </a:r>
          </a:p>
          <a:p>
            <a:pPr marL="609600" indent="-609600">
              <a:buFontTx/>
              <a:buNone/>
            </a:pP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4. </a:t>
            </a:r>
            <a:r>
              <a:rPr lang="zh-TW" altLang="en-US" sz="3500" b="1">
                <a:solidFill>
                  <a:srgbClr val="008000"/>
                </a:solidFill>
              </a:rPr>
              <a:t>單元總結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20938"/>
            <a:ext cx="8229600" cy="3733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zh-TW" altLang="en-GB" sz="2800"/>
              <a:t>在比賽或競選活動中，必須遵守所定規則或法律法規，公平地與對手進行較量。</a:t>
            </a:r>
            <a:endParaRPr lang="zh-TW" altLang="en-US" sz="28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 startAt="2"/>
            </a:pPr>
            <a:r>
              <a:rPr lang="zh-TW" altLang="en-GB" sz="2800"/>
              <a:t>使用不正當的手法破壞公平競爭，既損害他人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GB" sz="2800"/>
              <a:t>      利益，也令自己的個人誠信品格受損，最終只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GB" sz="2800"/>
              <a:t>      會得不償失。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 startAt="3"/>
            </a:pPr>
            <a:r>
              <a:rPr lang="zh-TW" altLang="en-US" sz="2800"/>
              <a:t>應合力維護公平競爭，遇到不公平的現象時，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800"/>
              <a:t>      要堅守原則，並挺身舉報。</a:t>
            </a:r>
            <a:br>
              <a:rPr lang="zh-TW" altLang="en-US" sz="2800"/>
            </a:br>
            <a:r>
              <a:rPr lang="zh-TW" altLang="en-US" sz="2800"/>
              <a:t/>
            </a:r>
            <a:br>
              <a:rPr lang="zh-TW" altLang="en-US" sz="2800"/>
            </a:br>
            <a:endParaRPr lang="zh-TW" altLang="en-US" sz="280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500" b="1">
                <a:solidFill>
                  <a:srgbClr val="008000"/>
                </a:solidFill>
              </a:rPr>
              <a:t>後續活動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3733800"/>
          </a:xfrm>
        </p:spPr>
        <p:txBody>
          <a:bodyPr/>
          <a:lstStyle/>
          <a:p>
            <a:pPr marL="541338" indent="-541338" algn="just">
              <a:lnSpc>
                <a:spcPct val="90000"/>
              </a:lnSpc>
              <a:buFont typeface="Wingdings" panose="05000000000000000000" pitchFamily="2" charset="2"/>
              <a:buChar char="u"/>
            </a:pPr>
            <a:r>
              <a:rPr lang="zh-TW" altLang="en-US" sz="2800"/>
              <a:t>班長人選大比拼：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r>
              <a:rPr lang="zh-TW" altLang="en-US" sz="2800"/>
              <a:t>      比較三位班長候選人的優點，思考一位稱職班長應具備甚麼條件。 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endParaRPr lang="zh-TW" altLang="en-US" sz="2800"/>
          </a:p>
          <a:p>
            <a:pPr marL="541338" indent="-541338" algn="just">
              <a:lnSpc>
                <a:spcPct val="90000"/>
              </a:lnSpc>
              <a:buFontTx/>
              <a:buNone/>
            </a:pPr>
            <a:endParaRPr lang="zh-TW" altLang="en-US" sz="2800"/>
          </a:p>
          <a:p>
            <a:pPr marL="541338" indent="-541338">
              <a:lnSpc>
                <a:spcPct val="90000"/>
              </a:lnSpc>
              <a:buFontTx/>
              <a:buNone/>
            </a:pPr>
            <a:endParaRPr lang="zh-TW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 </a:t>
            </a:r>
            <a:r>
              <a:rPr lang="zh-TW" altLang="en-US" sz="3500" b="1">
                <a:solidFill>
                  <a:srgbClr val="008000"/>
                </a:solidFill>
              </a:rPr>
              <a:t>動畫故事</a:t>
            </a:r>
            <a:r>
              <a:rPr lang="zh-TW" altLang="zh-TW" sz="3500" b="1">
                <a:solidFill>
                  <a:srgbClr val="008000"/>
                </a:solidFill>
              </a:rPr>
              <a:t>《公平選風紀》</a:t>
            </a:r>
            <a:endParaRPr lang="en-US" altLang="zh-TW" sz="3500" b="1">
              <a:solidFill>
                <a:srgbClr val="008000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276475"/>
            <a:ext cx="5400675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圖片1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516563"/>
            <a:ext cx="1481138" cy="61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 </a:t>
            </a:r>
            <a:r>
              <a:rPr lang="zh-TW" altLang="en-US" sz="3500" b="1">
                <a:solidFill>
                  <a:srgbClr val="008000"/>
                </a:solidFill>
              </a:rPr>
              <a:t>動畫故事</a:t>
            </a:r>
            <a:r>
              <a:rPr lang="zh-TW" altLang="zh-TW" sz="3500" b="1">
                <a:solidFill>
                  <a:srgbClr val="008000"/>
                </a:solidFill>
              </a:rPr>
              <a:t>《公平選風紀</a:t>
            </a:r>
            <a:r>
              <a:rPr lang="zh-TW" altLang="zh-TW" sz="3500">
                <a:solidFill>
                  <a:srgbClr val="008000"/>
                </a:solidFill>
              </a:rPr>
              <a:t>》</a:t>
            </a:r>
            <a:endParaRPr lang="en-US" altLang="zh-TW" sz="3500">
              <a:solidFill>
                <a:srgbClr val="008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76475"/>
            <a:ext cx="8229600" cy="3733800"/>
          </a:xfrm>
        </p:spPr>
        <p:txBody>
          <a:bodyPr/>
          <a:lstStyle/>
          <a:p>
            <a:pPr marL="541338" indent="-541338" algn="just">
              <a:lnSpc>
                <a:spcPct val="90000"/>
              </a:lnSpc>
              <a:buFontTx/>
              <a:buNone/>
            </a:pPr>
            <a:r>
              <a:rPr lang="en-US" altLang="zh-TW"/>
              <a:t>1</a:t>
            </a:r>
            <a:r>
              <a:rPr lang="en-US" altLang="zh-TW" sz="2800"/>
              <a:t>. </a:t>
            </a:r>
            <a:r>
              <a:rPr lang="zh-TW" altLang="en-US" sz="2800"/>
              <a:t>嘉樂以請吃請喝的方式拉票，你認為公平嗎？   為甚麼？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r>
              <a:rPr lang="en-US" altLang="zh-TW" sz="2800"/>
              <a:t>2. </a:t>
            </a:r>
            <a:r>
              <a:rPr lang="zh-TW" altLang="en-US" sz="2800"/>
              <a:t>阿峰用武功威嚇其他同學投他一票，這樣做對     競選活動會有甚麼影響？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r>
              <a:rPr lang="en-US" altLang="zh-TW" sz="2800"/>
              <a:t>3. </a:t>
            </a:r>
            <a:r>
              <a:rPr lang="zh-TW" altLang="en-US" sz="2800"/>
              <a:t>如果嘉樂或阿峰當上了風紀組長，你可以接受     嗎？為甚麼？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r>
              <a:rPr lang="en-US" altLang="zh-TW" sz="2800"/>
              <a:t>4. </a:t>
            </a:r>
            <a:r>
              <a:rPr lang="zh-TW" altLang="en-US" sz="2800"/>
              <a:t>現在你手中有一選票，你會選擇投給誰？請說     說原因。</a:t>
            </a:r>
            <a:r>
              <a:rPr lang="zh-TW" altLang="en-US" sz="2900"/>
              <a:t> </a:t>
            </a:r>
          </a:p>
          <a:p>
            <a:pPr marL="541338" indent="-541338" algn="just">
              <a:lnSpc>
                <a:spcPct val="90000"/>
              </a:lnSpc>
              <a:buFontTx/>
              <a:buNone/>
            </a:pPr>
            <a:endParaRPr lang="zh-TW" altLang="en-US" sz="2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 sz="2900">
                <a:solidFill>
                  <a:srgbClr val="0066FF"/>
                </a:solidFill>
              </a:rPr>
              <a:t>2.1 </a:t>
            </a:r>
            <a:r>
              <a:rPr lang="zh-TW" altLang="en-US" sz="2900">
                <a:solidFill>
                  <a:srgbClr val="0066FF"/>
                </a:solidFill>
              </a:rPr>
              <a:t>立法會的職權：</a:t>
            </a:r>
          </a:p>
          <a:p>
            <a:pPr marL="990600" lvl="1" indent="-533400">
              <a:buFontTx/>
              <a:buNone/>
            </a:pPr>
            <a:r>
              <a:rPr lang="zh-TW" altLang="en-US" sz="2500"/>
              <a:t>      根據</a:t>
            </a:r>
            <a:r>
              <a:rPr lang="en-US" altLang="zh-TW" sz="2500"/>
              <a:t>《</a:t>
            </a:r>
            <a:r>
              <a:rPr lang="zh-TW" altLang="en-US" sz="2500"/>
              <a:t>澳門特別行政區基本法</a:t>
            </a:r>
            <a:r>
              <a:rPr lang="en-US" altLang="zh-TW" sz="2500"/>
              <a:t>》</a:t>
            </a:r>
            <a:r>
              <a:rPr lang="zh-TW" altLang="en-US" sz="2500"/>
              <a:t>第</a:t>
            </a:r>
            <a:r>
              <a:rPr lang="en-US" altLang="zh-TW" sz="2500"/>
              <a:t>71</a:t>
            </a:r>
            <a:r>
              <a:rPr lang="zh-TW" altLang="en-US" sz="2500"/>
              <a:t>條，立  </a:t>
            </a:r>
          </a:p>
          <a:p>
            <a:pPr marL="990600" lvl="1" indent="-533400">
              <a:buFontTx/>
              <a:buNone/>
            </a:pPr>
            <a:r>
              <a:rPr lang="zh-TW" altLang="en-US" sz="2500"/>
              <a:t>      法會的職權包括：</a:t>
            </a:r>
          </a:p>
          <a:p>
            <a:pPr marL="1371600" lvl="2" indent="-457200"/>
            <a:r>
              <a:rPr lang="zh-TW" altLang="en-US" sz="2500"/>
              <a:t>制定法律；</a:t>
            </a:r>
          </a:p>
          <a:p>
            <a:pPr marL="1371600" lvl="2" indent="-457200"/>
            <a:r>
              <a:rPr lang="zh-TW" altLang="en-US" sz="2500"/>
              <a:t>通過政府財政預算；</a:t>
            </a:r>
          </a:p>
          <a:p>
            <a:pPr marL="1371600" lvl="2" indent="-457200"/>
            <a:r>
              <a:rPr lang="zh-TW" altLang="en-US" sz="2500"/>
              <a:t>聽取行政長官的施政報告；</a:t>
            </a:r>
          </a:p>
          <a:p>
            <a:pPr marL="1371600" lvl="2" indent="-457200"/>
            <a:r>
              <a:rPr lang="zh-TW" altLang="en-US" sz="2500"/>
              <a:t>就公共利益問題進行辯論等。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064500" cy="3662363"/>
          </a:xfrm>
        </p:spPr>
        <p:txBody>
          <a:bodyPr/>
          <a:lstStyle/>
          <a:p>
            <a:pPr marL="1163638" lvl="1" indent="-628650">
              <a:buFontTx/>
              <a:buNone/>
              <a:tabLst>
                <a:tab pos="355600" algn="l"/>
              </a:tabLst>
            </a:pPr>
            <a:r>
              <a:rPr lang="en-US" altLang="zh-TW" sz="2900">
                <a:solidFill>
                  <a:srgbClr val="0066FF"/>
                </a:solidFill>
              </a:rPr>
              <a:t>2.2 </a:t>
            </a:r>
            <a:r>
              <a:rPr lang="zh-TW" altLang="en-US" sz="2900">
                <a:solidFill>
                  <a:srgbClr val="0066FF"/>
                </a:solidFill>
              </a:rPr>
              <a:t>立法會的組成：</a:t>
            </a:r>
          </a:p>
          <a:p>
            <a:pPr marL="1163638" lvl="1" indent="-628650" algn="just">
              <a:buFontTx/>
              <a:buNone/>
              <a:tabLst>
                <a:tab pos="355600" algn="l"/>
              </a:tabLst>
            </a:pPr>
            <a:r>
              <a:rPr lang="zh-TW" altLang="en-US" sz="2500"/>
              <a:t>       立法會議員由澳門特別行政區永久性居民擔任，多數議員由選舉產生。目前立法會議員數目為</a:t>
            </a:r>
            <a:r>
              <a:rPr lang="en-US" altLang="zh-TW" sz="2500"/>
              <a:t>33</a:t>
            </a:r>
            <a:r>
              <a:rPr lang="zh-TW" altLang="en-US" sz="2500"/>
              <a:t>人，其中直接選舉</a:t>
            </a:r>
            <a:r>
              <a:rPr lang="en-US" altLang="zh-TW" sz="2500"/>
              <a:t>14</a:t>
            </a:r>
            <a:r>
              <a:rPr lang="zh-TW" altLang="en-US" sz="2500"/>
              <a:t>人，間接選舉</a:t>
            </a:r>
            <a:r>
              <a:rPr lang="en-US" altLang="zh-TW" sz="2500"/>
              <a:t>12</a:t>
            </a:r>
            <a:r>
              <a:rPr lang="zh-TW" altLang="en-US" sz="2500"/>
              <a:t>人、行政長官委任</a:t>
            </a:r>
            <a:r>
              <a:rPr lang="en-US" altLang="zh-TW" sz="2500"/>
              <a:t>7</a:t>
            </a:r>
            <a:r>
              <a:rPr lang="zh-TW" altLang="en-US" sz="2500"/>
              <a:t>人。直選議員由已登記的選民選出，間選議員則由具有投票資格的社團或組織選出。立法會議員的任期為</a:t>
            </a:r>
            <a:r>
              <a:rPr lang="en-US" altLang="zh-TW" sz="2500"/>
              <a:t>4</a:t>
            </a:r>
            <a:r>
              <a:rPr lang="zh-TW" altLang="en-US" sz="2500"/>
              <a:t>年。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985838" lvl="1" indent="-539750">
              <a:buFontTx/>
              <a:buNone/>
              <a:tabLst>
                <a:tab pos="177800" algn="l"/>
              </a:tabLst>
            </a:pPr>
            <a:r>
              <a:rPr lang="en-US" altLang="zh-TW" sz="2900">
                <a:solidFill>
                  <a:srgbClr val="0066FF"/>
                </a:solidFill>
              </a:rPr>
              <a:t>2.3 </a:t>
            </a:r>
            <a:r>
              <a:rPr lang="zh-TW" altLang="en-US" sz="2900">
                <a:solidFill>
                  <a:srgbClr val="0066FF"/>
                </a:solidFill>
              </a:rPr>
              <a:t>登記成為選民的條件：</a:t>
            </a:r>
          </a:p>
          <a:p>
            <a:pPr marL="985838" lvl="1" indent="-539750" algn="just">
              <a:buFontTx/>
              <a:buNone/>
              <a:tabLst>
                <a:tab pos="177800" algn="l"/>
              </a:tabLst>
            </a:pPr>
            <a:r>
              <a:rPr lang="zh-TW" altLang="en-US" sz="2500"/>
              <a:t>      只要是年滿</a:t>
            </a:r>
            <a:r>
              <a:rPr lang="en-US" altLang="zh-TW" sz="2500"/>
              <a:t>17</a:t>
            </a:r>
            <a:r>
              <a:rPr lang="zh-TW" altLang="en-US" sz="2500"/>
              <a:t>歲的澳門永久性居民，就有權利登記成為選民，到</a:t>
            </a:r>
            <a:r>
              <a:rPr lang="en-US" altLang="zh-TW" sz="2500"/>
              <a:t>18</a:t>
            </a:r>
            <a:r>
              <a:rPr lang="zh-TW" altLang="en-US" sz="2500"/>
              <a:t>歲時便可在選舉中投下神聖的一票。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600" b="1">
                <a:solidFill>
                  <a:srgbClr val="008000"/>
                </a:solidFill>
              </a:rPr>
              <a:t>2. </a:t>
            </a:r>
            <a:r>
              <a:rPr lang="zh-TW" altLang="en-US" sz="36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 sz="2900">
                <a:solidFill>
                  <a:srgbClr val="0066FF"/>
                </a:solidFill>
              </a:rPr>
              <a:t>2.4 </a:t>
            </a:r>
            <a:r>
              <a:rPr lang="zh-TW" altLang="en-US" sz="2900">
                <a:solidFill>
                  <a:srgbClr val="0066FF"/>
                </a:solidFill>
              </a:rPr>
              <a:t>廉潔選舉</a:t>
            </a:r>
          </a:p>
          <a:p>
            <a:pPr marL="990600" lvl="1" indent="-533400" algn="just">
              <a:buFont typeface="Wingdings" panose="05000000000000000000" pitchFamily="2" charset="2"/>
              <a:buChar char="l"/>
            </a:pPr>
            <a:r>
              <a:rPr lang="zh-TW" altLang="en-US" sz="2500"/>
              <a:t>根據</a:t>
            </a:r>
            <a:r>
              <a:rPr lang="en-US" altLang="zh-TW" sz="2500"/>
              <a:t>《</a:t>
            </a:r>
            <a:r>
              <a:rPr lang="zh-TW" altLang="en-US" sz="2500"/>
              <a:t>澳門特別行政區廉政公署組織法</a:t>
            </a:r>
            <a:r>
              <a:rPr lang="en-US" altLang="zh-TW" sz="2500"/>
              <a:t>》</a:t>
            </a:r>
            <a:r>
              <a:rPr lang="zh-TW" altLang="en-US" sz="2500"/>
              <a:t>的規定，廉政公署負責反賄選的工作，以確保選舉的廉潔、公平及公正。</a:t>
            </a:r>
          </a:p>
          <a:p>
            <a:pPr marL="990600" lvl="1" indent="-533400" algn="just">
              <a:buFont typeface="Wingdings" panose="05000000000000000000" pitchFamily="2" charset="2"/>
              <a:buChar char="l"/>
            </a:pPr>
            <a:r>
              <a:rPr lang="zh-TW" altLang="en-US" sz="2500"/>
              <a:t>廉政公署依法全力打擊選舉中的貪污舞弊行為。同時，廉署也積極開展各項宣傳廉潔選舉意識的活動，提高市民的廉潔守法意識。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 sz="2900">
                <a:solidFill>
                  <a:srgbClr val="0066FF"/>
                </a:solidFill>
              </a:rPr>
              <a:t>2.5 </a:t>
            </a:r>
            <a:r>
              <a:rPr lang="zh-TW" altLang="en-US" sz="2900">
                <a:solidFill>
                  <a:srgbClr val="0066FF"/>
                </a:solidFill>
              </a:rPr>
              <a:t>投票絕對保密</a:t>
            </a:r>
          </a:p>
          <a:p>
            <a:pPr marL="990600" lvl="1" indent="-533400">
              <a:buFontTx/>
              <a:buNone/>
            </a:pPr>
            <a:r>
              <a:rPr lang="zh-TW" altLang="en-US" sz="2500"/>
              <a:t>      立法會選舉採用不記名投票方式，選票上沒有任何識別資料，因此，投票是絕對保密的，沒有人會知道選民劃票時的選擇。</a:t>
            </a:r>
          </a:p>
          <a:p>
            <a:pPr marL="990600" lvl="1" indent="-533400">
              <a:buFontTx/>
              <a:buNone/>
            </a:pPr>
            <a:endParaRPr lang="zh-TW" altLang="en-US" sz="2900">
              <a:solidFill>
                <a:srgbClr val="0066FF"/>
              </a:solidFill>
            </a:endParaRPr>
          </a:p>
          <a:p>
            <a:pPr marL="990600" lvl="1" indent="-533400">
              <a:buFontTx/>
              <a:buNone/>
            </a:pPr>
            <a:r>
              <a:rPr lang="en-US" altLang="zh-TW" sz="2900">
                <a:solidFill>
                  <a:srgbClr val="0066FF"/>
                </a:solidFill>
              </a:rPr>
              <a:t>2.6 </a:t>
            </a:r>
            <a:r>
              <a:rPr lang="zh-TW" altLang="en-US" sz="2900">
                <a:solidFill>
                  <a:srgbClr val="0066FF"/>
                </a:solidFill>
              </a:rPr>
              <a:t>賄選罪的後果</a:t>
            </a:r>
          </a:p>
          <a:p>
            <a:pPr marL="990600" lvl="1" indent="-533400">
              <a:buFontTx/>
              <a:buNone/>
            </a:pPr>
            <a:r>
              <a:rPr lang="zh-TW" altLang="en-US" sz="2500"/>
              <a:t>      觸犯賄選罪，可被處最高</a:t>
            </a:r>
            <a:r>
              <a:rPr lang="en-US" altLang="zh-TW" sz="2500"/>
              <a:t>8</a:t>
            </a:r>
            <a:r>
              <a:rPr lang="zh-TW" altLang="en-US" sz="2500"/>
              <a:t>年徒刑。</a:t>
            </a:r>
          </a:p>
          <a:p>
            <a:pPr marL="990600" lvl="1" indent="-533400">
              <a:buFontTx/>
              <a:buNone/>
            </a:pPr>
            <a:endParaRPr lang="zh-TW" altLang="en-US" sz="2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課堂活動：認識澳門立法會選舉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064500" cy="3662363"/>
          </a:xfrm>
        </p:spPr>
        <p:txBody>
          <a:bodyPr/>
          <a:lstStyle/>
          <a:p>
            <a:pPr marL="990600" lvl="1" indent="-533400">
              <a:buFontTx/>
              <a:buNone/>
            </a:pPr>
            <a:r>
              <a:rPr lang="en-US" altLang="zh-TW" sz="2900">
                <a:solidFill>
                  <a:srgbClr val="0066FF"/>
                </a:solidFill>
              </a:rPr>
              <a:t>2.7 </a:t>
            </a:r>
            <a:r>
              <a:rPr lang="zh-TW" altLang="en-US" sz="2900">
                <a:solidFill>
                  <a:srgbClr val="0066FF"/>
                </a:solidFill>
              </a:rPr>
              <a:t>廉潔選舉 由你做起</a:t>
            </a:r>
          </a:p>
          <a:p>
            <a:pPr marL="990600" lvl="1" indent="-533400">
              <a:buFont typeface="Wingdings" panose="05000000000000000000" pitchFamily="2" charset="2"/>
              <a:buChar char="l"/>
            </a:pPr>
            <a:r>
              <a:rPr lang="zh-TW" altLang="en-US" sz="2500"/>
              <a:t>賄選行為損害澳門特區的法治基礎，損害社會利益，法理不容！ </a:t>
            </a:r>
          </a:p>
          <a:p>
            <a:pPr marL="990600" lvl="1" indent="-533400">
              <a:buFont typeface="Wingdings" panose="05000000000000000000" pitchFamily="2" charset="2"/>
              <a:buChar char="l"/>
            </a:pPr>
            <a:r>
              <a:rPr lang="zh-TW" altLang="en-US" sz="2500"/>
              <a:t>全澳市民均有責任和義務自覺、自律地維護自身權利的合法行使，並挺身舉報賄選行為。廉潔選舉，由你做起！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858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新細明體</vt:lpstr>
      <vt:lpstr>標楷體</vt:lpstr>
      <vt:lpstr>Wingdings</vt:lpstr>
      <vt:lpstr>預設簡報設計</vt:lpstr>
      <vt:lpstr>小學誠信教育教材《誠實和廉潔》</vt:lpstr>
      <vt:lpstr>1. 動畫故事《公平選風紀》</vt:lpstr>
      <vt:lpstr>1. 動畫故事《公平選風紀》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2. 課堂活動：認識澳門立法會選舉</vt:lpstr>
      <vt:lpstr>3. 小結</vt:lpstr>
      <vt:lpstr>4. 單元總結</vt:lpstr>
      <vt:lpstr>後續活動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mwao</dc:creator>
  <cp:lastModifiedBy>Kyle, Ka Heng Au</cp:lastModifiedBy>
  <cp:revision>35</cp:revision>
  <dcterms:created xsi:type="dcterms:W3CDTF">2014-10-30T04:30:44Z</dcterms:created>
  <dcterms:modified xsi:type="dcterms:W3CDTF">2018-08-20T11:13:48Z</dcterms:modified>
</cp:coreProperties>
</file>