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FDE4703-9FD9-4CA0-9546-6C721E9476A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549B-876D-45D4-BA32-F3723504B9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856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27EE-37A5-4F52-87AE-9121028A14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17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68413"/>
            <a:ext cx="2074863" cy="488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268413"/>
            <a:ext cx="6075362" cy="4886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8048-62DF-47F7-AEBB-D385877492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91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FF586-116A-42F4-A22F-E1B05EDD4B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04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4FD5-CB6B-4FCE-BB11-7B14D9CB0A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56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E20D-C372-4A4B-9418-4D392ACA41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61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F4F02-32BE-4C85-AEF5-C71F199FC5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12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43321-61F4-4758-89B6-7D2F291DA9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13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63268-19D2-49B5-9483-76E3D63130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96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66995-649B-45BB-BC75-DAD7A7D825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11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DA78-9A4F-4198-898F-1309358C9D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559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4A8EBF6-6247-46A7-9B5E-1072A6BF451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80400" cy="1008062"/>
          </a:xfrm>
        </p:spPr>
        <p:txBody>
          <a:bodyPr/>
          <a:lstStyle/>
          <a:p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小學誠信教育教材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誠實和廉潔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429000"/>
            <a:ext cx="8229600" cy="4021138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3600" b="1"/>
              <a:t>誠實守信</a:t>
            </a:r>
          </a:p>
          <a:p>
            <a:pPr algn="ctr">
              <a:buFontTx/>
              <a:buNone/>
            </a:pPr>
            <a:endParaRPr lang="zh-TW" altLang="en-US" sz="2400" b="1"/>
          </a:p>
          <a:p>
            <a:pPr algn="ctr">
              <a:buFontTx/>
              <a:buNone/>
            </a:pPr>
            <a:r>
              <a:rPr lang="zh-TW" altLang="en-US" sz="2800" b="1"/>
              <a:t>第二節   信守承諾</a:t>
            </a: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ea typeface="標楷體" panose="03000509000000000000" pitchFamily="65" charset="-120"/>
              </a:rPr>
              <a:t>澳門廉政公署</a:t>
            </a:r>
          </a:p>
        </p:txBody>
      </p:sp>
      <p:pic>
        <p:nvPicPr>
          <p:cNvPr id="5124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45125"/>
            <a:ext cx="4032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281988" cy="3662363"/>
          </a:xfrm>
        </p:spPr>
        <p:txBody>
          <a:bodyPr/>
          <a:lstStyle/>
          <a:p>
            <a:pPr marL="1371600" lvl="2" indent="-457200" algn="just">
              <a:buFontTx/>
              <a:buAutoNum type="arabicPeriod"/>
            </a:pPr>
            <a:r>
              <a:rPr lang="zh-TW" altLang="en-US" sz="2800"/>
              <a:t>面對魏軍將至，為甚麼諸葛亮仍堅持讓士兵回鄉？</a:t>
            </a:r>
          </a:p>
          <a:p>
            <a:pPr marL="1371600" lvl="2" indent="-457200" algn="just">
              <a:buFontTx/>
              <a:buNone/>
            </a:pPr>
            <a:r>
              <a:rPr lang="en-US" altLang="zh-TW" sz="2800"/>
              <a:t>2. </a:t>
            </a:r>
            <a:r>
              <a:rPr lang="zh-TW" altLang="en-US" sz="2800"/>
              <a:t>為甚麼士兵們願意留下參戰，且最後大獲全勝呢？</a:t>
            </a:r>
          </a:p>
          <a:p>
            <a:pPr marL="1371600" lvl="2" indent="-457200" algn="just">
              <a:buFontTx/>
              <a:buNone/>
            </a:pPr>
            <a:r>
              <a:rPr lang="en-US" altLang="zh-TW" sz="2800"/>
              <a:t>3.  </a:t>
            </a:r>
            <a:r>
              <a:rPr lang="zh-TW" altLang="en-US" sz="2800"/>
              <a:t>從諸葛亮的故事中你明白到甚麼道理？</a:t>
            </a:r>
          </a:p>
          <a:p>
            <a:pPr marL="1371600" lvl="2" indent="-457200" algn="just">
              <a:buFontTx/>
              <a:buNone/>
            </a:pPr>
            <a:r>
              <a:rPr lang="en-US" altLang="zh-TW" sz="2800"/>
              <a:t>4. </a:t>
            </a:r>
            <a:r>
              <a:rPr lang="zh-TW" altLang="en-US" sz="2800"/>
              <a:t>「信守承諾」對個人及團體有甚麼重要性？</a:t>
            </a:r>
          </a:p>
          <a:p>
            <a:pPr marL="1371600" lvl="2" indent="-457200" algn="just">
              <a:buFontTx/>
              <a:buNone/>
            </a:pPr>
            <a:endParaRPr lang="zh-TW" altLang="en-US" sz="2800"/>
          </a:p>
          <a:p>
            <a:pPr marL="1371600" lvl="2" indent="-457200">
              <a:buFontTx/>
              <a:buNone/>
            </a:pPr>
            <a:endParaRPr lang="zh-TW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貨真價實，童叟無欺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4572000" cy="3302000"/>
          </a:xfrm>
        </p:spPr>
        <p:txBody>
          <a:bodyPr/>
          <a:lstStyle/>
          <a:p>
            <a:pPr marL="1169988" lvl="2" indent="-255588" algn="just">
              <a:buFontTx/>
              <a:buNone/>
            </a:pPr>
            <a:r>
              <a:rPr lang="en-US" altLang="zh-TW" sz="2500"/>
              <a:t>   </a:t>
            </a:r>
            <a:r>
              <a:rPr lang="zh-TW" altLang="en-US" sz="2500"/>
              <a:t>小諾要完成一份關於中國傳統食品的習作，他與媽媽商量後，選了學校附近的一間舊式餅店作為調查對象。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2533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貨真價實，童叟無欺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2420938"/>
            <a:ext cx="4824412" cy="3662362"/>
          </a:xfrm>
        </p:spPr>
        <p:txBody>
          <a:bodyPr/>
          <a:lstStyle/>
          <a:p>
            <a:pPr marL="1371600" lvl="2" indent="-457200" algn="just">
              <a:buFontTx/>
              <a:buNone/>
            </a:pPr>
            <a:r>
              <a:rPr lang="en-US" altLang="zh-TW" sz="2500"/>
              <a:t>     </a:t>
            </a:r>
            <a:r>
              <a:rPr lang="zh-TW" altLang="en-US" sz="2500"/>
              <a:t>餅店座落在街角，面積很小。餅店的店主叫誠叔，小店由誠叔的爺爺在</a:t>
            </a:r>
            <a:r>
              <a:rPr lang="en-US" altLang="zh-TW" sz="2500"/>
              <a:t>60</a:t>
            </a:r>
            <a:r>
              <a:rPr lang="zh-TW" altLang="en-US" sz="2500"/>
              <a:t>多年前創立，不少老街坊都是吃他們的糕餅長大的。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2590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貨真價實，童叟無欺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276475"/>
            <a:ext cx="6265863" cy="2089150"/>
          </a:xfrm>
        </p:spPr>
        <p:txBody>
          <a:bodyPr/>
          <a:lstStyle/>
          <a:p>
            <a:pPr marL="1169988" lvl="2" indent="0" algn="just">
              <a:buFontTx/>
              <a:buNone/>
            </a:pPr>
            <a:r>
              <a:rPr lang="zh-TW" altLang="en-US" sz="2500"/>
              <a:t>誠叔每日在天未亮時便要起床準備糕餅，風雨不改，目的是為了趕及供應新鮮糕餅給早起上班上學的人，他說：「雖然很辛苦，不過早已習慣了。」</a:t>
            </a:r>
          </a:p>
          <a:p>
            <a:pPr marL="1169988" lvl="2" indent="0" algn="just">
              <a:buFontTx/>
              <a:buNone/>
            </a:pPr>
            <a:endParaRPr lang="zh-TW" altLang="en-US" sz="250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5527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71550" y="4508500"/>
            <a:ext cx="7848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99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98663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55905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0162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4734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9306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387850" indent="-3810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2" algn="just">
              <a:spcBef>
                <a:spcPct val="0"/>
              </a:spcBef>
              <a:buFontTx/>
              <a:buNone/>
            </a:pPr>
            <a:endParaRPr lang="en-US" altLang="en-US" sz="25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42988" y="4699000"/>
            <a:ext cx="7705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500">
                <a:solidFill>
                  <a:schemeClr val="tx1"/>
                </a:solidFill>
              </a:rPr>
              <a:t>誠叔帶著小諾走進做餅工場，向他講解製作的過程。誠叔還說只要其中一個製作工序做得不好，做出來的糕餅便不好吃，小諾嚇了一跳，想不到看似簡單的一塊餅，竟然要花這麽多的功夫才能完成。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貨真價實，童叟無欺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2736850" cy="19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51275" y="2349500"/>
            <a:ext cx="4702175" cy="38782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zh-TW" altLang="en-US" sz="2500"/>
              <a:t>小諾問誠叔為什麽不用預製好的包裝麪團來做，代替親手搓揉的？這不是更省時及方便嗎？誠叔指著橫樑上的一塊牌匾，嚴肅地說：「這牌匾是爺爺親手寫的，上面那</a:t>
            </a:r>
            <a:r>
              <a:rPr lang="en-US" altLang="zh-TW" sz="2500"/>
              <a:t>『</a:t>
            </a:r>
            <a:r>
              <a:rPr lang="zh-TW" altLang="en-US" sz="2500"/>
              <a:t>貨真價實，童叟無欺</a:t>
            </a:r>
            <a:r>
              <a:rPr lang="en-US" altLang="zh-TW" sz="2500"/>
              <a:t>』</a:t>
            </a:r>
            <a:r>
              <a:rPr lang="zh-TW" altLang="en-US" sz="2500"/>
              <a:t>八個字，就是我們</a:t>
            </a:r>
            <a:r>
              <a:rPr lang="en-US" altLang="zh-TW" sz="2500"/>
              <a:t>60</a:t>
            </a:r>
            <a:r>
              <a:rPr lang="zh-TW" altLang="en-US" sz="2500"/>
              <a:t>多年來對顧客的承諾！」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貨真價實，童叟無欺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276475"/>
            <a:ext cx="5113338" cy="3373438"/>
          </a:xfrm>
        </p:spPr>
        <p:txBody>
          <a:bodyPr/>
          <a:lstStyle/>
          <a:p>
            <a:pPr marL="1371600" lvl="2" indent="-457200" algn="just">
              <a:buFontTx/>
              <a:buNone/>
            </a:pPr>
            <a:r>
              <a:rPr lang="en-US" altLang="zh-TW"/>
              <a:t>      </a:t>
            </a:r>
            <a:r>
              <a:rPr lang="zh-TW" altLang="en-US" sz="2500"/>
              <a:t>誠叔拿了一片剛烤好的餅給小諾，繼續說：「雖然一包餅食只賣十元八塊，但我絕對不會為了賺取更多的利潤，用次等的原材料或減少工序，否則便是欺騙顧客了。」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280828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個案討論：「貨真價實，童叟無欺」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276475"/>
            <a:ext cx="6408737" cy="4392613"/>
          </a:xfrm>
        </p:spPr>
        <p:txBody>
          <a:bodyPr/>
          <a:lstStyle/>
          <a:p>
            <a:pPr marL="1371600" lvl="2" indent="-457200" algn="just">
              <a:buFontTx/>
              <a:buNone/>
            </a:pPr>
            <a:r>
              <a:rPr lang="en-US" altLang="zh-TW" sz="1500"/>
              <a:t>         </a:t>
            </a:r>
            <a:r>
              <a:rPr lang="zh-TW" altLang="en-US" sz="2500"/>
              <a:t>小諾吃了一口剛烤出來的熱餅，果然是餅香濃郁！他記起早前媽媽從一間新開的餅店裏買了一包貼上「新鮮製作」標籤的餅食回來，但其味道與新鮮烘焙出來的味道簡直是天壤之別，誠叔用心製作出來的新鮮糕餅，真沒有愧對他爺爺</a:t>
            </a:r>
            <a:r>
              <a:rPr lang="en-US" altLang="zh-TW" sz="2500"/>
              <a:t>60</a:t>
            </a:r>
            <a:r>
              <a:rPr lang="zh-TW" altLang="en-US" sz="2500"/>
              <a:t>年來對客人的承諾！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2016125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3. </a:t>
            </a:r>
            <a:r>
              <a:rPr lang="zh-TW" altLang="en-US" sz="3600" b="1">
                <a:solidFill>
                  <a:srgbClr val="008000"/>
                </a:solidFill>
              </a:rPr>
              <a:t>個案討論：「貨真價實，童叟無欺」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8532813" cy="3662363"/>
          </a:xfrm>
        </p:spPr>
        <p:txBody>
          <a:bodyPr/>
          <a:lstStyle/>
          <a:p>
            <a:pPr marL="1371600" lvl="2" indent="-457200" algn="just">
              <a:lnSpc>
                <a:spcPct val="90000"/>
              </a:lnSpc>
              <a:buFontTx/>
              <a:buAutoNum type="arabicPeriod"/>
            </a:pPr>
            <a:r>
              <a:rPr lang="zh-TW" altLang="en-US" sz="2800"/>
              <a:t>誠叔為甚麽不用預製好的包裝麪團來做餅呢？</a:t>
            </a:r>
          </a:p>
          <a:p>
            <a:pPr marL="1371600" lvl="2" indent="-457200" algn="just">
              <a:lnSpc>
                <a:spcPct val="90000"/>
              </a:lnSpc>
              <a:buFontTx/>
              <a:buNone/>
            </a:pPr>
            <a:r>
              <a:rPr lang="en-US" altLang="zh-TW" sz="2800"/>
              <a:t>2. </a:t>
            </a:r>
            <a:r>
              <a:rPr lang="zh-TW" altLang="en-US" sz="2800"/>
              <a:t>你認為誠叔堅守</a:t>
            </a:r>
            <a:r>
              <a:rPr lang="en-US" altLang="zh-TW" sz="2800"/>
              <a:t>60</a:t>
            </a:r>
            <a:r>
              <a:rPr lang="zh-TW" altLang="en-US" sz="2800"/>
              <a:t>多年的承諾是否正確？為甚麽？ </a:t>
            </a:r>
          </a:p>
          <a:p>
            <a:pPr marL="1371600" lvl="2" indent="-457200" algn="just">
              <a:lnSpc>
                <a:spcPct val="90000"/>
              </a:lnSpc>
              <a:buFontTx/>
              <a:buNone/>
            </a:pPr>
            <a:r>
              <a:rPr lang="en-US" altLang="zh-TW" sz="2800"/>
              <a:t>3. </a:t>
            </a:r>
            <a:r>
              <a:rPr lang="zh-TW" altLang="en-US" sz="2800"/>
              <a:t>如果選用預製好的麪團代替親手搓揉的，你 認為會有甚麼後果？</a:t>
            </a:r>
          </a:p>
          <a:p>
            <a:pPr marL="1371600" lvl="2" indent="-457200" algn="just">
              <a:lnSpc>
                <a:spcPct val="90000"/>
              </a:lnSpc>
              <a:buFontTx/>
              <a:buNone/>
            </a:pPr>
            <a:r>
              <a:rPr lang="en-US" altLang="zh-TW" sz="2800"/>
              <a:t>4. </a:t>
            </a:r>
            <a:r>
              <a:rPr lang="zh-TW" altLang="en-US" sz="2800"/>
              <a:t>守信用、重承諾重要嗎？請說說你的看法。</a:t>
            </a:r>
          </a:p>
          <a:p>
            <a:pPr marL="1371600" lvl="2" indent="-457200" algn="just">
              <a:lnSpc>
                <a:spcPct val="90000"/>
              </a:lnSpc>
              <a:buFontTx/>
              <a:buNone/>
            </a:pP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4. </a:t>
            </a:r>
            <a:r>
              <a:rPr lang="zh-TW" altLang="en-US" sz="3600" b="1">
                <a:solidFill>
                  <a:srgbClr val="008000"/>
                </a:solidFill>
              </a:rPr>
              <a:t>小結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733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zh-TW" altLang="en-US" sz="2800"/>
              <a:t>答應過別人的事，就要認真做到，這才是守信用和負責任的行為。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zh-TW" altLang="en-US" sz="2800"/>
              <a:t>信守承諾的人能得到別人的信任和尊重，別人亦樂意與他們交往。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zh-TW" altLang="en-US" sz="2800"/>
              <a:t>在向別人許下承諾之前，應先衡量自己是否有能力辦到，以免因無法兌現承諾而令他人對你失去信任。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5. </a:t>
            </a:r>
            <a:r>
              <a:rPr lang="zh-TW" altLang="en-US" sz="3500" b="1">
                <a:solidFill>
                  <a:srgbClr val="008000"/>
                </a:solidFill>
              </a:rPr>
              <a:t>單元總結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8229600" cy="3733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TW" altLang="en-US" sz="2800"/>
              <a:t>誠實是個人最大的財富，有誠信的人才會</a:t>
            </a:r>
          </a:p>
          <a:p>
            <a:pPr marL="609600" indent="-609600">
              <a:buFontTx/>
              <a:buNone/>
            </a:pPr>
            <a:r>
              <a:rPr lang="zh-TW" altLang="en-US" sz="2800"/>
              <a:t>      得到別人的尊重和信任。</a:t>
            </a:r>
          </a:p>
          <a:p>
            <a:pPr marL="609600" indent="-609600">
              <a:buFontTx/>
              <a:buAutoNum type="arabicPeriod" startAt="2"/>
            </a:pPr>
            <a:r>
              <a:rPr lang="zh-TW" altLang="en-US" sz="2800"/>
              <a:t>我們要堅守誠信原則，做到對人守信，對</a:t>
            </a:r>
          </a:p>
          <a:p>
            <a:pPr marL="609600" indent="-609600">
              <a:buFontTx/>
              <a:buNone/>
            </a:pPr>
            <a:r>
              <a:rPr lang="zh-TW" altLang="en-US" sz="2800"/>
              <a:t>      事負責。 </a:t>
            </a:r>
          </a:p>
          <a:p>
            <a:pPr marL="609600" indent="-609600">
              <a:buFontTx/>
              <a:buNone/>
            </a:pP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1. </a:t>
            </a:r>
            <a:r>
              <a:rPr lang="zh-TW" altLang="en-US" sz="3600" b="1">
                <a:solidFill>
                  <a:srgbClr val="008000"/>
                </a:solidFill>
              </a:rPr>
              <a:t>引入活動：我是一位守信的孩子嗎？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7726362" cy="3733800"/>
          </a:xfrm>
        </p:spPr>
        <p:txBody>
          <a:bodyPr/>
          <a:lstStyle/>
          <a:p>
            <a:pPr marL="266700" indent="0" algn="just">
              <a:buFontTx/>
              <a:buNone/>
            </a:pPr>
            <a:r>
              <a:rPr lang="zh-TW" altLang="en-US" sz="2800"/>
              <a:t>要做一個守信用的人，就要遵守曾許下的承諾。</a:t>
            </a:r>
          </a:p>
          <a:p>
            <a:pPr marL="266700" indent="0" algn="just">
              <a:buFontTx/>
              <a:buAutoNum type="arabicPeriod"/>
            </a:pPr>
            <a:r>
              <a:rPr lang="zh-TW" altLang="en-US" sz="2800"/>
              <a:t>自律做功課及溫習</a:t>
            </a:r>
          </a:p>
          <a:p>
            <a:pPr marL="266700" indent="0" algn="just">
              <a:buFontTx/>
              <a:buAutoNum type="arabicPeriod"/>
            </a:pPr>
            <a:r>
              <a:rPr lang="zh-TW" altLang="en-US" sz="2800"/>
              <a:t>誠實不說謊</a:t>
            </a:r>
          </a:p>
          <a:p>
            <a:pPr marL="266700" indent="0" algn="just">
              <a:buFontTx/>
              <a:buAutoNum type="arabicPeriod"/>
            </a:pPr>
            <a:r>
              <a:rPr lang="zh-TW" altLang="en-US" sz="2800"/>
              <a:t>分擔家務</a:t>
            </a:r>
          </a:p>
          <a:p>
            <a:pPr marL="266700" indent="0" algn="just">
              <a:buFontTx/>
              <a:buAutoNum type="arabicPeriod"/>
            </a:pPr>
            <a:r>
              <a:rPr lang="en-US" altLang="zh-TW" sz="280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r>
              <a:rPr lang="zh-TW" altLang="en-US" sz="3600" b="1">
                <a:solidFill>
                  <a:srgbClr val="008000"/>
                </a:solidFill>
              </a:rPr>
              <a:t>後續活動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73380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2800"/>
              <a:t>「誠實守信」故事或小品寫作：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zh-TW" altLang="en-US" sz="2800"/>
              <a:t>      同學們可以將自己的親身經歷，或曾看過關於      誠實守信的故事、文章、剪報等寫下來與大家      分享，字數不拘。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endParaRPr lang="zh-TW" altLang="en-US" sz="2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zh-TW" altLang="en-US" sz="2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1. </a:t>
            </a:r>
            <a:r>
              <a:rPr lang="zh-TW" altLang="en-US" sz="3600" b="1">
                <a:solidFill>
                  <a:srgbClr val="008000"/>
                </a:solidFill>
              </a:rPr>
              <a:t>引入活動：我是一位守信的孩子嗎？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7797800" cy="36623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zh-TW" altLang="en-US" sz="2800"/>
              <a:t>如你在一星期內都能遵守自己許下的承諾，你便是一位守信用的孩子。但如果有些事情未能做到，就要請同學仔細想一想當中的原因了。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4608512" cy="3662363"/>
          </a:xfrm>
        </p:spPr>
        <p:txBody>
          <a:bodyPr/>
          <a:lstStyle/>
          <a:p>
            <a:pPr marL="788988" lvl="1" indent="0" algn="just">
              <a:buFontTx/>
              <a:buNone/>
            </a:pPr>
            <a:r>
              <a:rPr lang="zh-TW" altLang="en-US" sz="2500"/>
              <a:t>三國時期，蜀國丞相諸葛亮帶兵準備攻伐魏國。魏國統帥司馬懿則帶領</a:t>
            </a:r>
            <a:r>
              <a:rPr lang="en-US" altLang="zh-TW" sz="2500"/>
              <a:t>30</a:t>
            </a:r>
            <a:r>
              <a:rPr lang="zh-TW" altLang="en-US" sz="2500"/>
              <a:t>萬大軍直撲祁山。面對來勢洶洶的魏軍，諸葛亮不敢輕敵，命令士兵嚴陣以待。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237648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49500"/>
            <a:ext cx="5040312" cy="4032250"/>
          </a:xfrm>
        </p:spPr>
        <p:txBody>
          <a:bodyPr/>
          <a:lstStyle/>
          <a:p>
            <a:pPr marL="788988" lvl="1" indent="0" algn="just">
              <a:buFontTx/>
              <a:buNone/>
            </a:pPr>
            <a:r>
              <a:rPr lang="zh-TW" altLang="zh-TW" sz="2500"/>
              <a:t>蜀國將領認為，之前幾次的出兵，已令軍隊疲勞不堪，加上糧草補給困難，故建議將</a:t>
            </a:r>
            <a:r>
              <a:rPr lang="en-US" altLang="zh-TW" sz="2500"/>
              <a:t>20</a:t>
            </a:r>
            <a:r>
              <a:rPr lang="zh-TW" altLang="en-US" sz="2500"/>
              <a:t>萬士兵分成兩批，先領</a:t>
            </a:r>
            <a:r>
              <a:rPr lang="en-US" altLang="zh-TW" sz="2500"/>
              <a:t>10</a:t>
            </a:r>
            <a:r>
              <a:rPr lang="zh-TW" altLang="en-US" sz="2500"/>
              <a:t>萬士兵出戰，待</a:t>
            </a:r>
            <a:r>
              <a:rPr lang="en-US" altLang="zh-TW" sz="2500"/>
              <a:t>3</a:t>
            </a:r>
            <a:r>
              <a:rPr lang="zh-TW" altLang="en-US" sz="2500"/>
              <a:t>個月後，再讓另外</a:t>
            </a:r>
            <a:r>
              <a:rPr lang="en-US" altLang="zh-TW" sz="2500"/>
              <a:t>10</a:t>
            </a:r>
            <a:r>
              <a:rPr lang="zh-TW" altLang="en-US" sz="2500"/>
              <a:t>萬接替。諸葛亮接受這建議，並以</a:t>
            </a:r>
            <a:r>
              <a:rPr lang="en-US" altLang="zh-TW" sz="2500"/>
              <a:t>100</a:t>
            </a:r>
            <a:r>
              <a:rPr lang="zh-TW" altLang="en-US" sz="2500"/>
              <a:t>日為期，交替互換士兵，違反期限者便按軍法處置。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2303462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5040313" cy="3662363"/>
          </a:xfrm>
        </p:spPr>
        <p:txBody>
          <a:bodyPr/>
          <a:lstStyle/>
          <a:p>
            <a:pPr marL="962025" lvl="1" indent="-504825" algn="just">
              <a:buFontTx/>
              <a:buNone/>
            </a:pPr>
            <a:r>
              <a:rPr lang="en-US" altLang="zh-TW"/>
              <a:t>     </a:t>
            </a:r>
            <a:r>
              <a:rPr lang="zh-TW" altLang="en-US" sz="2500"/>
              <a:t>轉眼間，</a:t>
            </a:r>
            <a:r>
              <a:rPr lang="en-US" altLang="zh-TW" sz="2500"/>
              <a:t>100</a:t>
            </a:r>
            <a:r>
              <a:rPr lang="zh-TW" altLang="en-US" sz="2500"/>
              <a:t>日限期已到，諸葛亮有軍令在先，於是就讓士兵啟程回鄉。怎料魏國竟然在這時候進攻！在這危急時刻，蜀軍將領紛紛勸諸葛亮不讓士兵回家，但諸葛亮說不可以，因為有承諾在先，不可反悔。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81300"/>
            <a:ext cx="2714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8353425" cy="4032250"/>
          </a:xfrm>
        </p:spPr>
        <p:txBody>
          <a:bodyPr/>
          <a:lstStyle/>
          <a:p>
            <a:pPr marL="990600" lvl="1" indent="-533400" algn="just">
              <a:lnSpc>
                <a:spcPct val="80000"/>
              </a:lnSpc>
              <a:buFontTx/>
              <a:buNone/>
            </a:pPr>
            <a:r>
              <a:rPr lang="en-US" altLang="zh-TW" sz="2100"/>
              <a:t>                                    </a:t>
            </a:r>
            <a:r>
              <a:rPr lang="zh-TW" altLang="en-US" sz="2500"/>
              <a:t>諸葛亮說：「人無信不立，國無信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</a:pPr>
            <a:r>
              <a:rPr lang="zh-TW" altLang="en-US" sz="2500"/>
              <a:t>                              則失盡民心。個人能守信用，人家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</a:pPr>
            <a:r>
              <a:rPr lang="zh-TW" altLang="en-US" sz="2500"/>
              <a:t>                              才會相信自己；否則，又怎能叫人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</a:pPr>
            <a:r>
              <a:rPr lang="zh-TW" altLang="en-US" sz="2500"/>
              <a:t>                              相信你呢。」他下令讓</a:t>
            </a:r>
            <a:r>
              <a:rPr lang="en-US" altLang="zh-TW" sz="2500"/>
              <a:t>10</a:t>
            </a:r>
            <a:r>
              <a:rPr lang="zh-TW" altLang="en-US" sz="2500"/>
              <a:t>萬士兵回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</a:pPr>
            <a:r>
              <a:rPr lang="zh-TW" altLang="en-US" sz="2500"/>
              <a:t>                              家。 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zh-TW" altLang="en-US" sz="2500"/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en-US" sz="2500"/>
              <a:t>     此令一下，全軍上下都萬分感動，原本可回家的士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en-US" sz="2500"/>
              <a:t>     兵都紛紛要求留下參戰，因為諸葛亮待士兵們恩重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en-US" sz="2500"/>
              <a:t>     如山，且在緊要關頭仍能堅守其承諾，令他們非常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en-US" sz="2500"/>
              <a:t>     振奮，士氣高昂。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23526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276475"/>
            <a:ext cx="4248150" cy="3733800"/>
          </a:xfrm>
        </p:spPr>
        <p:txBody>
          <a:bodyPr/>
          <a:lstStyle/>
          <a:p>
            <a:pPr marL="1371600" lvl="2" indent="-457200" algn="just">
              <a:buFontTx/>
              <a:buNone/>
            </a:pPr>
            <a:r>
              <a:rPr lang="en-US" altLang="zh-TW"/>
              <a:t>      </a:t>
            </a:r>
            <a:r>
              <a:rPr lang="zh-TW" altLang="en-US" sz="2500"/>
              <a:t>結果，蜀軍奮勇抗敵，魏軍節節敗退，蜀軍大勝，諸葛亮褒獎了那些放棄回鄉、主動參戰的士兵，蜀營中一片歡騰。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2879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b="1">
                <a:solidFill>
                  <a:srgbClr val="008000"/>
                </a:solidFill>
              </a:rPr>
              <a:t>2. </a:t>
            </a:r>
            <a:r>
              <a:rPr lang="zh-TW" altLang="en-US" sz="3600" b="1">
                <a:solidFill>
                  <a:srgbClr val="008000"/>
                </a:solidFill>
              </a:rPr>
              <a:t>歷史故事</a:t>
            </a:r>
            <a:r>
              <a:rPr lang="en-US" altLang="zh-TW" sz="3600" b="1">
                <a:solidFill>
                  <a:srgbClr val="008000"/>
                </a:solidFill>
              </a:rPr>
              <a:t>《</a:t>
            </a:r>
            <a:r>
              <a:rPr lang="zh-TW" altLang="en-US" sz="3600" b="1">
                <a:solidFill>
                  <a:srgbClr val="008000"/>
                </a:solidFill>
              </a:rPr>
              <a:t>諸葛亮守信</a:t>
            </a:r>
            <a:r>
              <a:rPr lang="en-US" altLang="zh-TW" sz="36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789363"/>
            <a:ext cx="7200900" cy="3662362"/>
          </a:xfrm>
        </p:spPr>
        <p:txBody>
          <a:bodyPr/>
          <a:lstStyle/>
          <a:p>
            <a:pPr marL="1169988" lvl="2" indent="-255588" algn="just">
              <a:buFontTx/>
              <a:buNone/>
              <a:tabLst>
                <a:tab pos="4038600" algn="l"/>
              </a:tabLst>
            </a:pPr>
            <a:r>
              <a:rPr lang="en-US" altLang="zh-TW" sz="2500"/>
              <a:t>   </a:t>
            </a:r>
            <a:r>
              <a:rPr lang="zh-TW" altLang="en-US" sz="2500"/>
              <a:t>諸葛亮一生以誠信為本，最注重的是德行，他的品行一直為世人所景仰，正如蜀軍將士們所說：「丞相忠心為國，愛民如子，恩深義重，有仁有智又有勇啊！」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3695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1301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新細明體</vt:lpstr>
      <vt:lpstr>標楷體</vt:lpstr>
      <vt:lpstr>Wingdings</vt:lpstr>
      <vt:lpstr>預設簡報設計</vt:lpstr>
      <vt:lpstr>小學誠信教育教材《誠實和廉潔》</vt:lpstr>
      <vt:lpstr>1. 引入活動：我是一位守信的孩子嗎？</vt:lpstr>
      <vt:lpstr>1. 引入活動：我是一位守信的孩子嗎？</vt:lpstr>
      <vt:lpstr>2. 歷史故事《諸葛亮守信》</vt:lpstr>
      <vt:lpstr>2. 歷史故事《諸葛亮守信》</vt:lpstr>
      <vt:lpstr>2. 歷史故事《諸葛亮守信》</vt:lpstr>
      <vt:lpstr>2. 歷史故事《諸葛亮守信》</vt:lpstr>
      <vt:lpstr>2. 歷史故事《諸葛亮守信》</vt:lpstr>
      <vt:lpstr>2. 歷史故事《諸葛亮守信》</vt:lpstr>
      <vt:lpstr>2. 歷史故事《諸葛亮守信》</vt:lpstr>
      <vt:lpstr>3. 個案討論：《貨真價實，童叟無欺》</vt:lpstr>
      <vt:lpstr>3. 個案討論：《貨真價實，童叟無欺》</vt:lpstr>
      <vt:lpstr>3. 個案討論：《貨真價實，童叟無欺》</vt:lpstr>
      <vt:lpstr>3. 個案討論：《貨真價實，童叟無欺》</vt:lpstr>
      <vt:lpstr>3. 個案討論：《貨真價實，童叟無欺》</vt:lpstr>
      <vt:lpstr>3. 個案討論：「貨真價實，童叟無欺」</vt:lpstr>
      <vt:lpstr>3. 個案討論：「貨真價實，童叟無欺」</vt:lpstr>
      <vt:lpstr>4. 小結</vt:lpstr>
      <vt:lpstr>5. 單元總結</vt:lpstr>
      <vt:lpstr>後續活動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mwao</dc:creator>
  <cp:lastModifiedBy>Kyle, Ka Heng Au</cp:lastModifiedBy>
  <cp:revision>38</cp:revision>
  <dcterms:created xsi:type="dcterms:W3CDTF">2014-10-30T04:30:44Z</dcterms:created>
  <dcterms:modified xsi:type="dcterms:W3CDTF">2018-08-20T11:10:37Z</dcterms:modified>
</cp:coreProperties>
</file>